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5" r:id="rId15"/>
    <p:sldId id="276" r:id="rId16"/>
    <p:sldId id="269" r:id="rId17"/>
    <p:sldId id="274" r:id="rId18"/>
    <p:sldId id="273" r:id="rId19"/>
    <p:sldId id="282" r:id="rId20"/>
    <p:sldId id="277" r:id="rId21"/>
    <p:sldId id="272" r:id="rId22"/>
    <p:sldId id="283" r:id="rId23"/>
    <p:sldId id="271" r:id="rId24"/>
    <p:sldId id="270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1C8A-41A4-4478-8A78-0EEFB6521516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FC58-219D-4616-BEBF-EEE43AC518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FC58-219D-4616-BEBF-EEE43AC5186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524688-9FAF-4698-88E6-A9B081727D24}" type="datetimeFigureOut">
              <a:rPr lang="ru-RU" smtClean="0"/>
              <a:t>14.07.2009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C90E98-8F5B-4FA2-BF68-8E7AB59C572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000">
    <p:wheel spokes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24244"/>
          </a:xfrm>
        </p:spPr>
        <p:txBody>
          <a:bodyPr/>
          <a:lstStyle/>
          <a:p>
            <a:pPr marL="342900" indent="-342900" algn="l">
              <a:buClrTx/>
              <a:buAutoNum type="arabicPeriod"/>
            </a:pPr>
            <a:r>
              <a:rPr lang="ru-RU" dirty="0" smtClean="0"/>
              <a:t>Возникновение </a:t>
            </a:r>
            <a:r>
              <a:rPr lang="ru-RU" dirty="0" smtClean="0"/>
              <a:t>земледелия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2. Одомашнивание животных и </a:t>
            </a:r>
            <a:r>
              <a:rPr lang="ru-RU" dirty="0" smtClean="0"/>
              <a:t>   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   скотоводство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3. Неолитическая революция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Посуда </a:t>
            </a:r>
            <a:r>
              <a:rPr lang="ru-RU" dirty="0" smtClean="0"/>
              <a:t>из глины.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90546"/>
          </a:xfrm>
        </p:spPr>
        <p:txBody>
          <a:bodyPr anchor="ctr">
            <a:normAutofit fontScale="90000"/>
          </a:bodyPr>
          <a:lstStyle/>
          <a:p>
            <a:r>
              <a:rPr lang="ru-RU" sz="2800" dirty="0" smtClean="0"/>
              <a:t>Тема: возникновение земледелия и скотоводства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57958"/>
            <a:ext cx="878687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Чупров Л.А. МОУ СШ №3 с. Камень-Рыболов Ханкайского района Приморского края.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2643206" cy="9906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2. Одомашнивание животных и скотоводство.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643206" cy="4714908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Охотники иногда приносили живых детенышей диких зверей, оставшихся без родителей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Маленькие звери привыкали к человеку и его жилью.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Вырастая</a:t>
            </a:r>
            <a:r>
              <a:rPr lang="ru-RU" dirty="0" smtClean="0">
                <a:solidFill>
                  <a:schemeClr val="tx1"/>
                </a:solidFill>
              </a:rPr>
              <a:t>, они не убегали в лес, а оставались вместе с человеком.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Так</a:t>
            </a:r>
            <a:r>
              <a:rPr lang="ru-RU" dirty="0" smtClean="0">
                <a:solidFill>
                  <a:schemeClr val="tx1"/>
                </a:solidFill>
              </a:rPr>
              <a:t>, еще в верхнем палеолите была приручена собака, первое из животных, ставших служить человеку.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u15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5715008" y="714356"/>
            <a:ext cx="3186124" cy="1690596"/>
          </a:xfrm>
        </p:spPr>
      </p:pic>
      <p:sp>
        <p:nvSpPr>
          <p:cNvPr id="6" name="Прямоугольник 5"/>
          <p:cNvSpPr/>
          <p:nvPr/>
        </p:nvSpPr>
        <p:spPr>
          <a:xfrm>
            <a:off x="3071802" y="642918"/>
            <a:ext cx="2571768" cy="1785950"/>
          </a:xfrm>
          <a:prstGeom prst="rect">
            <a:avLst/>
          </a:prstGeom>
          <a:blipFill dpi="0" rotWithShape="1">
            <a:blip r:embed="rId5"/>
            <a:srcRect/>
            <a:stretch>
              <a:fillRect l="21000" t="-27000" r="-39000" b="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571744"/>
            <a:ext cx="5786478" cy="3714776"/>
          </a:xfrm>
          <a:prstGeom prst="rect">
            <a:avLst/>
          </a:prstGeom>
          <a:blipFill dpi="0" rotWithShape="1">
            <a:blip r:embed="rId6"/>
            <a:srcRect/>
            <a:stretch>
              <a:fillRect l="3000" t="-2000" r="-4000"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2643206" cy="564360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Позже были одомашнены овцы, козы, коровы, свиньи.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Люди </a:t>
            </a:r>
            <a:r>
              <a:rPr lang="ru-RU" dirty="0" smtClean="0">
                <a:solidFill>
                  <a:schemeClr val="tx1"/>
                </a:solidFill>
              </a:rPr>
              <a:t>обзаводились целыми стадами домашних животных, которые давали мясо, жир, молоко, шерсть, шкуры.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Стало </a:t>
            </a:r>
            <a:r>
              <a:rPr lang="ru-RU" dirty="0" smtClean="0">
                <a:solidFill>
                  <a:schemeClr val="tx1"/>
                </a:solidFill>
              </a:rPr>
              <a:t>развиваться скотоводство, и надобность в постоянной охоте отпала.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03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29058" y="642918"/>
            <a:ext cx="4286264" cy="5715019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2643206" cy="714380"/>
          </a:xfrm>
          <a:blipFill>
            <a:blip r:embed="rId3"/>
            <a:stretch>
              <a:fillRect l="1000" t="-20000" r="1000" b="-60000"/>
            </a:stretch>
          </a:blipFill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3. Неолитическая революция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2643206" cy="507209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Хозяйственная жизнь людей приобрела новые черты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Теперь люди занимались не только собирательством, охотой и рыболовством.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 smtClean="0">
                <a:solidFill>
                  <a:schemeClr val="tx1"/>
                </a:solidFill>
              </a:rPr>
              <a:t>научились сами производить нужное им для жизни - пищу, одежду, материалы для строительства.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ave04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2928926" y="571480"/>
            <a:ext cx="2264582" cy="2264582"/>
          </a:xfrm>
        </p:spPr>
      </p:pic>
      <p:sp>
        <p:nvSpPr>
          <p:cNvPr id="6" name="Прямоугольник 5"/>
          <p:cNvSpPr/>
          <p:nvPr/>
        </p:nvSpPr>
        <p:spPr>
          <a:xfrm>
            <a:off x="5929322" y="642918"/>
            <a:ext cx="2857520" cy="2071702"/>
          </a:xfrm>
          <a:prstGeom prst="rect">
            <a:avLst/>
          </a:prstGeom>
          <a:blipFill dpi="0" rotWithShape="1">
            <a:blip r:embed="rId5"/>
            <a:srcRect/>
            <a:stretch>
              <a:fillRect l="15000" t="7000" r="24000" b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143248"/>
            <a:ext cx="3214710" cy="2571768"/>
          </a:xfrm>
          <a:prstGeom prst="rect">
            <a:avLst/>
          </a:prstGeom>
          <a:blipFill dpi="0" rotWithShape="1">
            <a:blip r:embed="rId6"/>
            <a:srcRect/>
            <a:stretch>
              <a:fillRect l="-5000" t="7000" r="10000" b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286124"/>
            <a:ext cx="2928958" cy="2571768"/>
          </a:xfrm>
          <a:prstGeom prst="rect">
            <a:avLst/>
          </a:prstGeom>
          <a:blipFill dpi="0" rotWithShape="1">
            <a:blip r:embed="rId7"/>
            <a:srcRect/>
            <a:stretch>
              <a:fillRect l="-5000" t="-6000" r="-19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64360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От присвоения даров природы они перешли к производству необходимых для жизни продуктов на основе развития земледелия и скотоводства. Это был величайший переворот в жизни древних людей. Произошло это в неолите.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FF00"/>
                </a:solidFill>
              </a:rPr>
              <a:t>Ученые </a:t>
            </a:r>
            <a:r>
              <a:rPr lang="ru-RU" sz="1800" b="1" dirty="0" smtClean="0">
                <a:solidFill>
                  <a:srgbClr val="FFFF00"/>
                </a:solidFill>
              </a:rPr>
              <a:t>назвали этот переворот неолитической революцией.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4-илл.04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00430" y="642918"/>
            <a:ext cx="4786346" cy="5716556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929354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В земледелии и скотоводстве стали применять более совершенные и разнообразные орудия труда. Мастерство их изготовления передавалось от старших к младшим.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Появились </a:t>
            </a:r>
            <a:r>
              <a:rPr lang="ru-RU" sz="1800" dirty="0" smtClean="0">
                <a:solidFill>
                  <a:schemeClr val="tx1"/>
                </a:solidFill>
              </a:rPr>
              <a:t>ремесленники - люди, которые создавали орудия труда, оружие, посуду.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Ремесленники </a:t>
            </a:r>
            <a:r>
              <a:rPr lang="ru-RU" sz="1800" dirty="0" smtClean="0">
                <a:solidFill>
                  <a:schemeClr val="tx1"/>
                </a:solidFill>
              </a:rPr>
              <a:t>обычно не занимались сельским хозяйством, а получали продукты в обмен на свои изделия.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300" b="1" dirty="0" smtClean="0">
                <a:solidFill>
                  <a:schemeClr val="tx1"/>
                </a:solidFill>
              </a:rPr>
              <a:t>Произошло </a:t>
            </a:r>
            <a:r>
              <a:rPr lang="ru-RU" sz="2300" b="1" dirty="0" smtClean="0">
                <a:solidFill>
                  <a:schemeClr val="tx1"/>
                </a:solidFill>
              </a:rPr>
              <a:t>отделение ремесла от земледелия и скотоводства.</a:t>
            </a:r>
            <a:endParaRPr lang="ru-RU" sz="23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age01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43240" y="1714488"/>
            <a:ext cx="5575188" cy="35719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  <a:blipFill>
            <a:blip r:embed="rId3"/>
            <a:stretch>
              <a:fillRect l="-5000" t="-6000" r="-19000" b="-3000"/>
            </a:stretch>
          </a:blipFill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4. Посуда из глины.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428736"/>
            <a:ext cx="2643206" cy="4857784"/>
          </a:xfrm>
        </p:spPr>
        <p:txBody>
          <a:bodyPr anchor="ctr">
            <a:normAutofit fontScale="925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период неолита люди стали делать прочную посуду из глины. Научившись плести корзины из прутьев, древние люди попробовали обмазывать их глиной.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Глина </a:t>
            </a:r>
            <a:r>
              <a:rPr lang="ru-RU" sz="1800" dirty="0" smtClean="0">
                <a:solidFill>
                  <a:schemeClr val="tx1"/>
                </a:solidFill>
              </a:rPr>
              <a:t>засыхала, в таком сосуде можно было хранить продукты.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Но </a:t>
            </a:r>
            <a:r>
              <a:rPr lang="ru-RU" sz="1800" dirty="0" smtClean="0">
                <a:solidFill>
                  <a:schemeClr val="tx1"/>
                </a:solidFill>
              </a:rPr>
              <a:t>если в него наливали воду, глина размокала, и сосуд приходил в негодность.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orig.jpe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071802" y="1214422"/>
            <a:ext cx="5638800" cy="4185725"/>
          </a:xfrm>
        </p:spPr>
      </p:pic>
      <p:sp>
        <p:nvSpPr>
          <p:cNvPr id="8" name="Прямоугольник 7"/>
          <p:cNvSpPr/>
          <p:nvPr/>
        </p:nvSpPr>
        <p:spPr>
          <a:xfrm>
            <a:off x="3071802" y="1571588"/>
            <a:ext cx="5715040" cy="5286412"/>
          </a:xfrm>
          <a:prstGeom prst="rect">
            <a:avLst/>
          </a:prstGeom>
          <a:blipFill dpi="0" rotWithShape="1">
            <a:blip r:embed="rId5"/>
            <a:srcRect/>
            <a:stretch>
              <a:fillRect l="-100000" t="1000" r="-6000" b="3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64360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Люди, однако, заметили, что, если сосуд попадал в огонь, прутья выгорали, а стенки сосуда уже не пропускали воду. Тогда они стали намеренно обжигать сосуды на огне. Так появилась керамика. Мастера украшали глиняную посуду узорами и орнаментами.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78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42468" y="642918"/>
            <a:ext cx="5987250" cy="5572164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64360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В 4 тысячелетии до н. э. был изобретен гончарный круг. Посуда, сделанная на гончарном круге, получалась ровной, гладкой и красивой. В такой посуде готовили пищу, хранили зерно и другие продукты, а также воду.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25665138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357554" y="642918"/>
            <a:ext cx="5368932" cy="574454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643602"/>
          </a:xfrm>
        </p:spPr>
        <p:txBody>
          <a:bodyPr anchor="ctr">
            <a:normAutofit fontScale="925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Многие тысячелетия люди носили одежду из шкур или из листвы и соломы. В период неолита человек изобрел простейший ткацкий станок.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 smtClean="0">
                <a:solidFill>
                  <a:schemeClr val="tx1"/>
                </a:solidFill>
              </a:rPr>
              <a:t>деревянную раму вертикально натягивался ровный ряд нитей. Чтобы нити не путались, к их концам снизу привязывались камешки.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Через </a:t>
            </a:r>
            <a:r>
              <a:rPr lang="ru-RU" sz="1800" dirty="0" smtClean="0">
                <a:solidFill>
                  <a:schemeClr val="tx1"/>
                </a:solidFill>
              </a:rPr>
              <a:t>этот ряд поперечно пропускались другие нити. Так нить за нитью ткались первые ткани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42027268_0puemj17460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68112" y="571500"/>
            <a:ext cx="4517664" cy="5857875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000108"/>
            <a:ext cx="2362200" cy="5286412"/>
          </a:xfrm>
        </p:spPr>
        <p:txBody>
          <a:bodyPr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Нити для ткачества скручивали из шерсти животных, из льна и конопли.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</a:rPr>
              <a:t>этого была изобретена прялка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m00083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24200" y="835818"/>
            <a:ext cx="5638800" cy="5110163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2362200" cy="514336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1. Возникновение </a:t>
            </a:r>
            <a:r>
              <a:rPr lang="ru-RU" sz="1600" dirty="0" smtClean="0">
                <a:solidFill>
                  <a:schemeClr val="tx1"/>
                </a:solidFill>
              </a:rPr>
              <a:t>земледелия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2405050" cy="4786346"/>
          </a:xfrm>
        </p:spPr>
        <p:txBody>
          <a:bodyPr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Около 12 тысяч лет тому назад закончился ледниковый период.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Мамонты</a:t>
            </a:r>
            <a:r>
              <a:rPr lang="ru-RU" dirty="0" smtClean="0">
                <a:solidFill>
                  <a:schemeClr val="tx1"/>
                </a:solidFill>
              </a:rPr>
              <a:t>, носороги и другие крупные животные, на которых охотился древний человек, вымерли.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Охотиться </a:t>
            </a:r>
            <a:r>
              <a:rPr lang="ru-RU" dirty="0" smtClean="0">
                <a:solidFill>
                  <a:schemeClr val="tx1"/>
                </a:solidFill>
              </a:rPr>
              <a:t>с копьем на более мелких и быстроногих животных было гораздо труднее.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Поэтому </a:t>
            </a:r>
            <a:r>
              <a:rPr lang="ru-RU" dirty="0" smtClean="0">
                <a:solidFill>
                  <a:schemeClr val="tx1"/>
                </a:solidFill>
              </a:rPr>
              <a:t>люди изобрели новое оружие - лук и стрелы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Mammut_zerlegen-2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126410" y="685800"/>
            <a:ext cx="5634380" cy="5410200"/>
          </a:xfrm>
        </p:spPr>
      </p:pic>
      <p:sp>
        <p:nvSpPr>
          <p:cNvPr id="8" name="Прямоугольник 7"/>
          <p:cNvSpPr/>
          <p:nvPr/>
        </p:nvSpPr>
        <p:spPr>
          <a:xfrm>
            <a:off x="3143240" y="571480"/>
            <a:ext cx="3500462" cy="578647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571480"/>
            <a:ext cx="2286016" cy="578647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2714644" cy="714380"/>
          </a:xfrm>
          <a:blipFill>
            <a:blip r:embed="rId3"/>
            <a:stretch>
              <a:fillRect l="-100000" t="1000" r="-6000" b="30000"/>
            </a:stretch>
          </a:blipFill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5. Родовые </a:t>
            </a:r>
            <a:r>
              <a:rPr lang="ru-RU" sz="1600" dirty="0" smtClean="0">
                <a:solidFill>
                  <a:schemeClr val="tx1"/>
                </a:solidFill>
              </a:rPr>
              <a:t>общины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2643206" cy="5000660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Охотиться на мамонта и других крупных животных, строить дома из их костей нельзя было в одиночку.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Требовались </a:t>
            </a:r>
            <a:r>
              <a:rPr lang="ru-RU" dirty="0" smtClean="0">
                <a:solidFill>
                  <a:schemeClr val="tx1"/>
                </a:solidFill>
              </a:rPr>
              <a:t>десятки людей, организованных и соблюдавших определенную дисциплину.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Люди </a:t>
            </a:r>
            <a:r>
              <a:rPr lang="ru-RU" dirty="0" smtClean="0">
                <a:solidFill>
                  <a:schemeClr val="tx1"/>
                </a:solidFill>
              </a:rPr>
              <a:t>стали жить родовыми общинами.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такую общину входило несколько больших семей, образующих род.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Близкие </a:t>
            </a:r>
            <a:r>
              <a:rPr lang="ru-RU" dirty="0" smtClean="0">
                <a:solidFill>
                  <a:schemeClr val="tx1"/>
                </a:solidFill>
              </a:rPr>
              <a:t>и дальние родственники образовывали единый коллектив.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98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124200" y="1000108"/>
            <a:ext cx="5638800" cy="5143536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714644" cy="564360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У родовой общины жилища, орудия, запасы пищи были общими.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Мужчины </a:t>
            </a:r>
            <a:r>
              <a:rPr lang="ru-RU" sz="1800" dirty="0" smtClean="0">
                <a:solidFill>
                  <a:schemeClr val="tx1"/>
                </a:solidFill>
              </a:rPr>
              <a:t>сообща охотились. Они совместно занимались изготовлением орудий труда и строительством.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Особым </a:t>
            </a:r>
            <a:r>
              <a:rPr lang="ru-RU" sz="1800" dirty="0" smtClean="0">
                <a:solidFill>
                  <a:schemeClr val="tx1"/>
                </a:solidFill>
              </a:rPr>
              <a:t>уважением большой семьи пользовалась женщина-мать.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_11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00430" y="571480"/>
            <a:ext cx="4653172" cy="5662823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642918"/>
            <a:ext cx="2571768" cy="56436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Первоначально родство велось по материнской линии.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местах обитания древних людей часто находят искусно сделанные женские фигурки.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Женщины занимались собирательством, готовили пищу и сохраняли пищевые запасы, поддерживали огонь в очаге, шили одежду и главное - растили детей.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Содержимое 9" descr="pic-10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96171" y="685800"/>
            <a:ext cx="3894857" cy="5410200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643206" cy="564360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Родовая община, род считали себя происходящими от одного предка - человека, животного или даже растения. Первопредок рода назывался тотемом. Род носил имя своего тотема.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Мог </a:t>
            </a:r>
            <a:r>
              <a:rPr lang="ru-RU" sz="1800" dirty="0" smtClean="0">
                <a:solidFill>
                  <a:schemeClr val="tx1"/>
                </a:solidFill>
              </a:rPr>
              <a:t>быть род волка, род орла, род медведя.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43306" y="857232"/>
            <a:ext cx="4876455" cy="5199399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714644" cy="564360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Общинами управляли наиболее мудрые члены рода - старейшины.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Они </a:t>
            </a:r>
            <a:r>
              <a:rPr lang="ru-RU" sz="1800" dirty="0" smtClean="0">
                <a:solidFill>
                  <a:schemeClr val="tx1"/>
                </a:solidFill>
              </a:rPr>
              <a:t>обладали большим жизненным опытом, хранили древние предания и обычаи.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Старейшины </a:t>
            </a:r>
            <a:r>
              <a:rPr lang="ru-RU" sz="1800" dirty="0" smtClean="0">
                <a:solidFill>
                  <a:schemeClr val="tx1"/>
                </a:solidFill>
              </a:rPr>
              <a:t>следили за тем, чтобы все члены рода следовали установленным правилам поведения, чтобы никто не претендовал на долю другого при распределении продуктов, одежды и места в жилище.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8d036daf_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71439" y="1071546"/>
            <a:ext cx="5324879" cy="471490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714356"/>
            <a:ext cx="2857520" cy="5643602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Детей в родовой общине воспитывали сообща. Дети знали обычаи рода и следовали им.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Когда </a:t>
            </a:r>
            <a:r>
              <a:rPr lang="ru-RU" sz="1800" dirty="0" smtClean="0">
                <a:solidFill>
                  <a:schemeClr val="tx1"/>
                </a:solidFill>
              </a:rPr>
              <a:t>мальчики подрастали, они должны были пройти испытания, чтобы быть принятыми в число взрослых мужчин-охотников.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Мальчик </a:t>
            </a:r>
            <a:r>
              <a:rPr lang="ru-RU" sz="1800" dirty="0" smtClean="0">
                <a:solidFill>
                  <a:schemeClr val="tx1"/>
                </a:solidFill>
              </a:rPr>
              <a:t>должен был молчать под градом ударов. Ему делали надрезы на теле, втирали в них пепел, цветную землю и соки растений.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Мальчик </a:t>
            </a:r>
            <a:r>
              <a:rPr lang="ru-RU" sz="1800" dirty="0" smtClean="0">
                <a:solidFill>
                  <a:schemeClr val="tx1"/>
                </a:solidFill>
              </a:rPr>
              <a:t>должен был провести несколько дней и ночей один в лесной чаще.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Многое </a:t>
            </a:r>
            <a:r>
              <a:rPr lang="ru-RU" sz="1800" dirty="0" smtClean="0">
                <a:solidFill>
                  <a:schemeClr val="tx1"/>
                </a:solidFill>
              </a:rPr>
              <a:t>надо было вынести, чтобы стать настоящим мужчиной рода.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89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00375" y="1071547"/>
            <a:ext cx="5929313" cy="4214842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71612"/>
            <a:ext cx="7715304" cy="4071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§ 4, с. 18-21. 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Ответить на вопросы на с. 22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071546"/>
            <a:ext cx="2362200" cy="5054617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Появились плоты и лодки. В рыболовстве начали использовать сети. Одежду стали шить с помощью костяных игл.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8926" y="571480"/>
            <a:ext cx="6000792" cy="578647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2714644" cy="5268931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Примерно тогда же люди обнаружили, что если посеять семена дикорастущих злаков, то через некоторое время можно будет собрать урожай зерен.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Эти </a:t>
            </a:r>
            <a:r>
              <a:rPr lang="ru-RU" sz="1800" dirty="0" smtClean="0">
                <a:solidFill>
                  <a:schemeClr val="tx1"/>
                </a:solidFill>
              </a:rPr>
              <a:t>зерна могут обеспечить человека пищей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Люди осознанно стали выращивать зерновые культуры, отбирая для посева лучшие зерна дикорастущих растений.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tx1"/>
                </a:solidFill>
              </a:rPr>
              <a:t>Так </a:t>
            </a:r>
            <a:r>
              <a:rPr lang="ru-RU" sz="2100" b="1" dirty="0" smtClean="0">
                <a:solidFill>
                  <a:schemeClr val="tx1"/>
                </a:solidFill>
              </a:rPr>
              <a:t>родилось земледелие, а люди стали земледельцами.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8926" y="571480"/>
            <a:ext cx="6000792" cy="5786477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857232"/>
            <a:ext cx="2786082" cy="5500726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Примерно за пять тысяч лет до н. э. в Центральной Европе, в частности, в плодородной долине Дуная, появились первые земледельцы.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Они </a:t>
            </a:r>
            <a:r>
              <a:rPr lang="ru-RU" dirty="0" smtClean="0">
                <a:solidFill>
                  <a:schemeClr val="tx1"/>
                </a:solidFill>
              </a:rPr>
              <a:t>пользовались примитивными орудиями труда, которыми обрабатывали крошечные поля.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Эти </a:t>
            </a:r>
            <a:r>
              <a:rPr lang="ru-RU" dirty="0" smtClean="0">
                <a:solidFill>
                  <a:schemeClr val="tx1"/>
                </a:solidFill>
              </a:rPr>
              <a:t>люди </a:t>
            </a:r>
            <a:r>
              <a:rPr lang="ru-RU" dirty="0" smtClean="0">
                <a:solidFill>
                  <a:schemeClr val="tx1"/>
                </a:solidFill>
              </a:rPr>
              <a:t>выращивали </a:t>
            </a:r>
            <a:r>
              <a:rPr lang="ru-RU" dirty="0" smtClean="0">
                <a:solidFill>
                  <a:schemeClr val="tx1"/>
                </a:solidFill>
              </a:rPr>
              <a:t>главным образом пшеницу, ячмень, просо и бобовые, держали уже некоторых домашних животных и умели </a:t>
            </a:r>
            <a:r>
              <a:rPr lang="ru-RU" dirty="0" smtClean="0">
                <a:solidFill>
                  <a:schemeClr val="tx1"/>
                </a:solidFill>
              </a:rPr>
              <a:t>заготавливать </a:t>
            </a:r>
            <a:r>
              <a:rPr lang="ru-RU" dirty="0" smtClean="0">
                <a:solidFill>
                  <a:schemeClr val="tx1"/>
                </a:solidFill>
              </a:rPr>
              <a:t>глиняную посуду, которую расписывали всевозможными узорами.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6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43306" y="642918"/>
            <a:ext cx="4183074" cy="5688981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642918"/>
            <a:ext cx="2857520" cy="5715040"/>
          </a:xfrm>
        </p:spPr>
        <p:txBody>
          <a:bodyPr anchor="ctr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Землю взрыхляли деревянной мотыгой - палкой с крепким сучком.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Иногда </a:t>
            </a:r>
            <a:r>
              <a:rPr lang="ru-RU" sz="2000" dirty="0" smtClean="0">
                <a:solidFill>
                  <a:schemeClr val="tx1"/>
                </a:solidFill>
              </a:rPr>
              <a:t>пользовались мотыгой из рога оленя. Затем в землю бросали зерна.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Ячмень </a:t>
            </a:r>
            <a:r>
              <a:rPr lang="ru-RU" sz="2000" dirty="0" smtClean="0">
                <a:solidFill>
                  <a:schemeClr val="tx1"/>
                </a:solidFill>
              </a:rPr>
              <a:t>и пшеница стали первыми сельскохозяйственными культурами. Созревшие колосья срезали серпами.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st045_0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71802" y="571480"/>
            <a:ext cx="5739634" cy="5786478"/>
          </a:xfrm>
        </p:spPr>
      </p:pic>
      <p:sp>
        <p:nvSpPr>
          <p:cNvPr id="7" name="Прямоугольник 6"/>
          <p:cNvSpPr/>
          <p:nvPr/>
        </p:nvSpPr>
        <p:spPr>
          <a:xfrm>
            <a:off x="3000364" y="571480"/>
            <a:ext cx="5929354" cy="32147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786190"/>
            <a:ext cx="5929354" cy="2571768"/>
          </a:xfrm>
          <a:prstGeom prst="rect">
            <a:avLst/>
          </a:prstGeom>
          <a:blipFill dpi="0" rotWithShape="1">
            <a:blip r:embed="rId3"/>
            <a:srcRect/>
            <a:stretch>
              <a:fillRect l="1000" t="-20000" r="1000" b="-60000"/>
            </a:stretch>
          </a:blipFill>
          <a:scene3d>
            <a:camera prst="orthographicFront">
              <a:rot lat="21002306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2643206" cy="5054617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Серпы делали из осколков кремня, прикрепленных к деревянной рукоятке. Зерно перетирали между тяжелыми плоскими камнями. Так появились зернотерки.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6377866dab6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14678" y="1071546"/>
            <a:ext cx="5475299" cy="4857784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071546"/>
            <a:ext cx="2362200" cy="5054617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Смешав грубую муку с водой, получали тесто, из которого делали лепешки, и пекли их на раскаленных в очаге камнях. Так выпекали первый хлеб.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Хлеб </a:t>
            </a:r>
            <a:r>
              <a:rPr lang="ru-RU" sz="2000" dirty="0" smtClean="0">
                <a:solidFill>
                  <a:schemeClr val="tx1"/>
                </a:solidFill>
              </a:rPr>
              <a:t>стал главной пищей людей на тысячелетия.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zernoterk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5098" y="571480"/>
            <a:ext cx="6023652" cy="578647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28670"/>
            <a:ext cx="2362200" cy="5357850"/>
          </a:xfrm>
        </p:spPr>
        <p:txBody>
          <a:bodyPr anchor="ctr"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Чтобы постоянно выращивать урожай, надо было жить на одном месте - вести оседлый образ жизни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Появились обустроенные жилища.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559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4124" y="571480"/>
            <a:ext cx="6000792" cy="5786478"/>
          </a:xfrm>
        </p:spPr>
      </p:pic>
    </p:spTree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263</TotalTime>
  <Words>1172</Words>
  <Application>Microsoft Office PowerPoint</Application>
  <PresentationFormat>Экран (4:3)</PresentationFormat>
  <Paragraphs>111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Тема: возникновение земледелия и скотоводства</vt:lpstr>
      <vt:lpstr>1. Возникновение земледелия.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2. Одомашнивание животных и скотоводство.</vt:lpstr>
      <vt:lpstr>Слайд 11</vt:lpstr>
      <vt:lpstr>3. Неолитическая революция.</vt:lpstr>
      <vt:lpstr>Слайд 13</vt:lpstr>
      <vt:lpstr>Слайд 14</vt:lpstr>
      <vt:lpstr>4. Посуда из глины.</vt:lpstr>
      <vt:lpstr>Слайд 16</vt:lpstr>
      <vt:lpstr>Слайд 17</vt:lpstr>
      <vt:lpstr>Слайд 18</vt:lpstr>
      <vt:lpstr>Слайд 19</vt:lpstr>
      <vt:lpstr>5. Родовые общины.</vt:lpstr>
      <vt:lpstr>Слайд 21</vt:lpstr>
      <vt:lpstr>Слайд 22</vt:lpstr>
      <vt:lpstr>Слайд 23</vt:lpstr>
      <vt:lpstr>Слайд 24</vt:lpstr>
      <vt:lpstr>Слайд 25</vt:lpstr>
      <vt:lpstr>Задание на дом: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возникновение земледелия и скотоводства</dc:title>
  <dc:creator>Леонид</dc:creator>
  <cp:lastModifiedBy>Леонид</cp:lastModifiedBy>
  <cp:revision>78</cp:revision>
  <dcterms:created xsi:type="dcterms:W3CDTF">2009-07-14T13:44:36Z</dcterms:created>
  <dcterms:modified xsi:type="dcterms:W3CDTF">2009-07-14T18:08:19Z</dcterms:modified>
</cp:coreProperties>
</file>