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КЛИШЕ для СОЧИНЕНИЯ (вспомним)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688632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>
                <a:solidFill>
                  <a:srgbClr val="0070C0"/>
                </a:solidFill>
              </a:rPr>
              <a:t>1) ФОРМУЛИРУЕМ </a:t>
            </a:r>
            <a:r>
              <a:rPr lang="ru-RU" b="1" dirty="0" smtClean="0">
                <a:solidFill>
                  <a:srgbClr val="0070C0"/>
                </a:solidFill>
              </a:rPr>
              <a:t>ПРОБЛЕМУ</a:t>
            </a:r>
            <a:endParaRPr lang="ru-RU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ru-RU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ru-RU" sz="3400" b="1" dirty="0" smtClean="0">
                <a:solidFill>
                  <a:srgbClr val="0070C0"/>
                </a:solidFill>
              </a:rPr>
              <a:t>А)</a:t>
            </a:r>
            <a:r>
              <a:rPr lang="ru-RU" sz="3400" dirty="0" smtClean="0">
                <a:solidFill>
                  <a:srgbClr val="0070C0"/>
                </a:solidFill>
              </a:rPr>
              <a:t> </a:t>
            </a:r>
            <a:r>
              <a:rPr lang="ru-RU" sz="3400" dirty="0" smtClean="0"/>
              <a:t>В прочитанном мною тексте современный публицист </a:t>
            </a:r>
            <a:r>
              <a:rPr lang="ru-RU" sz="3400" dirty="0" err="1" smtClean="0"/>
              <a:t>О.Павлов</a:t>
            </a:r>
            <a:r>
              <a:rPr lang="ru-RU" sz="3400" dirty="0" smtClean="0"/>
              <a:t> поднимает </a:t>
            </a:r>
            <a:r>
              <a:rPr lang="ru-RU" sz="3400" b="1" dirty="0" smtClean="0">
                <a:solidFill>
                  <a:srgbClr val="C00000"/>
                </a:solidFill>
              </a:rPr>
              <a:t>проблему</a:t>
            </a:r>
            <a:r>
              <a:rPr lang="ru-RU" sz="3400" dirty="0" smtClean="0"/>
              <a:t> памяти о Великой отечественной войне.</a:t>
            </a:r>
          </a:p>
          <a:p>
            <a:pPr marL="0" indent="0">
              <a:buNone/>
            </a:pPr>
            <a:r>
              <a:rPr lang="ru-RU" sz="3400" b="1" dirty="0"/>
              <a:t/>
            </a:r>
            <a:br>
              <a:rPr lang="ru-RU" sz="3400" b="1" dirty="0"/>
            </a:br>
            <a:r>
              <a:rPr lang="ru-RU" sz="3400" b="1" dirty="0" smtClean="0">
                <a:solidFill>
                  <a:srgbClr val="0070C0"/>
                </a:solidFill>
              </a:rPr>
              <a:t>Б)</a:t>
            </a:r>
            <a:r>
              <a:rPr lang="ru-RU" sz="3400" dirty="0"/>
              <a:t> «Какими должны быть отношения взрослых и молодёжи, отцов и детей? Мне кажется, именно эта </a:t>
            </a:r>
            <a:r>
              <a:rPr lang="ru-RU" sz="3400" b="1" dirty="0">
                <a:solidFill>
                  <a:srgbClr val="C00000"/>
                </a:solidFill>
              </a:rPr>
              <a:t>проблема</a:t>
            </a:r>
            <a:r>
              <a:rPr lang="ru-RU" sz="3400" dirty="0"/>
              <a:t> является самой значимой в тексте </a:t>
            </a:r>
            <a:r>
              <a:rPr lang="ru-RU" sz="3400" dirty="0" smtClean="0"/>
              <a:t>современного писателя ФИО.»</a:t>
            </a:r>
            <a:r>
              <a:rPr lang="ru-RU" sz="3400" dirty="0"/>
              <a:t> </a:t>
            </a:r>
            <a:endParaRPr lang="ru-RU" sz="3400" dirty="0" smtClean="0"/>
          </a:p>
          <a:p>
            <a:pPr marL="0" indent="0">
              <a:buNone/>
            </a:pPr>
            <a:endParaRPr lang="ru-RU" sz="3400" dirty="0" smtClean="0"/>
          </a:p>
          <a:p>
            <a:pPr marL="0" indent="0">
              <a:buNone/>
            </a:pPr>
            <a:r>
              <a:rPr lang="ru-RU" sz="3400" b="1" dirty="0" smtClean="0">
                <a:solidFill>
                  <a:srgbClr val="0070C0"/>
                </a:solidFill>
              </a:rPr>
              <a:t>В)</a:t>
            </a:r>
            <a:r>
              <a:rPr lang="ru-RU" sz="3400" dirty="0"/>
              <a:t> «Взяточничество… Испокон веков, наверное, существовала эта проблема: тот, у кого власть и деньги, если он нечист на руку, вынуждал зависимого от него человека дать взятку. На мой взгляд, </a:t>
            </a:r>
            <a:r>
              <a:rPr lang="ru-RU" sz="3400" b="1" dirty="0">
                <a:solidFill>
                  <a:srgbClr val="C00000"/>
                </a:solidFill>
              </a:rPr>
              <a:t>проблема</a:t>
            </a:r>
            <a:r>
              <a:rPr lang="ru-RU" sz="3400" dirty="0"/>
              <a:t> взяточничества, </a:t>
            </a:r>
            <a:r>
              <a:rPr lang="ru-RU" sz="3400" b="1" dirty="0">
                <a:solidFill>
                  <a:srgbClr val="C00000"/>
                </a:solidFill>
              </a:rPr>
              <a:t>проблема </a:t>
            </a:r>
            <a:r>
              <a:rPr lang="ru-RU" sz="3400" dirty="0"/>
              <a:t>зависимости слабого от сильного самая значимая во фрагменте, написанном великим Гоголем».</a:t>
            </a:r>
            <a:r>
              <a:rPr lang="ru-RU" sz="3400" b="1" dirty="0"/>
              <a:t/>
            </a:r>
            <a:br>
              <a:rPr lang="ru-RU" sz="3400" b="1" dirty="0"/>
            </a:br>
            <a:endParaRPr lang="ru-RU" sz="3400" dirty="0"/>
          </a:p>
        </p:txBody>
      </p:sp>
    </p:spTree>
    <p:extLst>
      <p:ext uri="{BB962C8B-B14F-4D97-AF65-F5344CB8AC3E}">
        <p14:creationId xmlns:p14="http://schemas.microsoft.com/office/powerpoint/2010/main" val="1116184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562074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ФРАЗЫ для формулировки проблемы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5289451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ru-RU" sz="2600" i="1" dirty="0" smtClean="0">
                <a:ea typeface="Calibri"/>
                <a:cs typeface="Times New Roman"/>
              </a:rPr>
              <a:t>Автор </a:t>
            </a:r>
            <a:r>
              <a:rPr lang="ru-RU" sz="2600" i="1" dirty="0">
                <a:ea typeface="Calibri"/>
                <a:cs typeface="Times New Roman"/>
              </a:rPr>
              <a:t>затрагивает важную проблему</a:t>
            </a:r>
            <a:r>
              <a:rPr lang="ru-RU" sz="2600" i="1" dirty="0" smtClean="0">
                <a:ea typeface="Calibri"/>
                <a:cs typeface="Times New Roman"/>
              </a:rPr>
              <a:t>...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600" i="1" dirty="0" smtClean="0">
                <a:ea typeface="Calibri"/>
                <a:cs typeface="Times New Roman"/>
              </a:rPr>
              <a:t>Проблема</a:t>
            </a:r>
            <a:r>
              <a:rPr lang="ru-RU" sz="2600" i="1" dirty="0">
                <a:ea typeface="Calibri"/>
                <a:cs typeface="Times New Roman"/>
              </a:rPr>
              <a:t>, </a:t>
            </a:r>
            <a:r>
              <a:rPr lang="ru-RU" sz="2600" i="1" dirty="0" smtClean="0">
                <a:ea typeface="Calibri"/>
                <a:cs typeface="Times New Roman"/>
              </a:rPr>
              <a:t>о которой </a:t>
            </a:r>
            <a:r>
              <a:rPr lang="ru-RU" sz="2600" i="1" dirty="0">
                <a:ea typeface="Calibri"/>
                <a:cs typeface="Times New Roman"/>
              </a:rPr>
              <a:t>хотел </a:t>
            </a:r>
            <a:r>
              <a:rPr lang="ru-RU" sz="2600" i="1" dirty="0" smtClean="0">
                <a:ea typeface="Calibri"/>
                <a:cs typeface="Times New Roman"/>
              </a:rPr>
              <a:t>сказать </a:t>
            </a:r>
            <a:r>
              <a:rPr lang="ru-RU" sz="2600" i="1" dirty="0">
                <a:ea typeface="Calibri"/>
                <a:cs typeface="Times New Roman"/>
              </a:rPr>
              <a:t>нам автор, такова</a:t>
            </a:r>
            <a:r>
              <a:rPr lang="ru-RU" sz="2600" i="1" dirty="0" smtClean="0">
                <a:ea typeface="Calibri"/>
                <a:cs typeface="Times New Roman"/>
              </a:rPr>
              <a:t>...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600" i="1" dirty="0" smtClean="0">
                <a:ea typeface="Calibri"/>
                <a:cs typeface="Times New Roman"/>
              </a:rPr>
              <a:t>Текст </a:t>
            </a:r>
            <a:r>
              <a:rPr lang="ru-RU" sz="2600" i="1" dirty="0">
                <a:ea typeface="Calibri"/>
                <a:cs typeface="Times New Roman"/>
              </a:rPr>
              <a:t>Д. С. Лихачева заставил меня задуматься </a:t>
            </a:r>
            <a:r>
              <a:rPr lang="ru-RU" sz="2600" i="1" dirty="0" smtClean="0">
                <a:ea typeface="Calibri"/>
                <a:cs typeface="Times New Roman"/>
              </a:rPr>
              <a:t>над проблемой...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600" i="1" dirty="0" smtClean="0">
                <a:ea typeface="Calibri"/>
                <a:cs typeface="Times New Roman"/>
              </a:rPr>
              <a:t>Волнующую </a:t>
            </a:r>
            <a:r>
              <a:rPr lang="ru-RU" sz="2600" i="1" dirty="0">
                <a:ea typeface="Calibri"/>
                <a:cs typeface="Times New Roman"/>
              </a:rPr>
              <a:t>всех нас </a:t>
            </a:r>
            <a:r>
              <a:rPr lang="ru-RU" sz="2600" i="1" dirty="0" smtClean="0">
                <a:ea typeface="Calibri"/>
                <a:cs typeface="Times New Roman"/>
              </a:rPr>
              <a:t>проблему ... </a:t>
            </a:r>
            <a:r>
              <a:rPr lang="ru-RU" sz="2600" i="1" dirty="0">
                <a:ea typeface="Calibri"/>
                <a:cs typeface="Times New Roman"/>
              </a:rPr>
              <a:t>поднимает писатель Д. Гранин</a:t>
            </a:r>
            <a:r>
              <a:rPr lang="ru-RU" sz="2600" i="1" dirty="0" smtClean="0">
                <a:ea typeface="Calibri"/>
                <a:cs typeface="Times New Roman"/>
              </a:rPr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600" i="1" dirty="0" smtClean="0">
                <a:ea typeface="Calibri"/>
                <a:cs typeface="Times New Roman"/>
              </a:rPr>
              <a:t>Проблема</a:t>
            </a:r>
            <a:r>
              <a:rPr lang="ru-RU" sz="2600" i="1" dirty="0">
                <a:ea typeface="Calibri"/>
                <a:cs typeface="Times New Roman"/>
              </a:rPr>
              <a:t>, поднимаемая </a:t>
            </a:r>
            <a:r>
              <a:rPr lang="ru-RU" sz="2600" i="1" dirty="0" err="1">
                <a:ea typeface="Calibri"/>
                <a:cs typeface="Times New Roman"/>
              </a:rPr>
              <a:t>В.Солоухиным</a:t>
            </a:r>
            <a:r>
              <a:rPr lang="ru-RU" sz="2600" i="1" dirty="0">
                <a:ea typeface="Calibri"/>
                <a:cs typeface="Times New Roman"/>
              </a:rPr>
              <a:t>, - это</a:t>
            </a:r>
            <a:r>
              <a:rPr lang="ru-RU" sz="2600" i="1" dirty="0" smtClean="0">
                <a:ea typeface="Calibri"/>
                <a:cs typeface="Times New Roman"/>
              </a:rPr>
              <a:t>...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600" i="1" dirty="0" smtClean="0">
                <a:ea typeface="Calibri"/>
                <a:cs typeface="Times New Roman"/>
              </a:rPr>
              <a:t>Я </a:t>
            </a:r>
            <a:r>
              <a:rPr lang="ru-RU" sz="2600" i="1" dirty="0">
                <a:ea typeface="Calibri"/>
                <a:cs typeface="Times New Roman"/>
              </a:rPr>
              <a:t>думаю, что проблема, поставленная автором, - это</a:t>
            </a:r>
            <a:r>
              <a:rPr lang="ru-RU" sz="2600" i="1" dirty="0" smtClean="0">
                <a:ea typeface="Calibri"/>
                <a:cs typeface="Times New Roman"/>
              </a:rPr>
              <a:t>...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600" i="1" dirty="0" smtClean="0">
                <a:ea typeface="Calibri"/>
                <a:cs typeface="Times New Roman"/>
              </a:rPr>
              <a:t>Проблема</a:t>
            </a:r>
            <a:r>
              <a:rPr lang="ru-RU" sz="2600" i="1" dirty="0">
                <a:ea typeface="Calibri"/>
                <a:cs typeface="Times New Roman"/>
              </a:rPr>
              <a:t>... не может не волновать современного человека. Задумался над ней и </a:t>
            </a:r>
            <a:r>
              <a:rPr lang="ru-RU" sz="2600" i="1" dirty="0" smtClean="0">
                <a:ea typeface="Calibri"/>
                <a:cs typeface="Times New Roman"/>
              </a:rPr>
              <a:t>В</a:t>
            </a:r>
            <a:r>
              <a:rPr lang="ru-RU" sz="2600" i="1" dirty="0">
                <a:ea typeface="Calibri"/>
                <a:cs typeface="Times New Roman"/>
              </a:rPr>
              <a:t>. Тендряков</a:t>
            </a:r>
            <a:r>
              <a:rPr lang="ru-RU" sz="2600" i="1" dirty="0" smtClean="0">
                <a:ea typeface="Calibri"/>
                <a:cs typeface="Times New Roman"/>
              </a:rPr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600" i="1" dirty="0" smtClean="0">
                <a:ea typeface="Calibri"/>
                <a:cs typeface="Times New Roman"/>
              </a:rPr>
              <a:t>Что </a:t>
            </a:r>
            <a:r>
              <a:rPr lang="ru-RU" sz="2600" i="1" dirty="0">
                <a:ea typeface="Calibri"/>
                <a:cs typeface="Times New Roman"/>
              </a:rPr>
              <a:t>такое...? (В чем заключается...? Какую роль в жизни человека играет...?) Эту важную проблему поднимает автор.</a:t>
            </a:r>
            <a:r>
              <a:rPr lang="ru-RU" sz="2600" dirty="0">
                <a:ea typeface="Calibri"/>
                <a:cs typeface="Times New Roman"/>
              </a:rPr>
              <a:t/>
            </a:r>
            <a:br>
              <a:rPr lang="ru-RU" sz="2600" dirty="0">
                <a:ea typeface="Calibri"/>
                <a:cs typeface="Times New Roman"/>
              </a:rPr>
            </a:b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1117578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8928992" cy="490066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КОММЕНТИРУЕМ ПРОБЛЕМУ (что делает автор)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620688"/>
            <a:ext cx="9036496" cy="594928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ru-RU" sz="1800" dirty="0" smtClean="0">
                <a:ea typeface="Calibri"/>
                <a:cs typeface="Times New Roman"/>
              </a:rPr>
              <a:t>Вопрос о …… никого не может оставить равнодушным, он в большей или меньшей степени касается каждого из нас. </a:t>
            </a:r>
          </a:p>
          <a:p>
            <a:pPr>
              <a:lnSpc>
                <a:spcPct val="120000"/>
              </a:lnSpc>
            </a:pPr>
            <a:r>
              <a:rPr lang="ru-RU" sz="1800" dirty="0" smtClean="0">
                <a:ea typeface="Calibri"/>
                <a:cs typeface="Times New Roman"/>
              </a:rPr>
              <a:t>Проблема, поднятая NN (укажи автора), особенно актуальна (злободневна, важна, существенна) в наши дни, потому что … </a:t>
            </a:r>
          </a:p>
          <a:p>
            <a:pPr>
              <a:lnSpc>
                <a:spcPct val="120000"/>
              </a:lnSpc>
            </a:pPr>
            <a:r>
              <a:rPr lang="ru-RU" sz="1800" dirty="0" smtClean="0">
                <a:ea typeface="Calibri"/>
                <a:cs typeface="Times New Roman"/>
              </a:rPr>
              <a:t>Если </a:t>
            </a:r>
            <a:r>
              <a:rPr lang="ru-RU" sz="1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проблема философская</a:t>
            </a:r>
            <a:r>
              <a:rPr lang="ru-RU" sz="1800" dirty="0" smtClean="0">
                <a:ea typeface="Calibri"/>
                <a:cs typeface="Times New Roman"/>
              </a:rPr>
              <a:t>, т. е. речь идёт о добре и зле, правде и лжи, жизни и смерти, отметь, что над такой проблемой человечество задумывается с давних пор. </a:t>
            </a:r>
          </a:p>
          <a:p>
            <a:pPr>
              <a:lnSpc>
                <a:spcPct val="120000"/>
              </a:lnSpc>
            </a:pPr>
            <a:r>
              <a:rPr lang="ru-RU" sz="1800" dirty="0" smtClean="0">
                <a:ea typeface="Calibri"/>
                <a:cs typeface="Times New Roman"/>
              </a:rPr>
              <a:t>Если </a:t>
            </a:r>
            <a:r>
              <a:rPr lang="ru-RU" sz="1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проблема экологическая</a:t>
            </a:r>
            <a:r>
              <a:rPr lang="ru-RU" sz="1800" dirty="0" smtClean="0">
                <a:ea typeface="Calibri"/>
                <a:cs typeface="Times New Roman"/>
              </a:rPr>
              <a:t>, отметь её злободневность в наши дни, когда люди загрязняют планету, когда речь идёт о глобальном потеплении, об изменении климата всей планеты). </a:t>
            </a:r>
          </a:p>
          <a:p>
            <a:pPr>
              <a:lnSpc>
                <a:spcPct val="120000"/>
              </a:lnSpc>
            </a:pPr>
            <a:r>
              <a:rPr lang="ru-RU" sz="1800" dirty="0" smtClean="0">
                <a:ea typeface="Calibri"/>
                <a:cs typeface="Times New Roman"/>
              </a:rPr>
              <a:t>Рассуждая над (повтори проблему), NN обращается (укажи, на каком материале автор рассматривает проблему: может быть, это воспоминания, диалоги, художественное повествование, взволнованный монолог, цитирование мыслей великих людей, рассуждение, описание картин природы и т. п.). </a:t>
            </a:r>
          </a:p>
          <a:p>
            <a:pPr>
              <a:lnSpc>
                <a:spcPct val="120000"/>
              </a:lnSpc>
            </a:pPr>
            <a:r>
              <a:rPr lang="ru-RU" sz="1800" dirty="0" smtClean="0">
                <a:ea typeface="Calibri"/>
                <a:cs typeface="Times New Roman"/>
              </a:rPr>
              <a:t>Передай содержание текста, но ни в коем случае </a:t>
            </a:r>
            <a:r>
              <a:rPr lang="ru-RU" sz="1800" b="1" dirty="0" smtClean="0">
                <a:solidFill>
                  <a:srgbClr val="FF0000"/>
                </a:solidFill>
                <a:ea typeface="Calibri"/>
                <a:cs typeface="Times New Roman"/>
              </a:rPr>
              <a:t>не пересказывай</a:t>
            </a:r>
            <a:r>
              <a:rPr lang="ru-RU" sz="1800" dirty="0" smtClean="0">
                <a:ea typeface="Calibri"/>
                <a:cs typeface="Times New Roman"/>
              </a:rPr>
              <a:t>, а </a:t>
            </a:r>
            <a:r>
              <a:rPr lang="ru-RU" sz="1800" b="1" dirty="0" smtClean="0">
                <a:ea typeface="Calibri"/>
                <a:cs typeface="Times New Roman"/>
              </a:rPr>
              <a:t>комментируй</a:t>
            </a:r>
            <a:r>
              <a:rPr lang="ru-RU" sz="1800" dirty="0" smtClean="0">
                <a:ea typeface="Calibri"/>
                <a:cs typeface="Times New Roman"/>
              </a:rPr>
              <a:t> то, как автор пытается подвести нас к пониманию своей главной мысли (к авторской позиции).</a:t>
            </a:r>
            <a:br>
              <a:rPr lang="ru-RU" sz="1800" dirty="0" smtClean="0">
                <a:ea typeface="Calibri"/>
                <a:cs typeface="Times New Roman"/>
              </a:rPr>
            </a:b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775240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ФРАЗЫ для КОММЕНТАРИЯ ПРОБЛЕМЫ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908720"/>
            <a:ext cx="8856984" cy="5832648"/>
          </a:xfrm>
        </p:spPr>
        <p:txBody>
          <a:bodyPr>
            <a:noAutofit/>
          </a:bodyPr>
          <a:lstStyle/>
          <a:p>
            <a:r>
              <a:rPr lang="ru-RU" sz="1800" b="1" dirty="0"/>
              <a:t> </a:t>
            </a:r>
            <a:r>
              <a:rPr lang="ru-RU" sz="1800" b="1" u="sng" dirty="0">
                <a:solidFill>
                  <a:srgbClr val="0070C0"/>
                </a:solidFill>
              </a:rPr>
              <a:t>Типовые конструкции для комментирования проблемы художественного текста:</a:t>
            </a:r>
            <a:r>
              <a:rPr lang="ru-RU" sz="1800" u="sng" dirty="0">
                <a:solidFill>
                  <a:srgbClr val="0070C0"/>
                </a:solidFill>
              </a:rPr>
              <a:t/>
            </a:r>
            <a:br>
              <a:rPr lang="ru-RU" sz="1800" u="sng" dirty="0">
                <a:solidFill>
                  <a:srgbClr val="0070C0"/>
                </a:solidFill>
              </a:rPr>
            </a:br>
            <a:r>
              <a:rPr lang="ru-RU" sz="2000" dirty="0" smtClean="0"/>
              <a:t>- </a:t>
            </a:r>
            <a:r>
              <a:rPr lang="ru-RU" sz="2000" dirty="0"/>
              <a:t>Автор раскрывает проблему на примере случая из жизни… (взаимоотношений кого с кем).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>- </a:t>
            </a:r>
            <a:r>
              <a:rPr lang="ru-RU" sz="2000" dirty="0"/>
              <a:t>Не случайно автор изображает (кого, что)…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>- </a:t>
            </a:r>
            <a:r>
              <a:rPr lang="ru-RU" sz="2000" dirty="0"/>
              <a:t>Поступок героя свидетельствует о том, что…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>- </a:t>
            </a:r>
            <a:r>
              <a:rPr lang="ru-RU" sz="2000" dirty="0"/>
              <a:t>Слова (мысли) героя показывают, что…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>- </a:t>
            </a:r>
            <a:r>
              <a:rPr lang="ru-RU" sz="2000" dirty="0"/>
              <a:t>Автор осуждает (одобряет) поступок героя…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>- </a:t>
            </a:r>
            <a:r>
              <a:rPr lang="ru-RU" sz="2000" dirty="0"/>
              <a:t>Автор сочувствует своему герою…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>- </a:t>
            </a:r>
            <a:r>
              <a:rPr lang="ru-RU" sz="2000" dirty="0"/>
              <a:t>Симпатии автора на стороне героя</a:t>
            </a:r>
            <a:r>
              <a:rPr lang="ru-RU" sz="2000" dirty="0" smtClean="0"/>
              <a:t>…</a:t>
            </a:r>
          </a:p>
          <a:p>
            <a:r>
              <a:rPr lang="ru-RU" sz="1800" u="sng" dirty="0" smtClean="0">
                <a:solidFill>
                  <a:srgbClr val="0070C0"/>
                </a:solidFill>
              </a:rPr>
              <a:t>Т</a:t>
            </a:r>
            <a:r>
              <a:rPr lang="ru-RU" sz="1800" b="1" u="sng" dirty="0" smtClean="0">
                <a:solidFill>
                  <a:srgbClr val="0070C0"/>
                </a:solidFill>
              </a:rPr>
              <a:t>иповые </a:t>
            </a:r>
            <a:r>
              <a:rPr lang="ru-RU" sz="1800" b="1" u="sng" dirty="0">
                <a:solidFill>
                  <a:srgbClr val="0070C0"/>
                </a:solidFill>
              </a:rPr>
              <a:t>конструкции для комментирования проблемы публицистического текста:</a:t>
            </a:r>
            <a:r>
              <a:rPr lang="ru-RU" sz="1800" u="sng" dirty="0">
                <a:solidFill>
                  <a:srgbClr val="0070C0"/>
                </a:solidFill>
              </a:rPr>
              <a:t/>
            </a:r>
            <a:br>
              <a:rPr lang="ru-RU" sz="1800" u="sng" dirty="0">
                <a:solidFill>
                  <a:srgbClr val="0070C0"/>
                </a:solidFill>
              </a:rPr>
            </a:br>
            <a:r>
              <a:rPr lang="ru-RU" sz="1800" dirty="0" smtClean="0"/>
              <a:t>- </a:t>
            </a:r>
            <a:r>
              <a:rPr lang="ru-RU" sz="2000" dirty="0"/>
              <a:t>Проблема раскрывается автором на примере...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>- </a:t>
            </a:r>
            <a:r>
              <a:rPr lang="ru-RU" sz="2000" dirty="0"/>
              <a:t>В качестве примера автор рассматривает…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>- </a:t>
            </a:r>
            <a:r>
              <a:rPr lang="ru-RU" sz="2000" dirty="0"/>
              <a:t>Автор заставляет читателя задуматься (над чем)…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>- </a:t>
            </a:r>
            <a:r>
              <a:rPr lang="ru-RU" sz="2000" dirty="0"/>
              <a:t>Автор текста обращает внимание на…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>- </a:t>
            </a:r>
            <a:r>
              <a:rPr lang="ru-RU" sz="2000" dirty="0"/>
              <a:t>В размышлениях автора звучит мысль о том, что...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>- </a:t>
            </a:r>
            <a:r>
              <a:rPr lang="ru-RU" sz="2000" dirty="0"/>
              <a:t>Автор доказывает, что…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>- </a:t>
            </a:r>
            <a:r>
              <a:rPr lang="ru-RU" sz="2000" dirty="0"/>
              <a:t>Автор убежден в том, что…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>- </a:t>
            </a:r>
            <a:r>
              <a:rPr lang="ru-RU" sz="2000" dirty="0"/>
              <a:t>Автор искренне восхищен (огорчен)…</a:t>
            </a:r>
            <a:r>
              <a:rPr lang="ru-RU" sz="2000" dirty="0"/>
              <a:t/>
            </a:r>
            <a:br>
              <a:rPr lang="ru-RU" sz="2000" dirty="0"/>
            </a:b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434138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ВЫЯВЛЯЕМ АВТОРСКУЮ ПОЗИЦИЮ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80728"/>
            <a:ext cx="8686800" cy="5145435"/>
          </a:xfrm>
        </p:spPr>
        <p:txBody>
          <a:bodyPr>
            <a:noAutofit/>
          </a:bodyPr>
          <a:lstStyle/>
          <a:p>
            <a:r>
              <a:rPr lang="ru-RU" sz="24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Если </a:t>
            </a:r>
            <a:r>
              <a:rPr lang="ru-RU" sz="24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текст публицистический</a:t>
            </a:r>
            <a:r>
              <a:rPr lang="ru-RU" sz="2400" dirty="0">
                <a:ea typeface="Calibri"/>
                <a:cs typeface="Times New Roman"/>
              </a:rPr>
              <a:t/>
            </a:r>
            <a:br>
              <a:rPr lang="ru-RU" sz="2400" dirty="0">
                <a:ea typeface="Calibri"/>
                <a:cs typeface="Times New Roman"/>
              </a:rPr>
            </a:br>
            <a:r>
              <a:rPr lang="ru-RU" sz="2400" dirty="0">
                <a:ea typeface="Calibri"/>
                <a:cs typeface="Times New Roman"/>
              </a:rPr>
              <a:t>Авторская точка зрения, как мне кажется, выражена довольно чётко. Она заключается в следующем: (если текст публицистический, то авторская позиция – это ответ на поставленный самим автором вопрос. Тогда можно процитировать ту часть текста, в которой, по твоему мнению, ясно определяется авторская позиция</a:t>
            </a:r>
            <a:r>
              <a:rPr lang="ru-RU" sz="2400" dirty="0" smtClean="0">
                <a:ea typeface="Calibri"/>
                <a:cs typeface="Times New Roman"/>
              </a:rPr>
              <a:t>).</a:t>
            </a:r>
          </a:p>
          <a:p>
            <a:r>
              <a:rPr lang="ru-RU" sz="24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Если </a:t>
            </a:r>
            <a:r>
              <a:rPr lang="ru-RU" sz="24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текст </a:t>
            </a:r>
            <a:r>
              <a:rPr lang="ru-RU" sz="24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художественный</a:t>
            </a:r>
            <a:r>
              <a:rPr lang="ru-RU" sz="2400" dirty="0">
                <a:ea typeface="Calibri"/>
                <a:cs typeface="Times New Roman"/>
              </a:rPr>
              <a:t/>
            </a:r>
            <a:br>
              <a:rPr lang="ru-RU" sz="2400" dirty="0">
                <a:ea typeface="Calibri"/>
                <a:cs typeface="Times New Roman"/>
              </a:rPr>
            </a:br>
            <a:r>
              <a:rPr lang="ru-RU" sz="2400" dirty="0" smtClean="0">
                <a:ea typeface="Calibri"/>
                <a:cs typeface="Times New Roman"/>
              </a:rPr>
              <a:t>Мне </a:t>
            </a:r>
            <a:r>
              <a:rPr lang="ru-RU" sz="2400" dirty="0">
                <a:ea typeface="Calibri"/>
                <a:cs typeface="Times New Roman"/>
              </a:rPr>
              <a:t>довольно трудно выявить авторскую точку зрения, так как текст </a:t>
            </a:r>
            <a:r>
              <a:rPr lang="ru-RU" sz="2400" dirty="0" smtClean="0">
                <a:ea typeface="Calibri"/>
                <a:cs typeface="Times New Roman"/>
              </a:rPr>
              <a:t>художественный. </a:t>
            </a:r>
            <a:r>
              <a:rPr lang="ru-RU" sz="2400" dirty="0">
                <a:ea typeface="Calibri"/>
                <a:cs typeface="Times New Roman"/>
              </a:rPr>
              <a:t>NN не даёт готового решения вопроса о том, что …… Он заставляет читателя самостоятельно сделать вывод, найти решения проблемы. И всё-таки, наблюдая за тем, как автор относится к своим героям</a:t>
            </a:r>
            <a:r>
              <a:rPr lang="ru-RU" sz="2400" dirty="0" smtClean="0">
                <a:ea typeface="Calibri"/>
                <a:cs typeface="Times New Roman"/>
              </a:rPr>
              <a:t>, я </a:t>
            </a:r>
            <a:r>
              <a:rPr lang="ru-RU" sz="2400" dirty="0">
                <a:ea typeface="Calibri"/>
                <a:cs typeface="Times New Roman"/>
              </a:rPr>
              <a:t>позволю себе предположить, что авторская позиция заключается в </a:t>
            </a:r>
            <a:r>
              <a:rPr lang="ru-RU" sz="2400" dirty="0" smtClean="0">
                <a:ea typeface="Calibri"/>
                <a:cs typeface="Times New Roman"/>
              </a:rPr>
              <a:t>следующем: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436501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496" y="274638"/>
            <a:ext cx="8651304" cy="706090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ФРАЗЫ для формулировки </a:t>
            </a:r>
            <a:r>
              <a:rPr lang="ru-RU" sz="3600" b="1" dirty="0" smtClean="0">
                <a:solidFill>
                  <a:srgbClr val="FF0000"/>
                </a:solidFill>
              </a:rPr>
              <a:t>ПОЗИЦИИ АВТОРА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80728"/>
            <a:ext cx="8712968" cy="568863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>
                <a:ea typeface="Calibri"/>
                <a:cs typeface="Times New Roman"/>
              </a:rPr>
              <a:t>• </a:t>
            </a:r>
            <a:r>
              <a:rPr lang="ru-RU" sz="4200" dirty="0">
                <a:ea typeface="Calibri"/>
                <a:cs typeface="Times New Roman"/>
              </a:rPr>
              <a:t>Позиция автора такова:...</a:t>
            </a:r>
            <a:br>
              <a:rPr lang="ru-RU" sz="4200" dirty="0">
                <a:ea typeface="Calibri"/>
                <a:cs typeface="Times New Roman"/>
              </a:rPr>
            </a:br>
            <a:r>
              <a:rPr lang="ru-RU" sz="4200" dirty="0">
                <a:ea typeface="Calibri"/>
                <a:cs typeface="Times New Roman"/>
              </a:rPr>
              <a:t>• Автор считает, что...</a:t>
            </a:r>
            <a:br>
              <a:rPr lang="ru-RU" sz="4200" dirty="0">
                <a:ea typeface="Calibri"/>
                <a:cs typeface="Times New Roman"/>
              </a:rPr>
            </a:br>
            <a:r>
              <a:rPr lang="ru-RU" sz="4200" dirty="0">
                <a:ea typeface="Calibri"/>
                <a:cs typeface="Times New Roman"/>
              </a:rPr>
              <a:t>• Автор стремится донести до читателя мысль о том, что...</a:t>
            </a:r>
            <a:br>
              <a:rPr lang="ru-RU" sz="4200" dirty="0">
                <a:ea typeface="Calibri"/>
                <a:cs typeface="Times New Roman"/>
              </a:rPr>
            </a:br>
            <a:r>
              <a:rPr lang="ru-RU" sz="4200" dirty="0">
                <a:ea typeface="Calibri"/>
                <a:cs typeface="Times New Roman"/>
              </a:rPr>
              <a:t>• Автор убеждает нас в том, что...</a:t>
            </a:r>
            <a:br>
              <a:rPr lang="ru-RU" sz="4200" dirty="0">
                <a:ea typeface="Calibri"/>
                <a:cs typeface="Times New Roman"/>
              </a:rPr>
            </a:br>
            <a:r>
              <a:rPr lang="ru-RU" sz="4200" dirty="0">
                <a:ea typeface="Calibri"/>
                <a:cs typeface="Times New Roman"/>
              </a:rPr>
              <a:t>• В тексте доказывается мысль о том, что...,</a:t>
            </a:r>
            <a:br>
              <a:rPr lang="ru-RU" sz="4200" dirty="0">
                <a:ea typeface="Calibri"/>
                <a:cs typeface="Times New Roman"/>
              </a:rPr>
            </a:br>
            <a:r>
              <a:rPr lang="ru-RU" sz="4200" dirty="0">
                <a:ea typeface="Calibri"/>
                <a:cs typeface="Times New Roman"/>
              </a:rPr>
              <a:t>• Основная мысль текста заключается в том, что...</a:t>
            </a:r>
            <a:br>
              <a:rPr lang="ru-RU" sz="4200" dirty="0">
                <a:ea typeface="Calibri"/>
                <a:cs typeface="Times New Roman"/>
              </a:rPr>
            </a:br>
            <a:r>
              <a:rPr lang="ru-RU" sz="4200" dirty="0">
                <a:ea typeface="Calibri"/>
                <a:cs typeface="Times New Roman"/>
              </a:rPr>
              <a:t>• Хотя позиция автора не выражена явно, </a:t>
            </a:r>
            <a:r>
              <a:rPr lang="ru-RU" sz="4200" dirty="0" smtClean="0">
                <a:ea typeface="Calibri"/>
                <a:cs typeface="Times New Roman"/>
              </a:rPr>
              <a:t>логика </a:t>
            </a:r>
            <a:r>
              <a:rPr lang="ru-RU" sz="4200" dirty="0">
                <a:ea typeface="Calibri"/>
                <a:cs typeface="Times New Roman"/>
              </a:rPr>
              <a:t>текста убеждает читателя в том, что...</a:t>
            </a:r>
            <a:br>
              <a:rPr lang="ru-RU" sz="4200" dirty="0">
                <a:ea typeface="Calibri"/>
                <a:cs typeface="Times New Roman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13743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9036496" cy="114300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Аргументируем свою точку зрения, т.е. пишем сочинение-рассуждение, в котором есть </a:t>
            </a:r>
            <a:br>
              <a:rPr lang="ru-RU" sz="2800" b="1" dirty="0" smtClean="0">
                <a:solidFill>
                  <a:srgbClr val="FF0000"/>
                </a:solidFill>
              </a:rPr>
            </a:br>
            <a:r>
              <a:rPr lang="ru-RU" sz="2800" b="1" dirty="0" smtClean="0">
                <a:solidFill>
                  <a:srgbClr val="FF0000"/>
                </a:solidFill>
              </a:rPr>
              <a:t>тезис-пример-вывод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13176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sz="3600" dirty="0">
                <a:ea typeface="Calibri"/>
                <a:cs typeface="Times New Roman"/>
              </a:rPr>
              <a:t>Мысль, высказанная NN, близка и понятна мне. (ИЛИ. Невозможно не согласиться с тем выводом, к которому приводит нас автор). Наверное, каждому из нас в жизни приходилось сталкиваться с подобной ситуацией (приходилось задумываться над таким вопросом, встречать подобных людей, решать такие же задачи и т. д.). Повтори своими словами главную мысль автора текста – это будет тезис, который тебе надо доказать. </a:t>
            </a:r>
            <a:br>
              <a:rPr lang="ru-RU" sz="3600" dirty="0">
                <a:ea typeface="Calibri"/>
                <a:cs typeface="Times New Roman"/>
              </a:rPr>
            </a:br>
            <a:r>
              <a:rPr lang="ru-RU" sz="3600" dirty="0">
                <a:ea typeface="Calibri"/>
                <a:cs typeface="Times New Roman"/>
              </a:rPr>
              <a:t/>
            </a:r>
            <a:br>
              <a:rPr lang="ru-RU" sz="3600" dirty="0">
                <a:ea typeface="Calibri"/>
                <a:cs typeface="Times New Roman"/>
              </a:rPr>
            </a:br>
            <a:r>
              <a:rPr lang="ru-RU" sz="3600" dirty="0">
                <a:ea typeface="Calibri"/>
                <a:cs typeface="Times New Roman"/>
              </a:rPr>
              <a:t>Почему точка зрения NN кажется мне верной? Во-первых, мне самому не раз приходилось (приведи пример из своего жизненного опыта) …. </a:t>
            </a:r>
            <a:br>
              <a:rPr lang="ru-RU" sz="3600" dirty="0">
                <a:ea typeface="Calibri"/>
                <a:cs typeface="Times New Roman"/>
              </a:rPr>
            </a:br>
            <a:r>
              <a:rPr lang="ru-RU" sz="3600" dirty="0">
                <a:ea typeface="Calibri"/>
                <a:cs typeface="Times New Roman"/>
              </a:rPr>
              <a:t/>
            </a:r>
            <a:br>
              <a:rPr lang="ru-RU" sz="3600" dirty="0">
                <a:ea typeface="Calibri"/>
                <a:cs typeface="Times New Roman"/>
              </a:rPr>
            </a:br>
            <a:r>
              <a:rPr lang="ru-RU" sz="3600" dirty="0">
                <a:ea typeface="Calibri"/>
                <a:cs typeface="Times New Roman"/>
              </a:rPr>
              <a:t>Во-вторых, я неоднократно слышал это от ….. </a:t>
            </a:r>
            <a:endParaRPr lang="ru-RU" sz="3600" dirty="0" smtClean="0">
              <a:ea typeface="Calibri"/>
              <a:cs typeface="Times New Roman"/>
            </a:endParaRPr>
          </a:p>
          <a:p>
            <a:pPr marL="0" indent="0">
              <a:buNone/>
            </a:pPr>
            <a:endParaRPr lang="ru-RU" sz="3600" dirty="0">
              <a:ea typeface="Calibri"/>
              <a:cs typeface="Times New Roman"/>
            </a:endParaRPr>
          </a:p>
          <a:p>
            <a:pPr marL="0" indent="0">
              <a:buNone/>
            </a:pPr>
            <a:r>
              <a:rPr lang="ru-RU" sz="3600" dirty="0" smtClean="0">
                <a:ea typeface="Calibri"/>
                <a:cs typeface="Times New Roman"/>
              </a:rPr>
              <a:t>В-третьих</a:t>
            </a:r>
            <a:r>
              <a:rPr lang="ru-RU" sz="3600" dirty="0">
                <a:ea typeface="Calibri"/>
                <a:cs typeface="Times New Roman"/>
              </a:rPr>
              <a:t>, в этом убеждает нас классическая литература – (приведи пример из книги; можно вспомнить художественный фильм, спектакль, газетную или журнальную статью, радио- или телепередачу и т. д). ПОМНИ, ЧТО В СООТВЕТСТВИИ С ТРЕБОВАНИЯМИ К ОЦЕНКЕ СОЧИНЕНИЯ ПО ЭТИМ КРИТЕРИЯМ, </a:t>
            </a:r>
            <a:r>
              <a:rPr lang="ru-RU" sz="3600" dirty="0" smtClean="0">
                <a:ea typeface="Calibri"/>
                <a:cs typeface="Times New Roman"/>
              </a:rPr>
              <a:t>НУЖНО </a:t>
            </a:r>
            <a:r>
              <a:rPr lang="ru-RU" sz="3600" dirty="0">
                <a:ea typeface="Calibri"/>
                <a:cs typeface="Times New Roman"/>
              </a:rPr>
              <a:t>ПРИВЕСТИ не менее 2 аргументов, один из которых взят из художественной, публицистической или научной литера</a:t>
            </a:r>
            <a:r>
              <a:rPr lang="ru-RU" dirty="0">
                <a:ea typeface="Calibri"/>
                <a:cs typeface="Times New Roman"/>
              </a:rPr>
              <a:t>туры.</a:t>
            </a:r>
            <a:br>
              <a:rPr lang="ru-RU" dirty="0">
                <a:ea typeface="Calibri"/>
                <a:cs typeface="Times New Roman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8566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ДЕЛАЕМ ВЫВОД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r>
              <a:rPr lang="ru-RU" sz="3600" dirty="0">
                <a:solidFill>
                  <a:srgbClr val="000000"/>
                </a:solidFill>
                <a:latin typeface="Verdana"/>
              </a:rPr>
              <a:t>В заключение хочу подчеркнуть….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>
                <a:solidFill>
                  <a:srgbClr val="000000"/>
                </a:solidFill>
                <a:latin typeface="Verdana"/>
              </a:rPr>
              <a:t>В заключении сочинения хочется добавить…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>
                <a:solidFill>
                  <a:srgbClr val="000000"/>
                </a:solidFill>
                <a:latin typeface="Verdana"/>
              </a:rPr>
              <a:t>Обобщая сказанное, можно сделать вывод…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>
                <a:solidFill>
                  <a:srgbClr val="000000"/>
                </a:solidFill>
                <a:latin typeface="Verdana"/>
              </a:rPr>
              <a:t>Итак, …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>
                <a:solidFill>
                  <a:srgbClr val="000000"/>
                </a:solidFill>
                <a:latin typeface="Verdana"/>
              </a:rPr>
              <a:t>Таким образом, ….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68960907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333</Words>
  <Application>Microsoft Office PowerPoint</Application>
  <PresentationFormat>Экран (4:3)</PresentationFormat>
  <Paragraphs>37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КЛИШЕ для СОЧИНЕНИЯ (вспомним)</vt:lpstr>
      <vt:lpstr>ФРАЗЫ для формулировки проблемы</vt:lpstr>
      <vt:lpstr>КОММЕНТИРУЕМ ПРОБЛЕМУ (что делает автор)</vt:lpstr>
      <vt:lpstr>ФРАЗЫ для КОММЕНТАРИЯ ПРОБЛЕМЫ</vt:lpstr>
      <vt:lpstr>ВЫЯВЛЯЕМ АВТОРСКУЮ ПОЗИЦИЮ</vt:lpstr>
      <vt:lpstr>ФРАЗЫ для формулировки ПОЗИЦИИ АВТОРА</vt:lpstr>
      <vt:lpstr>Аргументируем свою точку зрения, т.е. пишем сочинение-рассуждение, в котором есть  тезис-пример-вывод</vt:lpstr>
      <vt:lpstr>ДЕЛАЕМ ВЫВОД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КЛИШЕ для СОЧИНЕНИЯ (вспомним)</dc:title>
  <dc:creator>Ольга Елисеева</dc:creator>
  <cp:lastModifiedBy>Ольга Елисеева</cp:lastModifiedBy>
  <cp:revision>5</cp:revision>
  <dcterms:created xsi:type="dcterms:W3CDTF">2015-05-26T02:36:01Z</dcterms:created>
  <dcterms:modified xsi:type="dcterms:W3CDTF">2015-05-26T03:19:55Z</dcterms:modified>
</cp:coreProperties>
</file>