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B19DDD-EEAE-4465-933C-942100E15B0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93800FF-ACD5-4879-A5A8-18652986EA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1%D0%BC%D0%B5%D1%88%D0%BD%D1%8B%D0%B5%20%D1%80%D0%BE%D0%B6%D0%B8%D1%86%D1%8B%20%D0%BA%D0%B0%D1%80%D1%82%D0%B8%D0%BD%D0%BA%D0%B8&amp;img_url=www.localzona.ru/image-foto/11940229141194002H.jpg&amp;pos=11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1&amp;text=%D1%81%D0%BC%D0%B5%D1%88%D0%BD%D1%8B%D0%B5%20%D1%80%D0%BE%D0%B6%D0%B8%D1%86%D1%8B%20%D0%BA%D0%B0%D1%80%D1%82%D0%B8%D0%BD%D0%BA%D0%B8&amp;img_url=prikolphoto.ru/march/26/8.jpg&amp;pos=21&amp;rpt=simag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ьная выноска 5"/>
          <p:cNvSpPr/>
          <p:nvPr/>
        </p:nvSpPr>
        <p:spPr>
          <a:xfrm>
            <a:off x="3515615" y="260648"/>
            <a:ext cx="5429288" cy="1000132"/>
          </a:xfrm>
          <a:prstGeom prst="wedgeEllipseCallout">
            <a:avLst>
              <a:gd name="adj1" fmla="val 18013"/>
              <a:gd name="adj2" fmla="val 1984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404664"/>
            <a:ext cx="7772400" cy="1975104"/>
          </a:xfrm>
        </p:spPr>
        <p:txBody>
          <a:bodyPr/>
          <a:lstStyle/>
          <a:p>
            <a:r>
              <a:rPr lang="ru-RU" dirty="0" smtClean="0"/>
              <a:t>Словообразование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148064" y="2924944"/>
            <a:ext cx="3538736" cy="150876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Не знаешь этого раздела? Развивайся!</a:t>
            </a:r>
            <a:endParaRPr lang="ru-RU" sz="3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988840"/>
            <a:ext cx="3892583" cy="3721046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993451" y="5109721"/>
            <a:ext cx="39668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/>
              <a:t>Нуанзина</a:t>
            </a:r>
            <a:r>
              <a:rPr lang="ru-RU" dirty="0" smtClean="0"/>
              <a:t> Е.А.</a:t>
            </a:r>
          </a:p>
          <a:p>
            <a:pPr algn="ctr"/>
            <a:r>
              <a:rPr lang="ru-RU" dirty="0" smtClean="0"/>
              <a:t>Учитель русского языка и литературы</a:t>
            </a:r>
          </a:p>
          <a:p>
            <a:pPr algn="ctr"/>
            <a:r>
              <a:rPr lang="ru-RU" dirty="0" smtClean="0"/>
              <a:t>ГБОУ СОШ 185</a:t>
            </a:r>
          </a:p>
          <a:p>
            <a:pPr algn="ctr"/>
            <a:r>
              <a:rPr lang="ru-RU" dirty="0" smtClean="0"/>
              <a:t>Г. Санкт-Петербург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57224" y="214290"/>
            <a:ext cx="6572296" cy="857256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4400"/>
          </a:xfrm>
        </p:spPr>
        <p:txBody>
          <a:bodyPr/>
          <a:lstStyle/>
          <a:p>
            <a:r>
              <a:rPr lang="ru-RU" b="1" dirty="0" smtClean="0"/>
              <a:t>Способы словообразования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1149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800" b="1" u="sng" dirty="0" smtClean="0"/>
              <a:t>Приставочный (префиксальный) способ</a:t>
            </a:r>
          </a:p>
          <a:p>
            <a:pPr>
              <a:buNone/>
            </a:pPr>
            <a:r>
              <a:rPr lang="ru-RU" b="1" dirty="0" smtClean="0"/>
              <a:t>Ходить  →  уходить, переходить</a:t>
            </a:r>
          </a:p>
          <a:p>
            <a:pPr>
              <a:buNone/>
            </a:pPr>
            <a:r>
              <a:rPr lang="ru-RU" b="1" dirty="0"/>
              <a:t>ч</a:t>
            </a:r>
            <a:r>
              <a:rPr lang="ru-RU" b="1" dirty="0" smtClean="0"/>
              <a:t>еловек   →    сверхчеловек, недочеловек</a:t>
            </a:r>
          </a:p>
          <a:p>
            <a:pPr>
              <a:buNone/>
            </a:pPr>
            <a:r>
              <a:rPr lang="ru-RU" b="1" dirty="0" smtClean="0"/>
              <a:t>всюду  →  отовсюду, повсюду</a:t>
            </a:r>
          </a:p>
          <a:p>
            <a:pPr>
              <a:buNone/>
            </a:pPr>
            <a:r>
              <a:rPr lang="ru-RU" b="1" dirty="0" smtClean="0"/>
              <a:t>президент  →  вице-президент,   экс-президент</a:t>
            </a:r>
          </a:p>
          <a:p>
            <a:pPr>
              <a:buNone/>
            </a:pPr>
            <a:r>
              <a:rPr lang="ru-RU" b="1" dirty="0" err="1" smtClean="0"/>
              <a:t>симметрИя</a:t>
            </a:r>
            <a:r>
              <a:rPr lang="ru-RU" b="1" dirty="0" smtClean="0"/>
              <a:t>   →   </a:t>
            </a:r>
            <a:r>
              <a:rPr lang="ru-RU" b="1" dirty="0" err="1" smtClean="0"/>
              <a:t>асимметрИя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общественный   →   антиобщественный</a:t>
            </a:r>
          </a:p>
          <a:p>
            <a:pPr>
              <a:buNone/>
            </a:pPr>
            <a:r>
              <a:rPr lang="ru-RU" b="1" dirty="0"/>
              <a:t>м</a:t>
            </a:r>
            <a:r>
              <a:rPr lang="ru-RU" b="1" dirty="0" smtClean="0"/>
              <a:t>онтировать  →   ремонтировать</a:t>
            </a:r>
          </a:p>
          <a:p>
            <a:pPr>
              <a:buNone/>
            </a:pPr>
            <a:r>
              <a:rPr lang="ru-RU" b="1" dirty="0" smtClean="0"/>
              <a:t>институтский  →  межинститутский</a:t>
            </a:r>
          </a:p>
          <a:p>
            <a:pPr>
              <a:buNone/>
            </a:pPr>
            <a:r>
              <a:rPr lang="ru-RU" b="1" dirty="0" smtClean="0"/>
              <a:t>звук   →   ультразвук, </a:t>
            </a:r>
          </a:p>
          <a:p>
            <a:pPr>
              <a:buNone/>
            </a:pPr>
            <a:endParaRPr lang="ru-RU" b="1" dirty="0" smtClean="0"/>
          </a:p>
        </p:txBody>
      </p:sp>
      <p:pic>
        <p:nvPicPr>
          <p:cNvPr id="4" name="Рисунок 3" descr="http://im0-tub-ru.yandex.net/i?id=341548984-56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929198"/>
            <a:ext cx="2143162" cy="1571612"/>
          </a:xfrm>
          <a:prstGeom prst="ellipse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извлечение 3"/>
          <p:cNvSpPr/>
          <p:nvPr/>
        </p:nvSpPr>
        <p:spPr>
          <a:xfrm flipH="1">
            <a:off x="7000892" y="3643314"/>
            <a:ext cx="71438" cy="7143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57364"/>
            <a:ext cx="7772400" cy="50006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7200" b="1" dirty="0" smtClean="0"/>
              <a:t>Читать   →  читатель  →  читательский</a:t>
            </a:r>
          </a:p>
          <a:p>
            <a:pPr>
              <a:buNone/>
            </a:pPr>
            <a:r>
              <a:rPr lang="ru-RU" sz="7200" b="1" dirty="0" smtClean="0"/>
              <a:t>Жёлтый  →  желтеть, желтизна, желтуха</a:t>
            </a:r>
          </a:p>
          <a:p>
            <a:pPr>
              <a:buNone/>
            </a:pPr>
            <a:r>
              <a:rPr lang="ru-RU" sz="7200" b="1" dirty="0" smtClean="0"/>
              <a:t>Три  →  трижды,  трое</a:t>
            </a:r>
          </a:p>
          <a:p>
            <a:pPr>
              <a:buNone/>
            </a:pPr>
            <a:r>
              <a:rPr lang="ru-RU" sz="7200" b="1" dirty="0" smtClean="0"/>
              <a:t>Практика   →   практикант</a:t>
            </a:r>
          </a:p>
          <a:p>
            <a:pPr>
              <a:buNone/>
            </a:pPr>
            <a:r>
              <a:rPr lang="ru-RU" sz="7200" b="1" dirty="0" smtClean="0"/>
              <a:t>программа  →  программист,</a:t>
            </a:r>
          </a:p>
          <a:p>
            <a:pPr>
              <a:buNone/>
            </a:pPr>
            <a:r>
              <a:rPr lang="ru-RU" sz="8000" b="1" dirty="0" smtClean="0"/>
              <a:t>Непоседа →   непоседливый</a:t>
            </a:r>
          </a:p>
          <a:p>
            <a:pPr>
              <a:buNone/>
            </a:pPr>
            <a:r>
              <a:rPr lang="ru-RU" sz="8000" b="1" dirty="0" smtClean="0"/>
              <a:t>Земля → землистый, земляной, земельный</a:t>
            </a:r>
          </a:p>
          <a:p>
            <a:pPr>
              <a:buNone/>
            </a:pPr>
            <a:endParaRPr lang="ru-RU" sz="8000" dirty="0" smtClean="0"/>
          </a:p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14282" y="214290"/>
            <a:ext cx="8929718" cy="1357322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857232"/>
            <a:ext cx="6015054" cy="914400"/>
          </a:xfrm>
        </p:spPr>
        <p:txBody>
          <a:bodyPr/>
          <a:lstStyle/>
          <a:p>
            <a:r>
              <a:rPr lang="ru-RU" dirty="0" smtClean="0"/>
              <a:t>Суффиксальный способ</a:t>
            </a:r>
            <a:endParaRPr lang="ru-RU" dirty="0"/>
          </a:p>
        </p:txBody>
      </p:sp>
      <p:pic>
        <p:nvPicPr>
          <p:cNvPr id="6" name="Рисунок 5" descr="http://im4-tub-ru.yandex.net/i?id=166975908-45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240" y="3214686"/>
            <a:ext cx="2126040" cy="1438450"/>
          </a:xfrm>
          <a:prstGeom prst="ellipse">
            <a:avLst/>
          </a:prstGeom>
          <a:ln w="228600" cap="sq" cmpd="thickThin">
            <a:solidFill>
              <a:schemeClr val="tx1">
                <a:lumMod val="9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714348" y="357166"/>
            <a:ext cx="8215370" cy="1071570"/>
          </a:xfrm>
          <a:prstGeom prst="trapezoi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Бессуффиксный</a:t>
            </a:r>
            <a:r>
              <a:rPr lang="ru-RU" b="1" dirty="0" smtClean="0"/>
              <a:t> (</a:t>
            </a:r>
            <a:r>
              <a:rPr lang="ru-RU" b="1" dirty="0" err="1" smtClean="0"/>
              <a:t>безаффиксный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Выходить   </a:t>
            </a:r>
            <a:r>
              <a:rPr lang="ru-RU" sz="3200" b="1" dirty="0" smtClean="0"/>
              <a:t>→ </a:t>
            </a:r>
            <a:r>
              <a:rPr lang="ru-RU" b="1" dirty="0" smtClean="0"/>
              <a:t>  выход</a:t>
            </a:r>
          </a:p>
          <a:p>
            <a:pPr>
              <a:buNone/>
            </a:pPr>
            <a:r>
              <a:rPr lang="ru-RU" b="1" dirty="0" smtClean="0"/>
              <a:t>Намекать    </a:t>
            </a:r>
            <a:r>
              <a:rPr lang="ru-RU" sz="3200" b="1" dirty="0" smtClean="0"/>
              <a:t>→</a:t>
            </a:r>
            <a:r>
              <a:rPr lang="ru-RU" b="1" dirty="0" smtClean="0"/>
              <a:t>   намёк</a:t>
            </a:r>
          </a:p>
          <a:p>
            <a:pPr>
              <a:buNone/>
            </a:pPr>
            <a:r>
              <a:rPr lang="ru-RU" b="1" dirty="0" smtClean="0"/>
              <a:t>Угонять       </a:t>
            </a:r>
            <a:r>
              <a:rPr lang="ru-RU" sz="3200" b="1" dirty="0" smtClean="0"/>
              <a:t>→    </a:t>
            </a:r>
            <a:r>
              <a:rPr lang="ru-RU" b="1" dirty="0" smtClean="0"/>
              <a:t>угон</a:t>
            </a:r>
          </a:p>
          <a:p>
            <a:pPr>
              <a:buNone/>
            </a:pPr>
            <a:r>
              <a:rPr lang="ru-RU" b="1" dirty="0" smtClean="0"/>
              <a:t>Разбирать  </a:t>
            </a:r>
            <a:r>
              <a:rPr lang="ru-RU" sz="2800" dirty="0" smtClean="0"/>
              <a:t>→ </a:t>
            </a:r>
            <a:r>
              <a:rPr lang="ru-RU" sz="2800" b="1" dirty="0" smtClean="0"/>
              <a:t>   </a:t>
            </a:r>
            <a:r>
              <a:rPr lang="ru-RU" b="1" dirty="0" smtClean="0"/>
              <a:t>разбор</a:t>
            </a:r>
          </a:p>
          <a:p>
            <a:pPr>
              <a:buNone/>
            </a:pPr>
            <a:r>
              <a:rPr lang="ru-RU" b="1" dirty="0" smtClean="0"/>
              <a:t>Широкий    </a:t>
            </a:r>
            <a:r>
              <a:rPr lang="ru-RU" sz="3200" b="1" dirty="0" smtClean="0"/>
              <a:t>→   </a:t>
            </a:r>
            <a:r>
              <a:rPr lang="ru-RU" b="1" dirty="0" smtClean="0"/>
              <a:t>ширь</a:t>
            </a:r>
          </a:p>
          <a:p>
            <a:pPr>
              <a:buNone/>
            </a:pPr>
            <a:r>
              <a:rPr lang="ru-RU" b="1" dirty="0" smtClean="0"/>
              <a:t>Постоять     </a:t>
            </a:r>
            <a:r>
              <a:rPr lang="ru-RU" sz="3200" b="1" dirty="0" smtClean="0"/>
              <a:t>→   </a:t>
            </a:r>
            <a:r>
              <a:rPr lang="ru-RU" b="1" dirty="0" smtClean="0"/>
              <a:t>постой (сущ.)</a:t>
            </a:r>
          </a:p>
          <a:p>
            <a:pPr>
              <a:buNone/>
            </a:pPr>
            <a:r>
              <a:rPr lang="ru-RU" b="1" dirty="0" smtClean="0"/>
              <a:t>Основать     </a:t>
            </a:r>
            <a:r>
              <a:rPr lang="ru-RU" sz="3200" b="1" dirty="0" smtClean="0"/>
              <a:t>→   </a:t>
            </a:r>
            <a:r>
              <a:rPr lang="ru-RU" b="1" dirty="0" smtClean="0"/>
              <a:t>основа</a:t>
            </a:r>
          </a:p>
          <a:p>
            <a:pPr>
              <a:buNone/>
            </a:pPr>
            <a:r>
              <a:rPr lang="ru-RU" b="1" dirty="0" smtClean="0"/>
              <a:t>Приметить  </a:t>
            </a:r>
            <a:r>
              <a:rPr lang="ru-RU" sz="3200" b="1" dirty="0" smtClean="0"/>
              <a:t>→  </a:t>
            </a:r>
            <a:r>
              <a:rPr lang="ru-RU" b="1" dirty="0" smtClean="0"/>
              <a:t>примета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857364"/>
            <a:ext cx="2224761" cy="2076444"/>
          </a:xfrm>
          <a:prstGeom prst="plaque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785786" y="428604"/>
            <a:ext cx="7786742" cy="857256"/>
          </a:xfrm>
          <a:prstGeom prst="snip2Same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Приставочно-суффиксальны</a:t>
            </a:r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Берег     </a:t>
            </a:r>
            <a:r>
              <a:rPr lang="ru-RU" sz="2800" b="1" dirty="0" smtClean="0"/>
              <a:t>→</a:t>
            </a:r>
            <a:r>
              <a:rPr lang="ru-RU" b="1" dirty="0" smtClean="0"/>
              <a:t>    побережье</a:t>
            </a:r>
          </a:p>
          <a:p>
            <a:pPr>
              <a:buNone/>
            </a:pPr>
            <a:r>
              <a:rPr lang="ru-RU" b="1" dirty="0" smtClean="0"/>
              <a:t>Белый    </a:t>
            </a:r>
            <a:r>
              <a:rPr lang="ru-RU" sz="2800" b="1" dirty="0" smtClean="0"/>
              <a:t>→    </a:t>
            </a:r>
            <a:r>
              <a:rPr lang="ru-RU" b="1" dirty="0" smtClean="0"/>
              <a:t>побелить</a:t>
            </a:r>
          </a:p>
          <a:p>
            <a:pPr>
              <a:buNone/>
            </a:pPr>
            <a:r>
              <a:rPr lang="ru-RU" b="1" dirty="0" smtClean="0"/>
              <a:t>Крутой   </a:t>
            </a:r>
            <a:r>
              <a:rPr lang="ru-RU" sz="2800" b="1" dirty="0" smtClean="0"/>
              <a:t>→ </a:t>
            </a:r>
            <a:r>
              <a:rPr lang="ru-RU" b="1" dirty="0" smtClean="0"/>
              <a:t>  вкрутую</a:t>
            </a:r>
          </a:p>
          <a:p>
            <a:pPr>
              <a:buNone/>
            </a:pPr>
            <a:r>
              <a:rPr lang="ru-RU" b="1" dirty="0" smtClean="0"/>
              <a:t>Дорога   </a:t>
            </a:r>
            <a:r>
              <a:rPr lang="ru-RU" sz="2800" b="1" dirty="0" smtClean="0"/>
              <a:t>→   </a:t>
            </a:r>
            <a:r>
              <a:rPr lang="ru-RU" b="1" dirty="0" smtClean="0"/>
              <a:t>бездорожье</a:t>
            </a:r>
          </a:p>
          <a:p>
            <a:pPr>
              <a:buNone/>
            </a:pPr>
            <a:r>
              <a:rPr lang="ru-RU" b="1" dirty="0" smtClean="0"/>
              <a:t>Двое       </a:t>
            </a:r>
            <a:r>
              <a:rPr lang="ru-RU" sz="2800" b="1" dirty="0" smtClean="0"/>
              <a:t> → </a:t>
            </a:r>
            <a:r>
              <a:rPr lang="ru-RU" b="1" dirty="0" smtClean="0"/>
              <a:t>  вдвоём</a:t>
            </a:r>
          </a:p>
          <a:p>
            <a:pPr>
              <a:buNone/>
            </a:pPr>
            <a:r>
              <a:rPr lang="ru-RU" b="1" dirty="0" smtClean="0"/>
              <a:t>Чёрный   </a:t>
            </a:r>
            <a:r>
              <a:rPr lang="ru-RU" sz="2800" b="1" dirty="0" smtClean="0"/>
              <a:t>→ </a:t>
            </a:r>
            <a:r>
              <a:rPr lang="ru-RU" b="1" dirty="0" smtClean="0"/>
              <a:t> очернить</a:t>
            </a:r>
          </a:p>
          <a:p>
            <a:pPr>
              <a:buNone/>
            </a:pPr>
            <a:r>
              <a:rPr lang="ru-RU" b="1" dirty="0" smtClean="0"/>
              <a:t>Доля         </a:t>
            </a:r>
            <a:r>
              <a:rPr lang="ru-RU" sz="2800" b="1" dirty="0" smtClean="0"/>
              <a:t>→  </a:t>
            </a:r>
            <a:r>
              <a:rPr lang="ru-RU" b="1" dirty="0" smtClean="0"/>
              <a:t>обездолить</a:t>
            </a:r>
          </a:p>
          <a:p>
            <a:pPr>
              <a:buNone/>
            </a:pPr>
            <a:r>
              <a:rPr lang="ru-RU" b="1" dirty="0" smtClean="0"/>
              <a:t>срок          →  досрочный,</a:t>
            </a:r>
          </a:p>
          <a:p>
            <a:pPr>
              <a:buNone/>
            </a:pPr>
            <a:r>
              <a:rPr lang="ru-RU" b="1" dirty="0" smtClean="0"/>
              <a:t>Кора         </a:t>
            </a:r>
            <a:r>
              <a:rPr lang="ru-RU" sz="2800" b="1" dirty="0" smtClean="0"/>
              <a:t>→ </a:t>
            </a:r>
            <a:r>
              <a:rPr lang="ru-RU" b="1" dirty="0" smtClean="0"/>
              <a:t>  подкорка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112" y="2204864"/>
            <a:ext cx="3100226" cy="2973362"/>
          </a:xfrm>
          <a:prstGeom prst="heptagon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571472" y="285728"/>
            <a:ext cx="8215370" cy="1714512"/>
          </a:xfrm>
          <a:prstGeom prst="cloudCallou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 теперь определите способ словообразования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14744" y="2571744"/>
            <a:ext cx="514353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b="1" dirty="0" smtClean="0"/>
              <a:t>Выполнение, задание, запишу, справа, перечисление, запятая,  оставил, записи, ответов, пробелы, </a:t>
            </a:r>
            <a:r>
              <a:rPr lang="ru-RU" sz="3200" b="1" dirty="0" err="1" smtClean="0"/>
              <a:t>разиышление</a:t>
            </a:r>
            <a:r>
              <a:rPr lang="ru-RU" sz="3200" b="1" dirty="0" smtClean="0"/>
              <a:t>, отделить</a:t>
            </a:r>
            <a:endParaRPr lang="ru-RU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534" y="3071810"/>
            <a:ext cx="3056963" cy="2285999"/>
          </a:xfrm>
          <a:prstGeom prst="heptagon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</TotalTime>
  <Words>191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Словообразование</vt:lpstr>
      <vt:lpstr>Способы словообразования</vt:lpstr>
      <vt:lpstr>Суффиксальный способ</vt:lpstr>
      <vt:lpstr>Бессуффиксный (безаффиксный)</vt:lpstr>
      <vt:lpstr>Приставочно-суффиксальный</vt:lpstr>
      <vt:lpstr>А теперь определите способ словообразования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</dc:title>
  <dc:creator>Home</dc:creator>
  <cp:lastModifiedBy>user</cp:lastModifiedBy>
  <cp:revision>3</cp:revision>
  <dcterms:created xsi:type="dcterms:W3CDTF">2012-09-03T16:19:58Z</dcterms:created>
  <dcterms:modified xsi:type="dcterms:W3CDTF">2015-05-29T06:13:44Z</dcterms:modified>
</cp:coreProperties>
</file>