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4" r:id="rId3"/>
    <p:sldId id="278" r:id="rId4"/>
    <p:sldId id="279" r:id="rId5"/>
    <p:sldId id="277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C9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85260" autoAdjust="0"/>
  </p:normalViewPr>
  <p:slideViewPr>
    <p:cSldViewPr>
      <p:cViewPr varScale="1">
        <p:scale>
          <a:sx n="66" d="100"/>
          <a:sy n="66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2000" baseline="0" dirty="0" smtClean="0">
                <a:solidFill>
                  <a:srgbClr val="C00000"/>
                </a:solidFill>
                <a:latin typeface="Monotype Corsiva" pitchFamily="66" charset="0"/>
              </a:rPr>
              <a:t>Месячник математики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c:rich>
      </c:tx>
      <c:layout>
        <c:manualLayout>
          <c:xMode val="edge"/>
          <c:yMode val="edge"/>
          <c:x val="0.14738547040091721"/>
          <c:y val="3.4072219708195489E-2"/>
        </c:manualLayout>
      </c:layout>
    </c:title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195770430516082"/>
          <c:y val="0.15766905517155771"/>
          <c:w val="0.83515659662606712"/>
          <c:h val="0.722121446625765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2007-2008</c:v>
                </c:pt>
              </c:strCache>
            </c:strRef>
          </c:tx>
          <c:dLbls>
            <c:dLbl>
              <c:idx val="0"/>
              <c:layout>
                <c:manualLayout>
                  <c:x val="1.2330660825228348E-2"/>
                  <c:y val="0.4263669273501277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80</a:t>
                    </a:r>
                    <a:r>
                      <a:rPr lang="ru-RU" sz="1200" b="1"/>
                      <a:t>%</a:t>
                    </a:r>
                    <a:endParaRPr lang="en-US" sz="12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val>
            <c:numRef>
              <c:f>Лист1!$B$1</c:f>
              <c:numCache>
                <c:formatCode>0%</c:formatCode>
                <c:ptCount val="1"/>
                <c:pt idx="0">
                  <c:v>0.76000000000000323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2008-2009</c:v>
                </c:pt>
              </c:strCache>
            </c:strRef>
          </c:tx>
          <c:dLbls>
            <c:dLbl>
              <c:idx val="0"/>
              <c:layout>
                <c:manualLayout>
                  <c:x val="2.8094964798073416E-2"/>
                  <c:y val="0.4721233514709294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87</a:t>
                    </a:r>
                    <a:r>
                      <a:rPr lang="ru-RU" sz="1200" b="1"/>
                      <a:t>%</a:t>
                    </a:r>
                    <a:endParaRPr lang="en-US" sz="12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val>
            <c:numRef>
              <c:f>Лист1!$B$2</c:f>
              <c:numCache>
                <c:formatCode>0%</c:formatCode>
                <c:ptCount val="1"/>
                <c:pt idx="0">
                  <c:v>0.83000000000000063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2009-2010</c:v>
                </c:pt>
              </c:strCache>
            </c:strRef>
          </c:tx>
          <c:dLbls>
            <c:dLbl>
              <c:idx val="0"/>
              <c:layout>
                <c:manualLayout>
                  <c:x val="3.1488320594450288E-2"/>
                  <c:y val="0.5514975972865258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100</a:t>
                    </a:r>
                    <a:r>
                      <a:rPr lang="ru-RU" sz="1200" b="1" dirty="0"/>
                      <a:t>%</a:t>
                    </a:r>
                    <a:endParaRPr lang="en-US" sz="12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val>
            <c:numRef>
              <c:f>Лист1!$B$3</c:f>
              <c:numCache>
                <c:formatCode>0%</c:formatCode>
                <c:ptCount val="1"/>
                <c:pt idx="0">
                  <c:v>0.95000000000000062</c:v>
                </c:pt>
              </c:numCache>
            </c:numRef>
          </c:val>
        </c:ser>
        <c:dLbls>
          <c:showVal val="1"/>
        </c:dLbls>
        <c:shape val="cone"/>
        <c:axId val="70386048"/>
        <c:axId val="70387584"/>
        <c:axId val="0"/>
      </c:bar3DChart>
      <c:catAx>
        <c:axId val="70386048"/>
        <c:scaling>
          <c:orientation val="minMax"/>
        </c:scaling>
        <c:delete val="1"/>
        <c:axPos val="b"/>
        <c:tickLblPos val="none"/>
        <c:crossAx val="70387584"/>
        <c:crosses val="autoZero"/>
        <c:auto val="1"/>
        <c:lblAlgn val="ctr"/>
        <c:lblOffset val="100"/>
      </c:catAx>
      <c:valAx>
        <c:axId val="703875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0386048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Monotype Corsiva" pitchFamily="66" charset="0"/>
              </a:rPr>
              <a:t>Школьная</a:t>
            </a:r>
            <a:r>
              <a:rPr lang="ru-RU" sz="2000" baseline="0" dirty="0">
                <a:solidFill>
                  <a:srgbClr val="C00000"/>
                </a:solidFill>
                <a:latin typeface="Monotype Corsiva" pitchFamily="66" charset="0"/>
              </a:rPr>
              <a:t> мотивация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c:rich>
      </c:tx>
      <c:layout>
        <c:manualLayout>
          <c:xMode val="edge"/>
          <c:yMode val="edge"/>
          <c:x val="0.13821962045502945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8545609185626405"/>
          <c:y val="6.3803950607356177E-2"/>
          <c:w val="0.87980767109993663"/>
          <c:h val="0.60187595771961377"/>
        </c:manualLayout>
      </c:layout>
      <c:bar3DChart>
        <c:barDir val="col"/>
        <c:grouping val="percentStacked"/>
        <c:ser>
          <c:idx val="0"/>
          <c:order val="0"/>
          <c:tx>
            <c:v>сформировано отношение к себе как к школьнику</c:v>
          </c:tx>
          <c:dLbls>
            <c:dLbl>
              <c:idx val="0"/>
              <c:layout>
                <c:manualLayout>
                  <c:x val="2.953566872209228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877524984052743E-2"/>
                  <c:y val="-7.09215105499941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Лист3!$A$1:$B$1</c:f>
              <c:strCache>
                <c:ptCount val="2"/>
                <c:pt idx="0">
                  <c:v>2008-2009</c:v>
                </c:pt>
                <c:pt idx="1">
                  <c:v>2009-2010</c:v>
                </c:pt>
              </c:strCache>
            </c:strRef>
          </c:cat>
          <c:val>
            <c:numRef>
              <c:f>Лист3!$A$2:$B$2</c:f>
              <c:numCache>
                <c:formatCode>0%</c:formatCode>
                <c:ptCount val="2"/>
                <c:pt idx="0">
                  <c:v>0.62000000000000477</c:v>
                </c:pt>
                <c:pt idx="1">
                  <c:v>0.70000000000000062</c:v>
                </c:pt>
              </c:numCache>
            </c:numRef>
          </c:val>
        </c:ser>
        <c:ser>
          <c:idx val="1"/>
          <c:order val="1"/>
          <c:tx>
            <c:v>школа привлекает внеурочными мероприятиями</c:v>
          </c:tx>
          <c:dLbls>
            <c:dLbl>
              <c:idx val="0"/>
              <c:layout>
                <c:manualLayout>
                  <c:x val="3.375504996810539E-2"/>
                  <c:y val="-3.5460755274996812E-3"/>
                </c:manualLayout>
              </c:layout>
              <c:showVal val="1"/>
            </c:dLbl>
            <c:dLbl>
              <c:idx val="1"/>
              <c:layout>
                <c:manualLayout>
                  <c:x val="2.9535668722092286E-2"/>
                  <c:y val="1.063822658249894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Лист3!$A$1:$B$1</c:f>
              <c:strCache>
                <c:ptCount val="2"/>
                <c:pt idx="0">
                  <c:v>2008-2009</c:v>
                </c:pt>
                <c:pt idx="1">
                  <c:v>2009-2010</c:v>
                </c:pt>
              </c:strCache>
            </c:strRef>
          </c:cat>
          <c:val>
            <c:numRef>
              <c:f>Лист3!$A$3:$B$3</c:f>
              <c:numCache>
                <c:formatCode>0%</c:formatCode>
                <c:ptCount val="2"/>
                <c:pt idx="0">
                  <c:v>0.23</c:v>
                </c:pt>
                <c:pt idx="1">
                  <c:v>0.22</c:v>
                </c:pt>
              </c:numCache>
            </c:numRef>
          </c:val>
        </c:ser>
        <c:ser>
          <c:idx val="2"/>
          <c:order val="2"/>
          <c:tx>
            <c:v>отмечена низкая мотивация</c:v>
          </c:tx>
          <c:dLbls>
            <c:dLbl>
              <c:idx val="0"/>
              <c:layout>
                <c:manualLayout>
                  <c:x val="3.3755049968105466E-2"/>
                  <c:y val="3.5460755274996612E-3"/>
                </c:manualLayout>
              </c:layout>
              <c:showVal val="1"/>
            </c:dLbl>
            <c:dLbl>
              <c:idx val="1"/>
              <c:layout>
                <c:manualLayout>
                  <c:x val="1.6877524984052743E-2"/>
                  <c:y val="-1.41843021099987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Лист3!$A$1:$B$1</c:f>
              <c:strCache>
                <c:ptCount val="2"/>
                <c:pt idx="0">
                  <c:v>2008-2009</c:v>
                </c:pt>
                <c:pt idx="1">
                  <c:v>2009-2010</c:v>
                </c:pt>
              </c:strCache>
            </c:strRef>
          </c:cat>
          <c:val>
            <c:numRef>
              <c:f>Лист3!$A$4:$B$4</c:f>
              <c:numCache>
                <c:formatCode>0%</c:formatCode>
                <c:ptCount val="2"/>
                <c:pt idx="0">
                  <c:v>0.15000000000000024</c:v>
                </c:pt>
                <c:pt idx="1">
                  <c:v>8.0000000000000043E-2</c:v>
                </c:pt>
              </c:numCache>
            </c:numRef>
          </c:val>
        </c:ser>
        <c:dLbls>
          <c:showVal val="1"/>
        </c:dLbls>
        <c:gapWidth val="75"/>
        <c:shape val="cylinder"/>
        <c:axId val="70435200"/>
        <c:axId val="70436736"/>
        <c:axId val="0"/>
      </c:bar3DChart>
      <c:catAx>
        <c:axId val="70435200"/>
        <c:scaling>
          <c:orientation val="minMax"/>
        </c:scaling>
        <c:delete val="1"/>
        <c:axPos val="b"/>
        <c:tickLblPos val="none"/>
        <c:crossAx val="70436736"/>
        <c:crosses val="autoZero"/>
        <c:lblAlgn val="ctr"/>
        <c:lblOffset val="100"/>
      </c:catAx>
      <c:valAx>
        <c:axId val="70436736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043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4400988105147481"/>
          <c:w val="1"/>
          <c:h val="0.25108867310879851"/>
        </c:manualLayout>
      </c:layout>
      <c:txPr>
        <a:bodyPr/>
        <a:lstStyle/>
        <a:p>
          <a:pPr>
            <a:defRPr sz="1050" b="1"/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463985304502521"/>
          <c:y val="5.3513848919759716E-2"/>
          <c:w val="0.52757640496643265"/>
          <c:h val="0.45843751725746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6-7-8кл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2011-2012гг</c:v>
                </c:pt>
                <c:pt idx="1">
                  <c:v>2012-2013гг</c:v>
                </c:pt>
                <c:pt idx="2">
                  <c:v>2013-2014гг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0.56000000000000005</c:v>
                </c:pt>
                <c:pt idx="2">
                  <c:v>0.62000000000000011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7-8-9кл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2011-2012гг</c:v>
                </c:pt>
                <c:pt idx="1">
                  <c:v>2012-2013гг</c:v>
                </c:pt>
                <c:pt idx="2">
                  <c:v>2013-2014гг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0.21000000000000002</c:v>
                </c:pt>
                <c:pt idx="1">
                  <c:v>0.35000000000000003</c:v>
                </c:pt>
                <c:pt idx="2">
                  <c:v>0.42000000000000004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2011-2012гг</c:v>
                </c:pt>
                <c:pt idx="1">
                  <c:v>2012-2013гг</c:v>
                </c:pt>
                <c:pt idx="2">
                  <c:v>2013-2014гг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82636800"/>
        <c:axId val="82638336"/>
      </c:barChart>
      <c:catAx>
        <c:axId val="8263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2638336"/>
        <c:crosses val="autoZero"/>
        <c:auto val="1"/>
        <c:lblAlgn val="ctr"/>
        <c:lblOffset val="100"/>
      </c:catAx>
      <c:valAx>
        <c:axId val="82638336"/>
        <c:scaling>
          <c:orientation val="minMax"/>
        </c:scaling>
        <c:axPos val="l"/>
        <c:majorGridlines/>
        <c:numFmt formatCode="0%" sourceLinked="1"/>
        <c:tickLblPos val="nextTo"/>
        <c:crossAx val="8263680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2011-2012гг</c:v>
                </c:pt>
                <c:pt idx="1">
                  <c:v>2012-2013гг</c:v>
                </c:pt>
                <c:pt idx="2">
                  <c:v>2013-2014гг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0.73000000000000009</c:v>
                </c:pt>
                <c:pt idx="1">
                  <c:v>0.8600000000000001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2011-2012гг</c:v>
                </c:pt>
                <c:pt idx="1">
                  <c:v>2012-2013гг</c:v>
                </c:pt>
                <c:pt idx="2">
                  <c:v>2013-2014гг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0.25</c:v>
                </c:pt>
                <c:pt idx="1">
                  <c:v>0.32000000000000006</c:v>
                </c:pt>
                <c:pt idx="2">
                  <c:v>0.38000000000000006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2011-2012гг</c:v>
                </c:pt>
                <c:pt idx="1">
                  <c:v>2012-2013гг</c:v>
                </c:pt>
                <c:pt idx="2">
                  <c:v>2013-2014гг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8.0000000000000016E-2</c:v>
                </c:pt>
                <c:pt idx="1">
                  <c:v>9.0000000000000011E-2</c:v>
                </c:pt>
                <c:pt idx="2">
                  <c:v>0.12000000000000001</c:v>
                </c:pt>
              </c:numCache>
            </c:numRef>
          </c:val>
        </c:ser>
        <c:shape val="cone"/>
        <c:axId val="84077568"/>
        <c:axId val="84079360"/>
        <c:axId val="84019840"/>
      </c:bar3DChart>
      <c:catAx>
        <c:axId val="84077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4079360"/>
        <c:crosses val="autoZero"/>
        <c:auto val="1"/>
        <c:lblAlgn val="ctr"/>
        <c:lblOffset val="100"/>
      </c:catAx>
      <c:valAx>
        <c:axId val="84079360"/>
        <c:scaling>
          <c:orientation val="minMax"/>
        </c:scaling>
        <c:axPos val="l"/>
        <c:majorGridlines/>
        <c:numFmt formatCode="0%" sourceLinked="1"/>
        <c:tickLblPos val="nextTo"/>
        <c:crossAx val="84077568"/>
        <c:crosses val="autoZero"/>
        <c:crossBetween val="between"/>
      </c:valAx>
      <c:serAx>
        <c:axId val="84019840"/>
        <c:scaling>
          <c:orientation val="minMax"/>
        </c:scaling>
        <c:delete val="1"/>
        <c:axPos val="b"/>
        <c:tickLblPos val="none"/>
        <c:crossAx val="84079360"/>
        <c:crosses val="autoZero"/>
      </c:ser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9.2647113283709212E-2"/>
          <c:y val="0.10778123418385629"/>
        </c:manualLayout>
      </c:layout>
      <c:txPr>
        <a:bodyPr/>
        <a:lstStyle/>
        <a:p>
          <a:pPr>
            <a:defRPr sz="2000">
              <a:solidFill>
                <a:srgbClr val="FF0000"/>
              </a:solidFill>
              <a:latin typeface="Monotype Corsiva" pitchFamily="66" charset="0"/>
            </a:defRPr>
          </a:pPr>
          <a:endParaRPr lang="ru-RU"/>
        </a:p>
      </c:txPr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2.9394882050142578E-2"/>
          <c:y val="0.29929868903455292"/>
          <c:w val="0.62296382051825894"/>
          <c:h val="0.665427452505281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детей в конкурсах различного уровня</c:v>
                </c:pt>
              </c:strCache>
            </c:strRef>
          </c:tx>
          <c:explosion val="25"/>
          <c:dPt>
            <c:idx val="2"/>
            <c:explosion val="30"/>
          </c:dPt>
          <c:cat>
            <c:strRef>
              <c:f>Лист1!$A$2:$A$5</c:f>
              <c:strCache>
                <c:ptCount val="3"/>
                <c:pt idx="0">
                  <c:v>2011-2012гг</c:v>
                </c:pt>
                <c:pt idx="1">
                  <c:v>2012-2013гг</c:v>
                </c:pt>
                <c:pt idx="2">
                  <c:v>2013-2014гг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0.31000000000000005</c:v>
                </c:pt>
                <c:pt idx="1">
                  <c:v>0.37000000000000005</c:v>
                </c:pt>
                <c:pt idx="2">
                  <c:v>0.52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0.89312</cdr:y>
    </cdr:from>
    <cdr:to>
      <cdr:x>0.75462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381526"/>
          <a:ext cx="2318048" cy="40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0.38662</cdr:x>
      <cdr:y>0.75849</cdr:y>
    </cdr:from>
    <cdr:to>
      <cdr:x>0.6843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7624" y="33095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0.91214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3453534"/>
          <a:ext cx="3071802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          2011-2012гг    2012-2013гг     2013-2014гг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0.09967</cdr:x>
      <cdr:y>0.63743</cdr:y>
    </cdr:from>
    <cdr:to>
      <cdr:x>0.83409</cdr:x>
      <cdr:y>0.7341</cdr:y>
    </cdr:to>
    <cdr:sp macro="" textlink="">
      <cdr:nvSpPr>
        <cdr:cNvPr id="2" name="TextBox 1"/>
        <cdr:cNvSpPr txBox="1"/>
      </cdr:nvSpPr>
      <cdr:spPr>
        <a:xfrm xmlns:a="http://schemas.openxmlformats.org/drawingml/2006/main" rot="434279">
          <a:off x="300002" y="2373984"/>
          <a:ext cx="22105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0.55422</cdr:x>
      <cdr:y>0.69543</cdr:y>
    </cdr:from>
    <cdr:to>
      <cdr:x>0.85801</cdr:x>
      <cdr:y>0.94096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8154" y="2590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0.08333</cdr:x>
      <cdr:y>0</cdr:y>
    </cdr:from>
    <cdr:to>
      <cdr:x>1</cdr:x>
      <cdr:y>0.16129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0"/>
          <a:ext cx="31683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rPr>
            <a:t>Участие в школьных олимпиадах</a:t>
          </a:r>
          <a:endParaRPr lang="ru-RU" sz="2000" b="1" i="1" dirty="0">
            <a:solidFill>
              <a:srgbClr val="FF0000"/>
            </a:solidFill>
            <a:latin typeface="Monotype Corsiva" pitchFamily="66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0.39394</cdr:x>
      <cdr:y>0.4</cdr:y>
    </cdr:from>
    <cdr:to>
      <cdr:x>0.51515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115212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31%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0.36364</cdr:x>
      <cdr:y>0.725</cdr:y>
    </cdr:from>
    <cdr:to>
      <cdr:x>0.48485</cdr:x>
      <cdr:y>0.85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2088232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37%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0.24242</cdr:x>
      <cdr:y>0.575</cdr:y>
    </cdr:from>
    <cdr:to>
      <cdr:x>0.43483</cdr:x>
      <cdr:y>0.89246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0.55</cdr:y>
    </cdr:from>
    <cdr:to>
      <cdr:x>0.28788</cdr:x>
      <cdr:y>0.7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" y="158417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52%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052B-ADB6-452A-A52B-81D840A19E9C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98E6-ED5B-4780-8BF4-4C3A4EB8D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98E6-ED5B-4780-8BF4-4C3A4EB8D3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98E6-ED5B-4780-8BF4-4C3A4EB8D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D98E6-ED5B-4780-8BF4-4C3A4EB8D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8163F-0713-4C61-BBDE-D8E9341833C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568BCF-33ED-40C3-BFC7-EBDC7CA7A1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chart" Target="../charts/chart1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chart" Target="../charts/chart4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результатов педагогической деятельности и инновационной работы учителя математики МКОУ </a:t>
            </a: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Большеясырской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ООШ Ананьевой Ольги Владимировны.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Место работы:     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МКОУ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Большеясырская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ООШ  Аннинского района Воронежской области.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Воронежский государственный  педагогический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университет,физико-математический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факультет,1996г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ВКК.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24 года.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почты/сайт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olga.ananieva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-1973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yandex.ru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http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nsportal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ru/olgaananieva</a:t>
            </a: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школа\Desktop\Рисунок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32448" cy="2304256"/>
          </a:xfrm>
          <a:prstGeom prst="rect">
            <a:avLst/>
          </a:prstGeom>
          <a:noFill/>
        </p:spPr>
      </p:pic>
      <p:pic>
        <p:nvPicPr>
          <p:cNvPr id="2052" name="Picture 4" descr="C:\Users\школа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56992"/>
            <a:ext cx="2382837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 descr="D:\групповая работа\SDC1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052736"/>
            <a:ext cx="3744416" cy="2718302"/>
          </a:xfrm>
          <a:prstGeom prst="rect">
            <a:avLst/>
          </a:prstGeom>
          <a:noFill/>
        </p:spPr>
      </p:pic>
      <p:sp>
        <p:nvSpPr>
          <p:cNvPr id="11" name="Горизонтальный свиток 10"/>
          <p:cNvSpPr/>
          <p:nvPr/>
        </p:nvSpPr>
        <p:spPr>
          <a:xfrm>
            <a:off x="69850" y="714375"/>
            <a:ext cx="3216275" cy="2855913"/>
          </a:xfrm>
          <a:prstGeom prst="horizontalScroll">
            <a:avLst>
              <a:gd name="adj" fmla="val 11484"/>
            </a:avLst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стойких мотивационных установок к изучению математики на основе повышения практической значимости математических знаний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 flipH="1">
            <a:off x="6072188" y="4071938"/>
            <a:ext cx="2973387" cy="2713037"/>
          </a:xfrm>
          <a:prstGeom prst="horizontalScroll">
            <a:avLst/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собственного педагогического опыта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 flipH="1">
            <a:off x="5916613" y="642938"/>
            <a:ext cx="3143250" cy="2714625"/>
          </a:xfrm>
          <a:prstGeom prst="horizontalScroll">
            <a:avLst/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основных компетенций учащихся посредством использования современных образовательных технологий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4138" y="4071938"/>
            <a:ext cx="2916237" cy="2698750"/>
          </a:xfrm>
          <a:prstGeom prst="horizontalScroll">
            <a:avLst/>
          </a:prstGeom>
          <a:solidFill>
            <a:srgbClr val="FFEFBD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и методическое обеспечение введения нового содержания образования и обучения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Основные направления инновационной деятельности 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1" name="Picture 3" descr="D:\групповая работа\SDC1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965955" y="14158192"/>
            <a:ext cx="2655635" cy="6618240"/>
          </a:xfrm>
          <a:prstGeom prst="rect">
            <a:avLst/>
          </a:prstGeom>
          <a:noFill/>
        </p:spPr>
      </p:pic>
      <p:pic>
        <p:nvPicPr>
          <p:cNvPr id="53" name="Picture 4" descr="C:\Documents and Settings\Admin\Мои документы\фото сайт\SDC1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23224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Изображение 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64704"/>
            <a:ext cx="2211433" cy="30243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76256" y="836712"/>
            <a:ext cx="1944216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Международные                 1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Всероссийские         8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   2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школа\Desktop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2036763" cy="3024336"/>
          </a:xfrm>
          <a:prstGeom prst="rect">
            <a:avLst/>
          </a:prstGeom>
          <a:noFill/>
        </p:spPr>
      </p:pic>
      <p:pic>
        <p:nvPicPr>
          <p:cNvPr id="1027" name="Picture 3" descr="C:\Users\школа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2354856" cy="1584176"/>
          </a:xfrm>
          <a:prstGeom prst="rect">
            <a:avLst/>
          </a:prstGeom>
          <a:noFill/>
        </p:spPr>
      </p:pic>
      <p:pic>
        <p:nvPicPr>
          <p:cNvPr id="1028" name="Picture 4" descr="C:\Users\школа\Desktop\Рисунок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2088232" cy="2996952"/>
          </a:xfrm>
          <a:prstGeom prst="rect">
            <a:avLst/>
          </a:prstGeom>
          <a:noFill/>
        </p:spPr>
      </p:pic>
      <p:pic>
        <p:nvPicPr>
          <p:cNvPr id="1029" name="Picture 5" descr="C:\Users\школа\Desktop\Рисунок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764704"/>
            <a:ext cx="1908175" cy="2946524"/>
          </a:xfrm>
          <a:prstGeom prst="rect">
            <a:avLst/>
          </a:prstGeom>
          <a:noFill/>
        </p:spPr>
      </p:pic>
      <p:pic>
        <p:nvPicPr>
          <p:cNvPr id="1030" name="Picture 6" descr="C:\Users\школа\Desktop\Рисунок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789040"/>
            <a:ext cx="2232248" cy="3068960"/>
          </a:xfrm>
          <a:prstGeom prst="rect">
            <a:avLst/>
          </a:prstGeom>
          <a:noFill/>
        </p:spPr>
      </p:pic>
      <p:pic>
        <p:nvPicPr>
          <p:cNvPr id="4" name="Picture 2" descr="C:\Users\школа\Desktop\Рисуно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789040"/>
            <a:ext cx="2088232" cy="3068960"/>
          </a:xfrm>
          <a:prstGeom prst="rect">
            <a:avLst/>
          </a:prstGeom>
          <a:noFill/>
        </p:spPr>
      </p:pic>
      <p:pic>
        <p:nvPicPr>
          <p:cNvPr id="5" name="Picture 3" descr="C:\Users\школа\Desktop\Рисунок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861048"/>
            <a:ext cx="201622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2 мой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63888" y="4725144"/>
            <a:ext cx="1296146" cy="2132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 достижения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2 мой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843808" y="836712"/>
            <a:ext cx="1296145" cy="1728192"/>
          </a:xfrm>
          <a:prstGeom prst="rect">
            <a:avLst/>
          </a:prstGeom>
          <a:noFill/>
        </p:spPr>
      </p:pic>
      <p:pic>
        <p:nvPicPr>
          <p:cNvPr id="1032" name="Picture 8" descr="E:\2 мой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779912" y="1844824"/>
            <a:ext cx="1263570" cy="1728192"/>
          </a:xfrm>
          <a:prstGeom prst="rect">
            <a:avLst/>
          </a:prstGeom>
          <a:noFill/>
        </p:spPr>
      </p:pic>
      <p:pic>
        <p:nvPicPr>
          <p:cNvPr id="1034" name="Picture 10" descr="E:\2 мой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11558" y="4581128"/>
            <a:ext cx="1584179" cy="2276872"/>
          </a:xfrm>
          <a:prstGeom prst="rect">
            <a:avLst/>
          </a:prstGeom>
          <a:noFill/>
        </p:spPr>
      </p:pic>
      <p:pic>
        <p:nvPicPr>
          <p:cNvPr id="1037" name="Picture 13" descr="D:\Изображение 3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1475656" cy="2160240"/>
          </a:xfrm>
          <a:prstGeom prst="rect">
            <a:avLst/>
          </a:prstGeom>
          <a:noFill/>
        </p:spPr>
      </p:pic>
      <p:pic>
        <p:nvPicPr>
          <p:cNvPr id="1038" name="Picture 14" descr="D:\Изображение 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88640"/>
            <a:ext cx="1368152" cy="2160240"/>
          </a:xfrm>
          <a:prstGeom prst="rect">
            <a:avLst/>
          </a:prstGeom>
          <a:noFill/>
        </p:spPr>
      </p:pic>
      <p:pic>
        <p:nvPicPr>
          <p:cNvPr id="1040" name="Picture 16" descr="D:\Изображение 3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64904"/>
            <a:ext cx="1403648" cy="2152581"/>
          </a:xfrm>
          <a:prstGeom prst="rect">
            <a:avLst/>
          </a:prstGeom>
          <a:noFill/>
        </p:spPr>
      </p:pic>
      <p:pic>
        <p:nvPicPr>
          <p:cNvPr id="1036" name="Picture 12" descr="D:\Изображение 3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2564904"/>
            <a:ext cx="1368152" cy="2160240"/>
          </a:xfrm>
          <a:prstGeom prst="rect">
            <a:avLst/>
          </a:prstGeom>
          <a:noFill/>
        </p:spPr>
      </p:pic>
      <p:pic>
        <p:nvPicPr>
          <p:cNvPr id="1035" name="Picture 11" descr="D:\Изображение 3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2924944"/>
            <a:ext cx="1224136" cy="1800200"/>
          </a:xfrm>
          <a:prstGeom prst="rect">
            <a:avLst/>
          </a:prstGeom>
          <a:noFill/>
        </p:spPr>
      </p:pic>
      <p:pic>
        <p:nvPicPr>
          <p:cNvPr id="1026" name="Picture 2" descr="E:\2 мой 008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3212976"/>
            <a:ext cx="1368152" cy="1728192"/>
          </a:xfrm>
          <a:prstGeom prst="rect">
            <a:avLst/>
          </a:prstGeom>
          <a:noFill/>
        </p:spPr>
      </p:pic>
      <p:pic>
        <p:nvPicPr>
          <p:cNvPr id="1030" name="Picture 6" descr="E:\2 мой 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5796136" y="4293096"/>
            <a:ext cx="1224136" cy="1772959"/>
          </a:xfrm>
          <a:prstGeom prst="rect">
            <a:avLst/>
          </a:prstGeom>
          <a:noFill/>
        </p:spPr>
      </p:pic>
      <p:pic>
        <p:nvPicPr>
          <p:cNvPr id="1029" name="Picture 5" descr="E:\2 мой 0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6876256" y="5129808"/>
            <a:ext cx="1331642" cy="1728192"/>
          </a:xfrm>
          <a:prstGeom prst="rect">
            <a:avLst/>
          </a:prstGeom>
          <a:noFill/>
        </p:spPr>
      </p:pic>
      <p:pic>
        <p:nvPicPr>
          <p:cNvPr id="2050" name="Picture 2" descr="C:\Users\школа\Desktop\Рисунок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188640"/>
            <a:ext cx="1474787" cy="2030413"/>
          </a:xfrm>
          <a:prstGeom prst="rect">
            <a:avLst/>
          </a:prstGeom>
          <a:noFill/>
        </p:spPr>
      </p:pic>
      <p:pic>
        <p:nvPicPr>
          <p:cNvPr id="2051" name="Picture 3" descr="C:\Users\школа\Desktop\Рисунок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20" y="188640"/>
            <a:ext cx="1457325" cy="2030413"/>
          </a:xfrm>
          <a:prstGeom prst="rect">
            <a:avLst/>
          </a:prstGeom>
          <a:noFill/>
        </p:spPr>
      </p:pic>
      <p:pic>
        <p:nvPicPr>
          <p:cNvPr id="2052" name="Picture 4" descr="C:\Users\школа\Desktop\Рисунок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2276872"/>
            <a:ext cx="2243137" cy="192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Внеурочная деятельность </a:t>
            </a: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0" y="3071810"/>
          <a:ext cx="3071802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6072198" y="3143248"/>
          <a:ext cx="3009920" cy="37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44008" y="2643189"/>
            <a:ext cx="449999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Муниципальная научно – практическая ученическая конференция «Юность: творчество, поиск, успех» -  </a:t>
            </a:r>
            <a:r>
              <a:rPr lang="ru-RU" sz="1100" b="1" dirty="0" err="1" smtClean="0"/>
              <a:t>Мурзин</a:t>
            </a:r>
            <a:r>
              <a:rPr lang="ru-RU" sz="1100" b="1" dirty="0" smtClean="0"/>
              <a:t>  Сергеи.</a:t>
            </a:r>
            <a:endParaRPr lang="ru-RU" sz="1100" dirty="0"/>
          </a:p>
        </p:txBody>
      </p:sp>
      <p:pic>
        <p:nvPicPr>
          <p:cNvPr id="14" name="Рисунок 13" descr="SDC100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69269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471736">
            <a:off x="6528621" y="554557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2012-2013гг          2013-2014гг</a:t>
            </a:r>
            <a:endParaRPr lang="ru-RU" sz="1200" dirty="0"/>
          </a:p>
        </p:txBody>
      </p:sp>
      <p:pic>
        <p:nvPicPr>
          <p:cNvPr id="17" name="Picture 2" descr="C:\Users\школа\Desktop\фото1\SDC10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692696"/>
            <a:ext cx="3024336" cy="1944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5856" y="55172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raditional Arabic" pitchFamily="18" charset="-78"/>
              </a:rPr>
              <a:t>Семинары:               7</a:t>
            </a:r>
          </a:p>
          <a:p>
            <a:pPr algn="ctr"/>
            <a:r>
              <a:rPr lang="ru-RU" b="1" dirty="0" smtClean="0">
                <a:cs typeface="Traditional Arabic" pitchFamily="18" charset="-78"/>
              </a:rPr>
              <a:t>Мастер-классы:     5</a:t>
            </a:r>
          </a:p>
          <a:p>
            <a:pPr algn="ctr"/>
            <a:r>
              <a:rPr lang="ru-RU" b="1" dirty="0" smtClean="0"/>
              <a:t>Проекты/</a:t>
            </a:r>
          </a:p>
          <a:p>
            <a:pPr algn="ctr"/>
            <a:r>
              <a:rPr lang="ru-RU" b="1" dirty="0" smtClean="0"/>
              <a:t>исследования:      14</a:t>
            </a:r>
            <a:endParaRPr lang="ru-RU" b="1" dirty="0"/>
          </a:p>
        </p:txBody>
      </p:sp>
      <p:pic>
        <p:nvPicPr>
          <p:cNvPr id="1026" name="Picture 2" descr="C:\Users\школа\Desktop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140968"/>
            <a:ext cx="2736304" cy="2263899"/>
          </a:xfrm>
          <a:prstGeom prst="rect">
            <a:avLst/>
          </a:prstGeom>
          <a:noFill/>
        </p:spPr>
      </p:pic>
      <p:pic>
        <p:nvPicPr>
          <p:cNvPr id="1027" name="Picture 3" descr="C:\Users\школа\Desktop\Рисунок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92696"/>
            <a:ext cx="259228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cs typeface="Times New Roman" pitchFamily="18" charset="0"/>
              </a:rPr>
              <a:t>Успехи детей</a:t>
            </a:r>
            <a:endParaRPr lang="ru-RU" sz="24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403244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D:\групповая работа\SDC10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2400267" cy="2088232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323528" y="2996952"/>
          <a:ext cx="4176464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12687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Результативность обучения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школа\Desktop\SDC10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124744"/>
            <a:ext cx="2123728" cy="2160240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139952" y="3068960"/>
          <a:ext cx="47525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7" name="Picture 3" descr="C:\Users\школа\Desktop\Рисунок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085184"/>
            <a:ext cx="246221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WordArt 3"/>
          <p:cNvSpPr>
            <a:spLocks noChangeArrowheads="1" noChangeShapeType="1" noTextEdit="1"/>
          </p:cNvSpPr>
          <p:nvPr/>
        </p:nvSpPr>
        <p:spPr bwMode="auto">
          <a:xfrm>
            <a:off x="2643174" y="2819408"/>
            <a:ext cx="4000528" cy="3824302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7273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 rot="2126215">
            <a:off x="5622574" y="4491302"/>
            <a:ext cx="35333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сопутствует тебе удача на твоем тернистом пути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 rot="19069277">
            <a:off x="5788190" y="1837159"/>
            <a:ext cx="3901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Живи ради детей, и пусть будет тебе наградой их уважение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71406" y="3573016"/>
            <a:ext cx="36364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Входя в класс, помни, что все сидящие там твои дети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 rot="17876373">
            <a:off x="4727084" y="911247"/>
            <a:ext cx="34122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дети талантливы, долг педагога раскрыть этот талант.</a:t>
            </a: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 rot="5400000">
            <a:off x="3299986" y="1180537"/>
            <a:ext cx="3068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Уважай  ученика  и учись   у  него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87516">
            <a:off x="-432955" y="1512029"/>
            <a:ext cx="417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победы- это твоя радость, все ошибки, совершенные ими,- твои ошибки.</a:t>
            </a:r>
          </a:p>
        </p:txBody>
      </p:sp>
      <p:sp>
        <p:nvSpPr>
          <p:cNvPr id="16" name="Прямоугольник 15"/>
          <p:cNvSpPr/>
          <p:nvPr/>
        </p:nvSpPr>
        <p:spPr>
          <a:xfrm rot="3946991">
            <a:off x="1974438" y="1136814"/>
            <a:ext cx="3129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принимай поспешных решений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924944"/>
            <a:ext cx="36462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Заповеди учителя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3133926">
            <a:off x="1820924" y="3338692"/>
            <a:ext cx="738664" cy="38910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Помни, что все приходят в этот мир, чтобы быть счастливыми.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69269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3528" y="623731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52C9B"/>
                </a:solidFill>
              </a:rPr>
              <a:t>Спасибо за внимание.</a:t>
            </a:r>
            <a:endParaRPr lang="ru-RU" sz="3200" b="1" i="1" dirty="0">
              <a:solidFill>
                <a:srgbClr val="052C9B"/>
              </a:solidFill>
            </a:endParaRPr>
          </a:p>
        </p:txBody>
      </p:sp>
      <p:pic>
        <p:nvPicPr>
          <p:cNvPr id="1027" name="Picture 3" descr="C:\Users\школа\Desktop\фото1\SDC1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93096"/>
            <a:ext cx="2736304" cy="194421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16216" y="350100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 детей , как самого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716</TotalTime>
  <Words>299</Words>
  <Application>Microsoft Office PowerPoint</Application>
  <PresentationFormat>Экран (4:3)</PresentationFormat>
  <Paragraphs>62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Публичная презентация результатов педагогической деятельности и инновационной работы учителя математики МКОУ Большеясырской ООШ Ананьевой Ольги Владимировны.</vt:lpstr>
      <vt:lpstr>Основные направления инновационной деятельности  </vt:lpstr>
      <vt:lpstr>Участие в профессиональных конкурсах</vt:lpstr>
      <vt:lpstr>Наши  достижения</vt:lpstr>
      <vt:lpstr>Внеурочная деятельность </vt:lpstr>
      <vt:lpstr>Успехи детей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Публичная презентация результатов педагогической деятельности и инновационной работы.</dc:title>
  <dc:creator>школа</dc:creator>
  <cp:lastModifiedBy>школа</cp:lastModifiedBy>
  <cp:revision>78</cp:revision>
  <dcterms:created xsi:type="dcterms:W3CDTF">2014-03-24T05:37:09Z</dcterms:created>
  <dcterms:modified xsi:type="dcterms:W3CDTF">2015-05-27T09:47:23Z</dcterms:modified>
</cp:coreProperties>
</file>