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sldIdLst>
    <p:sldId id="327" r:id="rId3"/>
    <p:sldId id="328" r:id="rId4"/>
    <p:sldId id="329" r:id="rId5"/>
    <p:sldId id="330" r:id="rId6"/>
    <p:sldId id="331" r:id="rId7"/>
    <p:sldId id="316" r:id="rId8"/>
    <p:sldId id="258" r:id="rId9"/>
    <p:sldId id="319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83" r:id="rId18"/>
    <p:sldId id="284" r:id="rId19"/>
    <p:sldId id="285" r:id="rId20"/>
    <p:sldId id="320" r:id="rId21"/>
    <p:sldId id="321" r:id="rId22"/>
    <p:sldId id="322" r:id="rId23"/>
    <p:sldId id="287" r:id="rId24"/>
    <p:sldId id="299" r:id="rId25"/>
    <p:sldId id="300" r:id="rId26"/>
    <p:sldId id="303" r:id="rId27"/>
    <p:sldId id="304" r:id="rId28"/>
    <p:sldId id="305" r:id="rId29"/>
    <p:sldId id="306" r:id="rId30"/>
    <p:sldId id="307" r:id="rId31"/>
    <p:sldId id="308" r:id="rId32"/>
    <p:sldId id="317" r:id="rId33"/>
    <p:sldId id="318" r:id="rId34"/>
    <p:sldId id="323" r:id="rId35"/>
    <p:sldId id="324" r:id="rId36"/>
    <p:sldId id="315" r:id="rId37"/>
    <p:sldId id="332" r:id="rId38"/>
    <p:sldId id="259" r:id="rId39"/>
    <p:sldId id="277" r:id="rId40"/>
    <p:sldId id="278" r:id="rId41"/>
    <p:sldId id="279" r:id="rId42"/>
    <p:sldId id="280" r:id="rId43"/>
    <p:sldId id="326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E1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ay9MasterT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4149725"/>
            <a:ext cx="5508625" cy="1008063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6563" y="620713"/>
            <a:ext cx="2178050" cy="5329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620713"/>
            <a:ext cx="6383338" cy="5329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75" y="620713"/>
            <a:ext cx="5976938" cy="863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4279900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3125" y="1628775"/>
            <a:ext cx="4281488" cy="2084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25" y="3865563"/>
            <a:ext cx="4281488" cy="2084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50825" y="620713"/>
            <a:ext cx="8713788" cy="5329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573A-FFB9-4697-A555-B16E9E35F25C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A125-9F0E-4533-BD2E-5FCD43220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F484-FDD4-4C2A-B023-78C2EBF203EE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90A8-2E8B-4120-BC5A-BAC4BF2DD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CB5A-A8D8-421E-8417-EC36C212C6E7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7EA27-F261-4586-B311-F9ECC1459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2489-3510-4E6A-B099-57553E4E415B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E1A5-12B9-45F5-BE22-AC3EC166B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2F0C-9F4A-4829-A950-BEB540A32F95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8842-0A96-4837-BFB4-7B855CD2D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1DE8-E3D6-438E-B298-A984C3381E7D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03FBD-E1D8-41B0-8182-9E3609FDA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BCFE-935C-47DA-9603-A8B5E1F16D53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C7DA-786D-43B3-9EC6-4B01FE554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227DE-7FA7-47EF-B277-6CE98C068D1F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7143-B4B8-4D11-8F82-60B154B16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2726-FE86-4931-86E3-8058094531EA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86A4-30CB-4B43-BF0E-F46900E2C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BB968-ED50-4FF2-B175-665424F5A93A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336F-F81F-4AD2-AE74-BC130E4B9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E399-1B24-4E84-86A2-4150FA31305F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0B96-3C07-43FF-B51B-8BC0DE053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75" y="620713"/>
            <a:ext cx="5976938" cy="863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4279900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3125" y="1628775"/>
            <a:ext cx="4281488" cy="2084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25" y="3865563"/>
            <a:ext cx="4281488" cy="2084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799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25" y="1628775"/>
            <a:ext cx="4281488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y9MasterSlai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620713"/>
            <a:ext cx="597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7137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9" name="Picture 9" descr="fir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049713"/>
            <a:ext cx="26241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A9A691-BC97-49ED-A27E-1D77996B0F76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463D32-C04B-43B3-8BFD-5BA7E1CAF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8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wmf"/><Relationship Id="rId4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wmf"/><Relationship Id="rId4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4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nkportfolio.ru/news/danilova_elena_glebovna/2009-12-24-15" TargetMode="External"/><Relationship Id="rId3" Type="http://schemas.openxmlformats.org/officeDocument/2006/relationships/hyperlink" Target="http://pobeda70moneta.ru/?yclid=5811439482587598517" TargetMode="External"/><Relationship Id="rId7" Type="http://schemas.openxmlformats.org/officeDocument/2006/relationships/hyperlink" Target="http://www.fa.ru/fil/chair-tula-mathinf/news/Pages/index.aspx" TargetMode="External"/><Relationship Id="rId2" Type="http://schemas.openxmlformats.org/officeDocument/2006/relationships/hyperlink" Target="http://cok.opredelim.com/docs/3700/index-84333.html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ru.freepik.com/free-photo/literature--old-books--knowledge--old-key_400812.htm" TargetMode="External"/><Relationship Id="rId5" Type="http://schemas.openxmlformats.org/officeDocument/2006/relationships/hyperlink" Target="http://mogilev-region.gov.by/ru/tags/vikkru%C2%BB?qt-interestingly=0" TargetMode="External"/><Relationship Id="rId10" Type="http://schemas.openxmlformats.org/officeDocument/2006/relationships/hyperlink" Target="http://it2b-forum.3dn.ru/blog/ty_iskal_sledujushhee_skachat_gramoty_besplatno_i_ty_ne_sluchajno_popal/2013-11-25-7" TargetMode="External"/><Relationship Id="rId4" Type="http://schemas.openxmlformats.org/officeDocument/2006/relationships/hyperlink" Target="http://penza-ds-149.3dn.ru/news/?page1" TargetMode="External"/><Relationship Id="rId9" Type="http://schemas.openxmlformats.org/officeDocument/2006/relationships/hyperlink" Target="http://uchise.ru/refleksiya-na-urok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ru-RU" sz="1800" b="1" i="1" smtClean="0">
                <a:solidFill>
                  <a:schemeClr val="bg1"/>
                </a:solidFill>
              </a:rPr>
              <a:t>«ЗДЕСЬ ПОХОРОНЕН КРАСНОАРМЕЕЦ»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Куда б ни шел, ни ехал ты,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Но здесь остановись,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Могиле этой дорогой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Всем сердцем поклонись.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 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Кто б ни был ты - рыбак, шахтер,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Ученый иль пастух,-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Навек запомни: здесь лежит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Твой самый лучший друг.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 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И для тебя и для меня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Он сделал все, что мог: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Себя в бою не пожалел,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</a:rPr>
              <a:t>А родину сберег.</a:t>
            </a:r>
          </a:p>
          <a:p>
            <a:pPr algn="ctr">
              <a:buFont typeface="Arial" charset="0"/>
              <a:buNone/>
            </a:pPr>
            <a:endParaRPr lang="ru-RU" sz="1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Горизонтальный свиток 1"/>
          <p:cNvSpPr>
            <a:spLocks noChangeArrowheads="1"/>
          </p:cNvSpPr>
          <p:nvPr/>
        </p:nvSpPr>
        <p:spPr bwMode="auto">
          <a:xfrm>
            <a:off x="142875" y="4357688"/>
            <a:ext cx="8786813" cy="2286000"/>
          </a:xfrm>
          <a:prstGeom prst="horizontalScroll">
            <a:avLst>
              <a:gd name="adj" fmla="val 12500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17375E"/>
                </a:solidFill>
              </a:rPr>
              <a:t>Как называется результат сложения?</a:t>
            </a:r>
          </a:p>
        </p:txBody>
      </p:sp>
      <p:sp>
        <p:nvSpPr>
          <p:cNvPr id="13315" name="Овальная выноска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1557338"/>
            <a:ext cx="2881313" cy="1785937"/>
          </a:xfrm>
          <a:prstGeom prst="wedgeEllipseCallout">
            <a:avLst>
              <a:gd name="adj1" fmla="val 71380"/>
              <a:gd name="adj2" fmla="val 115954"/>
            </a:avLst>
          </a:prstGeom>
          <a:solidFill>
            <a:srgbClr val="19E13F">
              <a:alpha val="47842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разность</a:t>
            </a:r>
          </a:p>
        </p:txBody>
      </p:sp>
      <p:sp>
        <p:nvSpPr>
          <p:cNvPr id="13316" name="Овальная вынос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95513" y="260350"/>
            <a:ext cx="2947987" cy="1857375"/>
          </a:xfrm>
          <a:prstGeom prst="wedgeEllipseCallout">
            <a:avLst>
              <a:gd name="adj1" fmla="val 22361"/>
              <a:gd name="adj2" fmla="val 178463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частное</a:t>
            </a:r>
          </a:p>
        </p:txBody>
      </p:sp>
      <p:sp>
        <p:nvSpPr>
          <p:cNvPr id="6" name="Овальная выноска 5"/>
          <p:cNvSpPr>
            <a:spLocks noChangeArrowheads="1"/>
          </p:cNvSpPr>
          <p:nvPr/>
        </p:nvSpPr>
        <p:spPr bwMode="auto">
          <a:xfrm>
            <a:off x="5148263" y="476250"/>
            <a:ext cx="2816225" cy="1857375"/>
          </a:xfrm>
          <a:prstGeom prst="wedgeEllipseCallout">
            <a:avLst>
              <a:gd name="adj1" fmla="val -81963"/>
              <a:gd name="adj2" fmla="val 164870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сумма</a:t>
            </a:r>
          </a:p>
        </p:txBody>
      </p:sp>
      <p:sp>
        <p:nvSpPr>
          <p:cNvPr id="13318" name="Овальная выноска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429125" y="2565400"/>
            <a:ext cx="4714875" cy="1714500"/>
          </a:xfrm>
          <a:prstGeom prst="wedgeEllipseCallout">
            <a:avLst>
              <a:gd name="adj1" fmla="val -62486"/>
              <a:gd name="adj2" fmla="val 64444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произведение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Горизонтальный свиток 1"/>
          <p:cNvSpPr>
            <a:spLocks noChangeArrowheads="1"/>
          </p:cNvSpPr>
          <p:nvPr/>
        </p:nvSpPr>
        <p:spPr bwMode="auto">
          <a:xfrm>
            <a:off x="142875" y="4357688"/>
            <a:ext cx="8786813" cy="2286000"/>
          </a:xfrm>
          <a:prstGeom prst="horizontalScroll">
            <a:avLst>
              <a:gd name="adj" fmla="val 12500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002060"/>
                </a:solidFill>
              </a:rPr>
              <a:t>Как называется число, от которого отнимают?</a:t>
            </a:r>
          </a:p>
        </p:txBody>
      </p:sp>
      <p:sp>
        <p:nvSpPr>
          <p:cNvPr id="14339" name="Овальная выноска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2989263" cy="1216025"/>
          </a:xfrm>
          <a:prstGeom prst="wedgeEllipseCallout">
            <a:avLst>
              <a:gd name="adj1" fmla="val 95458"/>
              <a:gd name="adj2" fmla="val 68014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делитель</a:t>
            </a:r>
          </a:p>
        </p:txBody>
      </p:sp>
      <p:sp>
        <p:nvSpPr>
          <p:cNvPr id="14340" name="Овальная выноска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1143000"/>
            <a:ext cx="2890838" cy="1643063"/>
          </a:xfrm>
          <a:prstGeom prst="wedgeEllipseCallout">
            <a:avLst>
              <a:gd name="adj1" fmla="val 93162"/>
              <a:gd name="adj2" fmla="val 156958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разность</a:t>
            </a:r>
          </a:p>
        </p:txBody>
      </p:sp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2500313" y="214313"/>
            <a:ext cx="4448175" cy="1285875"/>
          </a:xfrm>
          <a:prstGeom prst="wedgeEllipseCallout">
            <a:avLst>
              <a:gd name="adj1" fmla="val -4995"/>
              <a:gd name="adj2" fmla="val 282718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уменьшаемое</a:t>
            </a:r>
          </a:p>
        </p:txBody>
      </p:sp>
      <p:sp>
        <p:nvSpPr>
          <p:cNvPr id="14342" name="Овальная выноска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1484313"/>
            <a:ext cx="3816350" cy="1158875"/>
          </a:xfrm>
          <a:prstGeom prst="wedgeEllipseCallout">
            <a:avLst>
              <a:gd name="adj1" fmla="val -65556"/>
              <a:gd name="adj2" fmla="val 217125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вычитаемое</a:t>
            </a:r>
          </a:p>
        </p:txBody>
      </p:sp>
      <p:sp>
        <p:nvSpPr>
          <p:cNvPr id="14343" name="Овальная выноска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51500" y="3068638"/>
            <a:ext cx="3492500" cy="1289050"/>
          </a:xfrm>
          <a:prstGeom prst="wedgeEllipseCallout">
            <a:avLst>
              <a:gd name="adj1" fmla="val -77319"/>
              <a:gd name="adj2" fmla="val 67120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множитель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Горизонтальный свиток 1"/>
          <p:cNvSpPr>
            <a:spLocks noChangeArrowheads="1"/>
          </p:cNvSpPr>
          <p:nvPr/>
        </p:nvSpPr>
        <p:spPr bwMode="auto">
          <a:xfrm>
            <a:off x="161925" y="4373563"/>
            <a:ext cx="8786813" cy="2286000"/>
          </a:xfrm>
          <a:prstGeom prst="horizontalScroll">
            <a:avLst>
              <a:gd name="adj" fmla="val 12500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002060"/>
                </a:solidFill>
              </a:rPr>
              <a:t>Назови лишнее слово.</a:t>
            </a:r>
          </a:p>
        </p:txBody>
      </p:sp>
      <p:sp>
        <p:nvSpPr>
          <p:cNvPr id="15363" name="Овальная выноска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2928938"/>
            <a:ext cx="3205163" cy="1428750"/>
          </a:xfrm>
          <a:prstGeom prst="wedgeEllipseCallout">
            <a:avLst>
              <a:gd name="adj1" fmla="val 83481"/>
              <a:gd name="adj2" fmla="val 68444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делимое</a:t>
            </a:r>
          </a:p>
        </p:txBody>
      </p:sp>
      <p:sp>
        <p:nvSpPr>
          <p:cNvPr id="4" name="Овальная выноска 3"/>
          <p:cNvSpPr>
            <a:spLocks noChangeArrowheads="1"/>
          </p:cNvSpPr>
          <p:nvPr/>
        </p:nvSpPr>
        <p:spPr bwMode="auto">
          <a:xfrm>
            <a:off x="900113" y="692150"/>
            <a:ext cx="3071812" cy="1428750"/>
          </a:xfrm>
          <a:prstGeom prst="wedgeEllipseCallout">
            <a:avLst>
              <a:gd name="adj1" fmla="val 66019"/>
              <a:gd name="adj2" fmla="val 222444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разность</a:t>
            </a:r>
          </a:p>
        </p:txBody>
      </p:sp>
      <p:sp>
        <p:nvSpPr>
          <p:cNvPr id="15365" name="Овальная вынос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140200" y="549275"/>
            <a:ext cx="3214688" cy="1428750"/>
          </a:xfrm>
          <a:prstGeom prst="wedgeEllipseCallout">
            <a:avLst>
              <a:gd name="adj1" fmla="val -35431"/>
              <a:gd name="adj2" fmla="val 231333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делитель</a:t>
            </a:r>
          </a:p>
        </p:txBody>
      </p:sp>
      <p:sp>
        <p:nvSpPr>
          <p:cNvPr id="15366" name="Овальная выноска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80063" y="2133600"/>
            <a:ext cx="3321050" cy="1214438"/>
          </a:xfrm>
          <a:prstGeom prst="wedgeEllipseCallout">
            <a:avLst>
              <a:gd name="adj1" fmla="val -77963"/>
              <a:gd name="adj2" fmla="val 154704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частное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Горизонтальный свиток 1"/>
          <p:cNvSpPr>
            <a:spLocks noChangeArrowheads="1"/>
          </p:cNvSpPr>
          <p:nvPr/>
        </p:nvSpPr>
        <p:spPr bwMode="auto">
          <a:xfrm>
            <a:off x="142875" y="5445125"/>
            <a:ext cx="8786813" cy="1412875"/>
          </a:xfrm>
          <a:prstGeom prst="horizontalScroll">
            <a:avLst>
              <a:gd name="adj" fmla="val 12500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17375E"/>
                </a:solidFill>
              </a:rPr>
              <a:t>Чтобы найти неизвестное слагаемое, надо…</a:t>
            </a:r>
          </a:p>
        </p:txBody>
      </p:sp>
      <p:sp>
        <p:nvSpPr>
          <p:cNvPr id="16387" name="Овальная выноска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2924175"/>
            <a:ext cx="2808288" cy="2293938"/>
          </a:xfrm>
          <a:prstGeom prst="wedgeEllipseCallout">
            <a:avLst>
              <a:gd name="adj1" fmla="val 83463"/>
              <a:gd name="adj2" fmla="val 64671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17375E"/>
                </a:solidFill>
              </a:rPr>
              <a:t>2  </a:t>
            </a:r>
            <a:r>
              <a:rPr lang="ru-RU" sz="2600" b="1">
                <a:solidFill>
                  <a:srgbClr val="17375E"/>
                </a:solidFill>
              </a:rPr>
              <a:t>к сумме прибавить слагаемое</a:t>
            </a:r>
          </a:p>
        </p:txBody>
      </p:sp>
      <p:sp>
        <p:nvSpPr>
          <p:cNvPr id="16388" name="Овальная выноска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9388" y="620713"/>
            <a:ext cx="4176712" cy="2236787"/>
          </a:xfrm>
          <a:prstGeom prst="wedgeEllipseCallout">
            <a:avLst>
              <a:gd name="adj1" fmla="val 49014"/>
              <a:gd name="adj2" fmla="val 170583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17375E"/>
                </a:solidFill>
              </a:rPr>
              <a:t>1  </a:t>
            </a:r>
            <a:r>
              <a:rPr lang="ru-RU" sz="2600" b="1">
                <a:solidFill>
                  <a:srgbClr val="17375E"/>
                </a:solidFill>
              </a:rPr>
              <a:t>к вычитаемому прибавить разность</a:t>
            </a:r>
          </a:p>
        </p:txBody>
      </p:sp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4211638" y="333375"/>
            <a:ext cx="4752975" cy="1655763"/>
          </a:xfrm>
          <a:prstGeom prst="wedgeEllipseCallout">
            <a:avLst>
              <a:gd name="adj1" fmla="val -42620"/>
              <a:gd name="adj2" fmla="val 265435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17375E"/>
                </a:solidFill>
              </a:rPr>
              <a:t>3   </a:t>
            </a:r>
            <a:r>
              <a:rPr lang="ru-RU" sz="2600" b="1">
                <a:solidFill>
                  <a:srgbClr val="17375E"/>
                </a:solidFill>
              </a:rPr>
              <a:t>из суммы вычесть слагаемое</a:t>
            </a:r>
          </a:p>
        </p:txBody>
      </p:sp>
      <p:sp>
        <p:nvSpPr>
          <p:cNvPr id="16390" name="Овальная выноска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3438" y="2781300"/>
            <a:ext cx="4249737" cy="1506538"/>
          </a:xfrm>
          <a:prstGeom prst="wedgeEllipseCallout">
            <a:avLst>
              <a:gd name="adj1" fmla="val -43315"/>
              <a:gd name="adj2" fmla="val 133458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17375E"/>
                </a:solidFill>
              </a:rPr>
              <a:t>4   </a:t>
            </a:r>
            <a:r>
              <a:rPr lang="ru-RU" sz="2600" b="1">
                <a:solidFill>
                  <a:srgbClr val="17375E"/>
                </a:solidFill>
              </a:rPr>
              <a:t>делимое разделить на частное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Горизонтальный свиток 1"/>
          <p:cNvSpPr>
            <a:spLocks noChangeArrowheads="1"/>
          </p:cNvSpPr>
          <p:nvPr/>
        </p:nvSpPr>
        <p:spPr bwMode="auto">
          <a:xfrm>
            <a:off x="0" y="4797425"/>
            <a:ext cx="8786813" cy="1846263"/>
          </a:xfrm>
          <a:prstGeom prst="horizontalScroll">
            <a:avLst>
              <a:gd name="adj" fmla="val 12500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17375E"/>
                </a:solidFill>
              </a:rPr>
              <a:t>Чтобы найти уменьшаемое, …</a:t>
            </a:r>
          </a:p>
        </p:txBody>
      </p:sp>
      <p:sp>
        <p:nvSpPr>
          <p:cNvPr id="17411" name="Овальная выноска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2852738"/>
            <a:ext cx="3422650" cy="1944687"/>
          </a:xfrm>
          <a:prstGeom prst="wedgeEllipseCallout">
            <a:avLst>
              <a:gd name="adj1" fmla="val 71148"/>
              <a:gd name="adj2" fmla="val 57102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17375E"/>
                </a:solidFill>
              </a:rPr>
              <a:t>2 </a:t>
            </a:r>
            <a:r>
              <a:rPr lang="ru-RU" sz="2600" b="1">
                <a:solidFill>
                  <a:srgbClr val="17375E"/>
                </a:solidFill>
              </a:rPr>
              <a:t>раздели делимое на частное</a:t>
            </a:r>
          </a:p>
        </p:txBody>
      </p:sp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395288" y="1268413"/>
            <a:ext cx="5473700" cy="1344612"/>
          </a:xfrm>
          <a:prstGeom prst="wedgeEllipseCallout">
            <a:avLst>
              <a:gd name="adj1" fmla="val 20796"/>
              <a:gd name="adj2" fmla="val 223319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17375E"/>
                </a:solidFill>
              </a:rPr>
              <a:t>1 </a:t>
            </a:r>
            <a:r>
              <a:rPr lang="ru-RU" sz="2600" b="1">
                <a:solidFill>
                  <a:srgbClr val="17375E"/>
                </a:solidFill>
              </a:rPr>
              <a:t>прибавь к разности вычитаемое</a:t>
            </a:r>
          </a:p>
        </p:txBody>
      </p:sp>
      <p:sp>
        <p:nvSpPr>
          <p:cNvPr id="17413" name="Овальная выноска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859338" y="188913"/>
            <a:ext cx="4284662" cy="1655762"/>
          </a:xfrm>
          <a:prstGeom prst="wedgeEllipseCallout">
            <a:avLst>
              <a:gd name="adj1" fmla="val -60782"/>
              <a:gd name="adj2" fmla="val 238398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17375E"/>
                </a:solidFill>
              </a:rPr>
              <a:t>3 </a:t>
            </a:r>
            <a:r>
              <a:rPr lang="ru-RU" sz="2600" b="1">
                <a:solidFill>
                  <a:srgbClr val="17375E"/>
                </a:solidFill>
              </a:rPr>
              <a:t>умножь разность на вычитаемое</a:t>
            </a:r>
          </a:p>
        </p:txBody>
      </p:sp>
      <p:sp>
        <p:nvSpPr>
          <p:cNvPr id="17414" name="Овальная выноска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14988" y="2565400"/>
            <a:ext cx="3529012" cy="1944688"/>
          </a:xfrm>
          <a:prstGeom prst="wedgeEllipseCallout">
            <a:avLst>
              <a:gd name="adj1" fmla="val -80366"/>
              <a:gd name="adj2" fmla="val 73264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17375E"/>
                </a:solidFill>
              </a:rPr>
              <a:t>4 </a:t>
            </a:r>
            <a:r>
              <a:rPr lang="ru-RU" sz="2600" b="1">
                <a:solidFill>
                  <a:srgbClr val="17375E"/>
                </a:solidFill>
              </a:rPr>
              <a:t>вычти из разности вычитаемое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Горизонтальный свиток 1"/>
          <p:cNvSpPr>
            <a:spLocks noChangeArrowheads="1"/>
          </p:cNvSpPr>
          <p:nvPr/>
        </p:nvSpPr>
        <p:spPr bwMode="auto">
          <a:xfrm>
            <a:off x="142875" y="4868863"/>
            <a:ext cx="8786813" cy="1774825"/>
          </a:xfrm>
          <a:prstGeom prst="horizontalScroll">
            <a:avLst>
              <a:gd name="adj" fmla="val 12500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17375E"/>
                </a:solidFill>
              </a:rPr>
              <a:t>Чтобы найти вычитаемое, …</a:t>
            </a:r>
          </a:p>
        </p:txBody>
      </p:sp>
      <p:sp>
        <p:nvSpPr>
          <p:cNvPr id="18435" name="Овальная выноска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8" y="260350"/>
            <a:ext cx="3887787" cy="1727200"/>
          </a:xfrm>
          <a:prstGeom prst="wedgeEllipseCallout">
            <a:avLst>
              <a:gd name="adj1" fmla="val 49185"/>
              <a:gd name="adj2" fmla="val 221875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17375E"/>
                </a:solidFill>
              </a:rPr>
              <a:t>1 </a:t>
            </a:r>
            <a:r>
              <a:rPr lang="ru-RU" sz="2600" b="1">
                <a:solidFill>
                  <a:srgbClr val="17375E"/>
                </a:solidFill>
              </a:rPr>
              <a:t>сложи уменьшаемое и разность</a:t>
            </a:r>
          </a:p>
        </p:txBody>
      </p:sp>
      <p:sp>
        <p:nvSpPr>
          <p:cNvPr id="4" name="Овальная выноска 3"/>
          <p:cNvSpPr>
            <a:spLocks noChangeArrowheads="1"/>
          </p:cNvSpPr>
          <p:nvPr/>
        </p:nvSpPr>
        <p:spPr bwMode="auto">
          <a:xfrm>
            <a:off x="179388" y="2420938"/>
            <a:ext cx="4110037" cy="1800225"/>
          </a:xfrm>
          <a:prstGeom prst="wedgeEllipseCallout">
            <a:avLst>
              <a:gd name="adj1" fmla="val 56102"/>
              <a:gd name="adj2" fmla="val 92065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17375E"/>
                </a:solidFill>
              </a:rPr>
              <a:t>2 </a:t>
            </a:r>
            <a:r>
              <a:rPr lang="ru-RU" sz="2600" b="1">
                <a:solidFill>
                  <a:srgbClr val="17375E"/>
                </a:solidFill>
              </a:rPr>
              <a:t>вычти из уменьшаемого разность</a:t>
            </a:r>
          </a:p>
        </p:txBody>
      </p:sp>
      <p:sp>
        <p:nvSpPr>
          <p:cNvPr id="18437" name="Овальная выноска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76825" y="333375"/>
            <a:ext cx="3819525" cy="1936750"/>
          </a:xfrm>
          <a:prstGeom prst="wedgeEllipseCallout">
            <a:avLst>
              <a:gd name="adj1" fmla="val -57315"/>
              <a:gd name="adj2" fmla="val 190491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17375E"/>
                </a:solidFill>
              </a:rPr>
              <a:t>3 </a:t>
            </a:r>
            <a:r>
              <a:rPr lang="ru-RU" sz="2600" b="1">
                <a:solidFill>
                  <a:srgbClr val="17375E"/>
                </a:solidFill>
              </a:rPr>
              <a:t>раздели делимое на частное</a:t>
            </a:r>
            <a:endParaRPr lang="ru-RU" sz="3600" b="1">
              <a:solidFill>
                <a:srgbClr val="17375E"/>
              </a:solidFill>
            </a:endParaRPr>
          </a:p>
        </p:txBody>
      </p:sp>
      <p:sp>
        <p:nvSpPr>
          <p:cNvPr id="18438" name="Овальная выноска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64163" y="2636838"/>
            <a:ext cx="3779837" cy="2016125"/>
          </a:xfrm>
          <a:prstGeom prst="wedgeEllipseCallout">
            <a:avLst>
              <a:gd name="adj1" fmla="val -62602"/>
              <a:gd name="adj2" fmla="val 67954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17375E"/>
                </a:solidFill>
              </a:rPr>
              <a:t>4 </a:t>
            </a:r>
            <a:r>
              <a:rPr lang="ru-RU" sz="2600" b="1">
                <a:solidFill>
                  <a:srgbClr val="17375E"/>
                </a:solidFill>
              </a:rPr>
              <a:t>вычти из суммы слагаемое</a:t>
            </a:r>
            <a:endParaRPr lang="ru-RU" sz="3600" b="1">
              <a:solidFill>
                <a:srgbClr val="17375E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435975" cy="14001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cs typeface="Arial" charset="0"/>
              </a:rPr>
              <a:t>	</a:t>
            </a:r>
            <a:r>
              <a:rPr lang="ru-RU" sz="3600" b="1" dirty="0" smtClean="0">
                <a:solidFill>
                  <a:srgbClr val="19E13F"/>
                </a:solidFill>
                <a:cs typeface="Arial" charset="0"/>
              </a:rPr>
              <a:t>Сколько сантиметров содержится в 3 дм телефонного провода для военных телефонистов?</a:t>
            </a:r>
          </a:p>
        </p:txBody>
      </p:sp>
      <p:sp>
        <p:nvSpPr>
          <p:cNvPr id="19459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6372225" y="4292600"/>
            <a:ext cx="2000250" cy="1143000"/>
          </a:xfrm>
          <a:prstGeom prst="roundRect">
            <a:avLst>
              <a:gd name="adj" fmla="val 16667"/>
            </a:avLst>
          </a:prstGeom>
          <a:solidFill>
            <a:srgbClr val="19E13F"/>
          </a:solidFill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hlink"/>
                </a:solidFill>
                <a:cs typeface="Arial" charset="0"/>
                <a:hlinkClick r:id="rId2" action="ppaction://hlinksldjump"/>
              </a:rPr>
              <a:t>30</a:t>
            </a:r>
            <a:r>
              <a:rPr lang="ru-RU" sz="4000">
                <a:solidFill>
                  <a:schemeClr val="hlink"/>
                </a:solidFill>
                <a:cs typeface="Arial" charset="0"/>
              </a:rPr>
              <a:t> см</a:t>
            </a:r>
          </a:p>
        </p:txBody>
      </p:sp>
      <p:sp>
        <p:nvSpPr>
          <p:cNvPr id="19460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11188" y="2276475"/>
            <a:ext cx="2000250" cy="1136650"/>
          </a:xfrm>
          <a:prstGeom prst="roundRect">
            <a:avLst>
              <a:gd name="adj" fmla="val 16667"/>
            </a:avLst>
          </a:prstGeom>
          <a:solidFill>
            <a:srgbClr val="19E13F"/>
          </a:solidFill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hlink"/>
                </a:solidFill>
                <a:cs typeface="Arial" charset="0"/>
                <a:hlinkClick r:id="rId3" action="ppaction://hlinksldjump"/>
              </a:rPr>
              <a:t>13 см</a:t>
            </a:r>
            <a:endParaRPr lang="ru-RU" sz="400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19461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571875" y="3429000"/>
            <a:ext cx="2000250" cy="1143000"/>
          </a:xfrm>
          <a:prstGeom prst="roundRect">
            <a:avLst>
              <a:gd name="adj" fmla="val 16667"/>
            </a:avLst>
          </a:prstGeom>
          <a:solidFill>
            <a:srgbClr val="19E13F"/>
          </a:solidFill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hlink"/>
                </a:solidFill>
                <a:cs typeface="Arial" charset="0"/>
                <a:hlinkClick r:id="rId4" action="ppaction://hlinksldjump"/>
              </a:rPr>
              <a:t>10</a:t>
            </a:r>
            <a:r>
              <a:rPr lang="ru-RU" sz="4000">
                <a:solidFill>
                  <a:schemeClr val="hlink"/>
                </a:solidFill>
                <a:cs typeface="Arial" charset="0"/>
              </a:rPr>
              <a:t> см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91513" cy="2016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cs typeface="Arial" charset="0"/>
              </a:rPr>
              <a:t>	</a:t>
            </a:r>
            <a:r>
              <a:rPr lang="ru-RU" sz="4000" b="1" dirty="0" smtClean="0">
                <a:solidFill>
                  <a:srgbClr val="19E13F"/>
                </a:solidFill>
                <a:cs typeface="Arial" charset="0"/>
              </a:rPr>
              <a:t>Какой знак надо поставить вместо точек, чтобы запись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19E13F"/>
                </a:solidFill>
                <a:cs typeface="Arial" charset="0"/>
              </a:rPr>
              <a:t>	</a:t>
            </a:r>
            <a:r>
              <a:rPr lang="ru-RU" sz="4000" b="1" i="1" dirty="0" smtClean="0">
                <a:solidFill>
                  <a:srgbClr val="0070C0"/>
                </a:solidFill>
                <a:cs typeface="Arial" charset="0"/>
              </a:rPr>
              <a:t>16 см … 6 дм</a:t>
            </a:r>
            <a:r>
              <a:rPr lang="ru-RU" sz="40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4000" b="1" dirty="0" smtClean="0">
                <a:solidFill>
                  <a:srgbClr val="19E13F"/>
                </a:solidFill>
                <a:cs typeface="Arial" charset="0"/>
              </a:rPr>
              <a:t>стала верной.</a:t>
            </a:r>
          </a:p>
        </p:txBody>
      </p:sp>
      <p:sp>
        <p:nvSpPr>
          <p:cNvPr id="20483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08400" y="3429000"/>
            <a:ext cx="2000250" cy="1143000"/>
          </a:xfrm>
          <a:prstGeom prst="roundRect">
            <a:avLst>
              <a:gd name="adj" fmla="val 16667"/>
            </a:avLst>
          </a:prstGeom>
          <a:solidFill>
            <a:srgbClr val="19E13F"/>
          </a:solidFill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hlink"/>
                </a:solidFill>
                <a:cs typeface="Arial" charset="0"/>
                <a:hlinkClick r:id="rId2" action="ppaction://hlinksldjump"/>
              </a:rPr>
              <a:t>&lt;</a:t>
            </a:r>
            <a:endParaRPr lang="en-US" sz="400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20484" name="Скругленный 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7088" y="2565400"/>
            <a:ext cx="2000250" cy="1143000"/>
          </a:xfrm>
          <a:prstGeom prst="roundRect">
            <a:avLst>
              <a:gd name="adj" fmla="val 16667"/>
            </a:avLst>
          </a:prstGeom>
          <a:solidFill>
            <a:srgbClr val="19E13F"/>
          </a:solidFill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hlink"/>
                </a:solidFill>
                <a:cs typeface="Arial" charset="0"/>
                <a:hlinkClick r:id="rId3" action="ppaction://hlinksldjump"/>
              </a:rPr>
              <a:t>&gt;</a:t>
            </a:r>
            <a:endParaRPr lang="en-US" sz="400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20485" name="Скругленный прямоугольник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443663" y="4508500"/>
            <a:ext cx="2000250" cy="1143000"/>
          </a:xfrm>
          <a:prstGeom prst="roundRect">
            <a:avLst>
              <a:gd name="adj" fmla="val 16667"/>
            </a:avLst>
          </a:prstGeom>
          <a:solidFill>
            <a:srgbClr val="19E13F"/>
          </a:solidFill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hlink"/>
                </a:solidFill>
                <a:cs typeface="Arial" charset="0"/>
                <a:hlinkClick r:id="rId4" action="ppaction://hlinksldjump"/>
              </a:rPr>
              <a:t>=</a:t>
            </a:r>
            <a:endParaRPr lang="ru-RU" sz="4000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80400" cy="251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cs typeface="Arial" charset="0"/>
              </a:rPr>
              <a:t>	</a:t>
            </a:r>
            <a:r>
              <a:rPr lang="ru-RU" sz="4000" b="1" smtClean="0">
                <a:solidFill>
                  <a:srgbClr val="19E13F"/>
                </a:solidFill>
                <a:cs typeface="Arial" charset="0"/>
              </a:rPr>
              <a:t>Какое число надо записать в «окошко», чтобы равенство </a:t>
            </a:r>
          </a:p>
          <a:p>
            <a:pPr eaLnBrk="1" hangingPunct="1">
              <a:buFontTx/>
              <a:buNone/>
            </a:pPr>
            <a:r>
              <a:rPr lang="ru-RU" sz="4000" b="1" i="1" smtClean="0">
                <a:solidFill>
                  <a:schemeClr val="hlink"/>
                </a:solidFill>
                <a:cs typeface="Arial" charset="0"/>
              </a:rPr>
              <a:t>	</a:t>
            </a:r>
            <a:r>
              <a:rPr lang="ru-RU" sz="4000" b="1" i="1" smtClean="0">
                <a:solidFill>
                  <a:srgbClr val="0070C0"/>
                </a:solidFill>
                <a:cs typeface="Arial" charset="0"/>
              </a:rPr>
              <a:t>7 дм 4 см =        см</a:t>
            </a:r>
            <a:r>
              <a:rPr lang="ru-RU" sz="4000" b="1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4000" b="1" smtClean="0">
                <a:solidFill>
                  <a:srgbClr val="19E13F"/>
                </a:solidFill>
                <a:cs typeface="Arial" charset="0"/>
              </a:rPr>
              <a:t>стало верным?</a:t>
            </a:r>
          </a:p>
        </p:txBody>
      </p:sp>
      <p:sp>
        <p:nvSpPr>
          <p:cNvPr id="21507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6372225" y="4797425"/>
            <a:ext cx="2000250" cy="1143000"/>
          </a:xfrm>
          <a:prstGeom prst="roundRect">
            <a:avLst>
              <a:gd name="adj" fmla="val 16667"/>
            </a:avLst>
          </a:prstGeom>
          <a:solidFill>
            <a:srgbClr val="19E13F"/>
          </a:solidFill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hlink"/>
                </a:solidFill>
                <a:cs typeface="Arial" charset="0"/>
                <a:hlinkClick r:id="rId2" action="ppaction://hlinksldjump"/>
              </a:rPr>
              <a:t>74</a:t>
            </a:r>
            <a:r>
              <a:rPr lang="ru-RU">
                <a:solidFill>
                  <a:srgbClr val="FFFFFF"/>
                </a:solidFill>
                <a:cs typeface="Arial" charset="0"/>
                <a:hlinkClick r:id="rId2" action="ppaction://hlinksldjump"/>
              </a:rPr>
              <a:t> </a:t>
            </a: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08" name="Скругленный прямоугольник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4213" y="3213100"/>
            <a:ext cx="2000250" cy="1143000"/>
          </a:xfrm>
          <a:prstGeom prst="roundRect">
            <a:avLst>
              <a:gd name="adj" fmla="val 16667"/>
            </a:avLst>
          </a:prstGeom>
          <a:solidFill>
            <a:srgbClr val="19E13F"/>
          </a:solidFill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hlink"/>
                </a:solidFill>
                <a:cs typeface="Arial" charset="0"/>
                <a:hlinkClick r:id="rId3" action="ppaction://hlinksldjump"/>
              </a:rPr>
              <a:t>47</a:t>
            </a:r>
            <a:endParaRPr lang="ru-RU" sz="400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21509" name="Скругленный прямоугольник 5"/>
          <p:cNvSpPr>
            <a:spLocks noChangeArrowheads="1"/>
          </p:cNvSpPr>
          <p:nvPr/>
        </p:nvSpPr>
        <p:spPr bwMode="auto">
          <a:xfrm>
            <a:off x="3492500" y="3860800"/>
            <a:ext cx="2000250" cy="1143000"/>
          </a:xfrm>
          <a:prstGeom prst="roundRect">
            <a:avLst>
              <a:gd name="adj" fmla="val 16667"/>
            </a:avLst>
          </a:prstGeom>
          <a:solidFill>
            <a:srgbClr val="19E13F"/>
          </a:solidFill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hlink"/>
                </a:solidFill>
                <a:cs typeface="Arial" charset="0"/>
                <a:hlinkClick r:id="rId3" action="ppaction://hlinksldjump"/>
              </a:rPr>
              <a:t>14</a:t>
            </a:r>
            <a:endParaRPr lang="ru-RU" sz="400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708400" y="2060575"/>
            <a:ext cx="720725" cy="4318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Заголовок 4"/>
          <p:cNvSpPr>
            <a:spLocks noGrp="1"/>
          </p:cNvSpPr>
          <p:nvPr>
            <p:ph type="title"/>
          </p:nvPr>
        </p:nvSpPr>
        <p:spPr>
          <a:xfrm>
            <a:off x="1500188" y="0"/>
            <a:ext cx="7000875" cy="1285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Конкурс капитанов.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200" b="1" spc="300" dirty="0" smtClean="0">
                <a:latin typeface="Ariston" pitchFamily="66" charset="0"/>
              </a:rPr>
              <a:t>Почти четыре года бушевало пламя Великой Отечественной войны (1941-1945 </a:t>
            </a:r>
            <a:r>
              <a:rPr lang="ru-RU" sz="2200" b="1" spc="300" dirty="0" err="1" smtClean="0">
                <a:latin typeface="Ariston" pitchFamily="66" charset="0"/>
              </a:rPr>
              <a:t>гг</a:t>
            </a:r>
            <a:r>
              <a:rPr lang="ru-RU" sz="2200" b="1" spc="300" dirty="0" smtClean="0">
                <a:latin typeface="Ariston" pitchFamily="66" charset="0"/>
              </a:rPr>
              <a:t>). Труден и долог был путь к победе. Главным итогом Великой Отечественной войны стала победа над фашизмом, в которой решающую роль сыграл Советский Союз. Эта война для нас была освободительной. СССР вышел победителем из смертельного поединка. Германия была наголову разгромлена. Нацизм был побежден. Советский Союз внес в достижение этой победы самый большой вклад кровью и военными усилиями. Этого праздника люди ждали 1418 дней. Столько дней продолжалась Великая Отечественная война. Советские воины прошагали тысячи километров, освободив нашу страну и страны Европы от фашистов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393113" cy="1357313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шифровальщики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280400" cy="857250"/>
          </a:xfrm>
        </p:spPr>
        <p:txBody>
          <a:bodyPr/>
          <a:lstStyle/>
          <a:p>
            <a:pPr marL="838200" indent="-838200" eaLnBrk="1" hangingPunct="1"/>
            <a:r>
              <a:rPr lang="ru-RU" b="1" smtClean="0"/>
              <a:t>Викторина  «Военная смекалка»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91513" cy="24479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333399"/>
                </a:solidFill>
                <a:cs typeface="Arial" charset="0"/>
              </a:rPr>
              <a:t>  </a:t>
            </a:r>
            <a:r>
              <a:rPr lang="ru-RU" sz="4000" b="1" dirty="0" smtClean="0">
                <a:solidFill>
                  <a:srgbClr val="19E13F"/>
                </a:solidFill>
                <a:cs typeface="Arial" charset="0"/>
              </a:rPr>
              <a:t>Длина одного отрезка фитиля 8 см, а длина другого отрезка 12 см. На сколько первый отрезок фитиля короче второго?</a:t>
            </a:r>
          </a:p>
        </p:txBody>
      </p:sp>
      <p:sp>
        <p:nvSpPr>
          <p:cNvPr id="25603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827088" y="3068638"/>
            <a:ext cx="2376487" cy="1143000"/>
          </a:xfrm>
          <a:prstGeom prst="roundRect">
            <a:avLst>
              <a:gd name="adj" fmla="val 16667"/>
            </a:avLst>
          </a:prstGeom>
          <a:solidFill>
            <a:srgbClr val="19E13F"/>
          </a:solidFill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rgbClr val="FFFF00"/>
                </a:solidFill>
                <a:cs typeface="Arial" charset="0"/>
                <a:hlinkClick r:id="rId2" action="ppaction://hlinksldjump"/>
              </a:rPr>
              <a:t>на 4 см</a:t>
            </a:r>
            <a:endParaRPr lang="ru-RU" sz="40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5604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419475" y="4005263"/>
            <a:ext cx="2439988" cy="1143000"/>
          </a:xfrm>
          <a:prstGeom prst="roundRect">
            <a:avLst>
              <a:gd name="adj" fmla="val 16667"/>
            </a:avLst>
          </a:prstGeom>
          <a:solidFill>
            <a:srgbClr val="19E13F"/>
          </a:solidFill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hlink"/>
                </a:solidFill>
                <a:cs typeface="Arial" charset="0"/>
                <a:hlinkClick r:id="rId3" action="ppaction://hlinksldjump"/>
              </a:rPr>
              <a:t>на 20 см</a:t>
            </a:r>
            <a:endParaRPr lang="ru-RU" sz="400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25605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084888" y="4941888"/>
            <a:ext cx="2344737" cy="1143000"/>
          </a:xfrm>
          <a:prstGeom prst="roundRect">
            <a:avLst>
              <a:gd name="adj" fmla="val 16667"/>
            </a:avLst>
          </a:prstGeom>
          <a:solidFill>
            <a:srgbClr val="19E13F"/>
          </a:solidFill>
          <a:ln w="38100" cmpd="dbl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hlink"/>
                </a:solidFill>
                <a:cs typeface="Arial" charset="0"/>
                <a:hlinkClick r:id="rId3" action="ppaction://hlinksldjump"/>
              </a:rPr>
              <a:t>на 3 см</a:t>
            </a:r>
            <a:endParaRPr lang="ru-RU" sz="4000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13787" cy="3889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500" smtClean="0"/>
              <a:t>  </a:t>
            </a:r>
            <a:r>
              <a:rPr lang="ru-RU" sz="3600" b="1" smtClean="0">
                <a:solidFill>
                  <a:srgbClr val="19E13F"/>
                </a:solidFill>
              </a:rPr>
              <a:t>Для приготовления солдатской каши на полевой кухне было 50 кг крупы. В день  используют  3 кг крупы.   Сколько килограммов крупы военный повар использует за 1 неделю? Сколько килограммов крупы  у него останется?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713788" cy="4321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6000" smtClean="0"/>
              <a:t> </a:t>
            </a:r>
            <a:r>
              <a:rPr lang="ru-RU" sz="6000" b="1" smtClean="0">
                <a:solidFill>
                  <a:srgbClr val="19E13F"/>
                </a:solidFill>
              </a:rPr>
              <a:t>В землянке горело 9 свечей. Три свечи потухли. Сколько свечей осталось?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j0234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248443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j0308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341438"/>
            <a:ext cx="159067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j021910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557338"/>
            <a:ext cx="22320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042988" y="4508500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132138" y="4508500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219700" y="4508500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  <p:bldP spid="60423" grpId="0" animBg="1"/>
      <p:bldP spid="604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j0234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248443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j0308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341438"/>
            <a:ext cx="159067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j021910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557338"/>
            <a:ext cx="22320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042988" y="4508500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132138" y="4508500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219700" y="4508500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1042988" y="4508500"/>
            <a:ext cx="61928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0"/>
              <a:t>Т     р     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  <p:bldP spid="61447" grpId="0" animBg="1"/>
      <p:bldP spid="614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j0290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12890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j0252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412875"/>
            <a:ext cx="1277937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j03368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341438"/>
            <a:ext cx="187801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j02151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557338"/>
            <a:ext cx="9413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322263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2411413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4498975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6588125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j0290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12890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j0252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412875"/>
            <a:ext cx="1277937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j03368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341438"/>
            <a:ext cx="187801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j02151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557338"/>
            <a:ext cx="9413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22263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2411413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4498975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6588125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323850" y="4581525"/>
            <a:ext cx="83518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0"/>
              <a:t>П     л    ю   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j028345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j018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916113"/>
            <a:ext cx="16525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j02810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916113"/>
            <a:ext cx="21272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j02900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133600"/>
            <a:ext cx="169227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22263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2411413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4498975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6588125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j028345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j018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916113"/>
            <a:ext cx="16525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j02810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916113"/>
            <a:ext cx="21272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j02900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133600"/>
            <a:ext cx="169227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322263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2411413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4498975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6588125" y="4581525"/>
            <a:ext cx="2089150" cy="1657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323850" y="4797425"/>
            <a:ext cx="83518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0"/>
              <a:t>О     д    и    н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8713788" cy="4321175"/>
          </a:xfrm>
        </p:spPr>
        <p:txBody>
          <a:bodyPr/>
          <a:lstStyle/>
          <a:p>
            <a:pPr indent="20638" eaLnBrk="1" hangingPunct="1">
              <a:buFontTx/>
              <a:buNone/>
            </a:pPr>
            <a:r>
              <a:rPr lang="ru-RU" b="1" smtClean="0">
                <a:solidFill>
                  <a:srgbClr val="19E13F"/>
                </a:solidFill>
              </a:rPr>
              <a:t>   В оружейном  шкафу стояло 140 автоматов Калашникова. Когда 50 автоматов  забрали, то</a:t>
            </a:r>
            <a:br>
              <a:rPr lang="ru-RU" b="1" smtClean="0">
                <a:solidFill>
                  <a:srgbClr val="19E13F"/>
                </a:solidFill>
              </a:rPr>
            </a:br>
            <a:r>
              <a:rPr lang="ru-RU" b="1" smtClean="0">
                <a:solidFill>
                  <a:srgbClr val="19E13F"/>
                </a:solidFill>
              </a:rPr>
              <a:t>оставшиеся автоматы  расставили на 9 полок поровну. </a:t>
            </a:r>
          </a:p>
          <a:p>
            <a:pPr indent="20638" eaLnBrk="1" hangingPunct="1">
              <a:buFontTx/>
              <a:buNone/>
            </a:pPr>
            <a:r>
              <a:rPr lang="ru-RU" b="1" smtClean="0">
                <a:solidFill>
                  <a:srgbClr val="19E13F"/>
                </a:solidFill>
              </a:rPr>
              <a:t>  Сколько автоматов       поставили на каждую полку?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13787" cy="4321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4400" b="1" smtClean="0">
                <a:solidFill>
                  <a:srgbClr val="19E13F"/>
                </a:solidFill>
              </a:rPr>
              <a:t>Пионеры собрали для солдат 43 ящика с картофелем, с луком - на 27 ящиков меньше. Сколько всего  собрали ящиков с овощами для военных</a:t>
            </a:r>
            <a:r>
              <a:rPr lang="ru-RU" sz="4400" smtClean="0">
                <a:solidFill>
                  <a:srgbClr val="19E13F"/>
                </a:solidFill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90575" y="0"/>
            <a:ext cx="8353425" cy="857250"/>
          </a:xfrm>
        </p:spPr>
        <p:txBody>
          <a:bodyPr/>
          <a:lstStyle/>
          <a:p>
            <a:pPr eaLnBrk="1" hangingPunct="1"/>
            <a:r>
              <a:rPr lang="ru-RU" b="1" smtClean="0"/>
              <a:t>Игра со зрителями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857250"/>
            <a:ext cx="8569325" cy="2357438"/>
          </a:xfrm>
        </p:spPr>
        <p:txBody>
          <a:bodyPr/>
          <a:lstStyle/>
          <a:p>
            <a:pPr eaLnBrk="1" hangingPunct="1"/>
            <a:r>
              <a:rPr lang="ru-RU" b="1" smtClean="0"/>
              <a:t>Мозговой штурм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569325" cy="587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19E13F"/>
                </a:solidFill>
                <a:latin typeface="Times New Roman" pitchFamily="18" charset="0"/>
              </a:rPr>
              <a:t>Соберем   букет для победителей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8569325" cy="4565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17 – 7 = 10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		12 + 4 = 16 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28 – 7 = 21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		44 + 4 = 48			 19 – 5 = 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35 + 6 = 41			15 + 3 = 18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/>
          </a:p>
        </p:txBody>
      </p:sp>
      <p:pic>
        <p:nvPicPr>
          <p:cNvPr id="72706" name="Picture 2" descr="j02372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484313"/>
            <a:ext cx="3079750" cy="3090862"/>
          </a:xfrm>
          <a:noFill/>
        </p:spPr>
      </p:pic>
      <p:pic>
        <p:nvPicPr>
          <p:cNvPr id="72709" name="Picture 5" descr="j023274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1341438"/>
            <a:ext cx="1066800" cy="996950"/>
          </a:xfrm>
          <a:noFill/>
        </p:spPr>
      </p:pic>
      <p:pic>
        <p:nvPicPr>
          <p:cNvPr id="72710" name="Picture 6" descr="j0232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365625"/>
            <a:ext cx="9779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j0232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157788"/>
            <a:ext cx="9779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8" descr="j0232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357563"/>
            <a:ext cx="9779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9" descr="j02335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5300663"/>
            <a:ext cx="949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0" descr="j02335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365625"/>
            <a:ext cx="949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11" descr="j02335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276475"/>
            <a:ext cx="1020762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45677 -0.05254 " pathEditMode="relative" ptsTypes="AA">
                                      <p:cBhvr>
                                        <p:cTn id="62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96296E-6 L 0.29131 -0.19954 " pathEditMode="relative" ptsTypes="AA">
                                      <p:cBhvr>
                                        <p:cTn id="66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33073 -0.2625 " pathEditMode="relative" ptsTypes="AA">
                                      <p:cBhvr>
                                        <p:cTn id="70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44444E-6 C 0.02362 0.09051 0.04723 0.18102 0.09827 0.12222 C 0.14931 0.06342 0.22796 -0.14491 0.30661 -0.35324 " pathEditMode="relative" ptsTypes="aaA">
                                      <p:cBhvr>
                                        <p:cTn id="74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0555 0.01181 -0.01094 0.02361 0.00834 0.03496 C 0.02761 0.04653 0.09045 0.09537 0.11615 0.06783 C 0.14184 0.04051 0.12292 -0.08981 0.1625 -0.12939 C 0.20226 -0.16898 0.30382 -0.12152 0.35504 -0.1706 C 0.40608 -0.21967 0.43768 -0.32152 0.46945 -0.42338 " pathEditMode="relative" rAng="0" ptsTypes="aaaaaA">
                                      <p:cBhvr>
                                        <p:cTn id="7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7812 -0.05555 -0.1559 -0.11088 -0.13906 -0.14791 C -0.12205 -0.18495 0.09045 -0.17662 0.10191 -0.22222 C 0.11285 -0.26782 0.02136 -0.34444 -0.07066 -0.42106 " pathEditMode="relative" rAng="306079" ptsTypes="aaaA">
                                      <p:cBhvr>
                                        <p:cTn id="82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02691 -0.4692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428625" y="866775"/>
            <a:ext cx="83931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6000" b="1" spc="300" dirty="0">
              <a:latin typeface="Ariston" pitchFamily="66" charset="0"/>
            </a:endParaRPr>
          </a:p>
          <a:p>
            <a:pPr algn="ctr">
              <a:defRPr/>
            </a:pPr>
            <a:r>
              <a:rPr lang="ru-RU" sz="6000" b="1" spc="300" dirty="0">
                <a:solidFill>
                  <a:srgbClr val="FF0000"/>
                </a:solidFill>
                <a:latin typeface="Ariston" pitchFamily="66" charset="0"/>
              </a:rPr>
              <a:t>Вот и закончена игра.</a:t>
            </a:r>
          </a:p>
          <a:p>
            <a:pPr algn="ctr">
              <a:defRPr/>
            </a:pPr>
            <a:r>
              <a:rPr lang="ru-RU" sz="6000" b="1" spc="300" dirty="0">
                <a:solidFill>
                  <a:srgbClr val="FF0000"/>
                </a:solidFill>
                <a:latin typeface="Ariston" pitchFamily="66" charset="0"/>
              </a:rPr>
              <a:t>Итоги подводить пора!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>
            <a:spLocks noChangeArrowheads="1"/>
          </p:cNvSpPr>
          <p:nvPr/>
        </p:nvSpPr>
        <p:spPr bwMode="auto">
          <a:xfrm>
            <a:off x="500063" y="428625"/>
            <a:ext cx="5727700" cy="2643188"/>
          </a:xfrm>
          <a:prstGeom prst="cloudCallout">
            <a:avLst>
              <a:gd name="adj1" fmla="val 24500"/>
              <a:gd name="adj2" fmla="val 53125"/>
            </a:avLst>
          </a:prstGeom>
          <a:solidFill>
            <a:srgbClr val="19E13F">
              <a:alpha val="45000"/>
            </a:srgb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+mn-lt"/>
              </a:rPr>
              <a:t>Подумай ещё!</a:t>
            </a: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358188" y="6072188"/>
            <a:ext cx="571500" cy="428625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4" name="Picture 6" descr="&amp;Dcy;&amp;acy;&amp;ncy;&amp;icy;&amp;lcy;&amp;ocy;&amp;vcy;&amp;acy; &amp;IEcy;&amp;lcy;&amp;iecy;&amp;ncy;&amp;acy; &amp;Gcy;&amp;lcy;&amp;iecy;&amp;bcy;&amp;ocy;&amp;vcy;&amp;ncy;&amp;acy; - 24 &amp;Dcy;&amp;iecy;&amp;kcy;&amp;acy;&amp;bcy;&amp;rcy;&amp;yacy; 2009 - &amp;Bcy;&amp;acy;&amp;ncy;&amp;kcy; &amp;Icy;&amp;ncy;&amp;tcy;&amp;iecy;&amp;rcy;&amp;ncy;&amp;iecy;&amp;tcy;-&amp;pcy;&amp;ocy;&amp;rcy;&amp;tcy;&amp;fcy;&amp;ocy;&amp;lcy;&amp;icy;&amp;ocy; &amp;ucy;&amp;chcy;&amp;icy;&amp;tcy;&amp;iecy;&amp;l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3143250"/>
            <a:ext cx="147161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>
            <a:spLocks noChangeArrowheads="1"/>
          </p:cNvSpPr>
          <p:nvPr/>
        </p:nvSpPr>
        <p:spPr bwMode="auto">
          <a:xfrm>
            <a:off x="250825" y="404813"/>
            <a:ext cx="6072188" cy="2786062"/>
          </a:xfrm>
          <a:prstGeom prst="cloudCallout">
            <a:avLst>
              <a:gd name="adj1" fmla="val 57111"/>
              <a:gd name="adj2" fmla="val 19630"/>
            </a:avLst>
          </a:prstGeom>
          <a:solidFill>
            <a:srgbClr val="19E13F">
              <a:alpha val="46001"/>
            </a:srgb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latin typeface="+mn-lt"/>
              </a:rPr>
              <a:t>Отлично поработали!</a:t>
            </a:r>
          </a:p>
        </p:txBody>
      </p:sp>
      <p:pic>
        <p:nvPicPr>
          <p:cNvPr id="41987" name="Picture 4" descr="isp2a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734050"/>
            <a:ext cx="10572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&amp;Dcy;&amp;acy;&amp;ncy;&amp;icy;&amp;lcy;&amp;ocy;&amp;vcy;&amp;acy; &amp;IEcy;&amp;lcy;&amp;iecy;&amp;ncy;&amp;acy; &amp;Gcy;&amp;lcy;&amp;iecy;&amp;bcy;&amp;ocy;&amp;vcy;&amp;ncy;&amp;acy; - 24 &amp;Dcy;&amp;iecy;&amp;kcy;&amp;acy;&amp;bcy;&amp;rcy;&amp;yacy; 2009 - &amp;Bcy;&amp;acy;&amp;ncy;&amp;kcy; &amp;Icy;&amp;ncy;&amp;tcy;&amp;iecy;&amp;rcy;&amp;ncy;&amp;iecy;&amp;tcy;-&amp;pcy;&amp;ocy;&amp;rcy;&amp;tcy;&amp;fcy;&amp;ocy;&amp;lcy;&amp;icy;&amp;ocy; &amp;ucy;&amp;chcy;&amp;icy;&amp;tcy;&amp;iecy;&amp;lcy;&amp;iecy;&amp;j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2428875"/>
            <a:ext cx="147161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Выноска-облако 2"/>
          <p:cNvSpPr>
            <a:spLocks noChangeArrowheads="1"/>
          </p:cNvSpPr>
          <p:nvPr/>
        </p:nvSpPr>
        <p:spPr bwMode="auto">
          <a:xfrm>
            <a:off x="0" y="260350"/>
            <a:ext cx="6072188" cy="2786063"/>
          </a:xfrm>
          <a:prstGeom prst="cloudCallout">
            <a:avLst>
              <a:gd name="adj1" fmla="val 57426"/>
              <a:gd name="adj2" fmla="val 39287"/>
            </a:avLst>
          </a:prstGeom>
          <a:solidFill>
            <a:srgbClr val="19E13F">
              <a:alpha val="39999"/>
            </a:srgb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>
                <a:solidFill>
                  <a:srgbClr val="002060"/>
                </a:solidFill>
              </a:rPr>
              <a:t>Хорошо</a:t>
            </a:r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 поработали!</a:t>
            </a:r>
          </a:p>
        </p:txBody>
      </p:sp>
      <p:pic>
        <p:nvPicPr>
          <p:cNvPr id="43011" name="Picture 4" descr="21M2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5661025"/>
            <a:ext cx="817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&amp;Dcy;&amp;acy;&amp;ncy;&amp;icy;&amp;lcy;&amp;ocy;&amp;vcy;&amp;acy; &amp;IEcy;&amp;lcy;&amp;iecy;&amp;ncy;&amp;acy; &amp;Gcy;&amp;lcy;&amp;iecy;&amp;bcy;&amp;ocy;&amp;vcy;&amp;ncy;&amp;acy; - 24 &amp;Dcy;&amp;iecy;&amp;kcy;&amp;acy;&amp;bcy;&amp;rcy;&amp;yacy; 2009 - &amp;Bcy;&amp;acy;&amp;ncy;&amp;kcy; &amp;Icy;&amp;ncy;&amp;tcy;&amp;iecy;&amp;rcy;&amp;ncy;&amp;iecy;&amp;tcy;-&amp;pcy;&amp;ocy;&amp;rcy;&amp;tcy;&amp;fcy;&amp;ocy;&amp;lcy;&amp;icy;&amp;ocy; &amp;ucy;&amp;chcy;&amp;icy;&amp;tcy;&amp;iecy;&amp;lcy;&amp;iecy;&amp;j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2428875"/>
            <a:ext cx="147161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>
            <a:spLocks noChangeArrowheads="1"/>
          </p:cNvSpPr>
          <p:nvPr/>
        </p:nvSpPr>
        <p:spPr bwMode="auto">
          <a:xfrm>
            <a:off x="0" y="0"/>
            <a:ext cx="7380288" cy="3744913"/>
          </a:xfrm>
          <a:prstGeom prst="cloudCallout">
            <a:avLst>
              <a:gd name="adj1" fmla="val 30213"/>
              <a:gd name="adj2" fmla="val 65259"/>
            </a:avLst>
          </a:prstGeom>
          <a:solidFill>
            <a:srgbClr val="19E13F">
              <a:alpha val="46001"/>
            </a:srgb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Не отчаивайся. Возьми учебник и проработай изученный материал. Повтори проверку своих знаний еще раз.</a:t>
            </a:r>
          </a:p>
        </p:txBody>
      </p:sp>
      <p:pic>
        <p:nvPicPr>
          <p:cNvPr id="44035" name="Picture 6" descr="&amp;Dcy;&amp;acy;&amp;ncy;&amp;icy;&amp;lcy;&amp;ocy;&amp;vcy;&amp;acy; &amp;IEcy;&amp;lcy;&amp;iecy;&amp;ncy;&amp;acy; &amp;Gcy;&amp;lcy;&amp;iecy;&amp;bcy;&amp;ocy;&amp;vcy;&amp;ncy;&amp;acy; - 24 &amp;Dcy;&amp;iecy;&amp;kcy;&amp;acy;&amp;bcy;&amp;rcy;&amp;yacy; 2009 - &amp;Bcy;&amp;acy;&amp;ncy;&amp;kcy; &amp;Icy;&amp;ncy;&amp;tcy;&amp;iecy;&amp;rcy;&amp;ncy;&amp;iecy;&amp;tcy;-&amp;pcy;&amp;ocy;&amp;rcy;&amp;tcy;&amp;fcy;&amp;ocy;&amp;lcy;&amp;icy;&amp;ocy; &amp;ucy;&amp;chcy;&amp;icy;&amp;tcy;&amp;iecy;&amp;l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3500438"/>
            <a:ext cx="1471613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 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>
                <a:hlinkClick r:id="rId2"/>
              </a:rPr>
              <a:t>http://cok.opredelim.com/docs/3700/index-84333.html</a:t>
            </a:r>
            <a:endParaRPr lang="ru-RU" sz="1800" smtClean="0"/>
          </a:p>
          <a:p>
            <a:r>
              <a:rPr lang="en-US" sz="1800" smtClean="0">
                <a:hlinkClick r:id="rId3"/>
              </a:rPr>
              <a:t>http://pobeda70moneta.ru/?yclid=5811439482587598517</a:t>
            </a:r>
            <a:endParaRPr lang="ru-RU" sz="1800" smtClean="0"/>
          </a:p>
          <a:p>
            <a:r>
              <a:rPr lang="en-US" sz="1800" smtClean="0">
                <a:hlinkClick r:id="rId4"/>
              </a:rPr>
              <a:t>http://penza-ds-149.3dn.ru/news/?page1</a:t>
            </a:r>
            <a:endParaRPr lang="ru-RU" sz="1800" smtClean="0"/>
          </a:p>
          <a:p>
            <a:r>
              <a:rPr lang="ru-RU" sz="1800" smtClean="0"/>
              <a:t>Стихотворение Михаил Исаковский«ЗДЕСЬ ПОХОРОНЕН КРАСНОАРМЕЕЦ»</a:t>
            </a:r>
          </a:p>
          <a:p>
            <a:r>
              <a:rPr lang="en-US" sz="1800" smtClean="0">
                <a:hlinkClick r:id="rId5"/>
              </a:rPr>
              <a:t>http://mogilev-region.gov.by/ru/tags/vikkru%C2%BB?qt-interestingly=0</a:t>
            </a:r>
            <a:endParaRPr lang="ru-RU" sz="1800" smtClean="0"/>
          </a:p>
          <a:p>
            <a:r>
              <a:rPr lang="en-US" sz="1800" smtClean="0">
                <a:hlinkClick r:id="rId6"/>
              </a:rPr>
              <a:t>http://ru.freepik.com/free-photo/literature--old-books--knowledge--old-key_400812.htm</a:t>
            </a:r>
            <a:endParaRPr lang="ru-RU" sz="1800" smtClean="0"/>
          </a:p>
          <a:p>
            <a:r>
              <a:rPr lang="en-US" sz="1800" smtClean="0">
                <a:hlinkClick r:id="rId7"/>
              </a:rPr>
              <a:t>http://www.fa.ru/fil/chair-tula-mathinf/news/Pages/index.aspx</a:t>
            </a:r>
            <a:endParaRPr lang="ru-RU" sz="1800" smtClean="0"/>
          </a:p>
          <a:p>
            <a:r>
              <a:rPr lang="en-US" sz="1800" smtClean="0">
                <a:hlinkClick r:id="rId8"/>
              </a:rPr>
              <a:t>http://www.bankportfolio.ru/news/danilova_elena_glebovna/2009-12-24-15</a:t>
            </a:r>
            <a:endParaRPr lang="ru-RU" sz="1800" smtClean="0"/>
          </a:p>
          <a:p>
            <a:r>
              <a:rPr lang="en-US" sz="1800" smtClean="0">
                <a:hlinkClick r:id="rId9"/>
              </a:rPr>
              <a:t>http://uchise.ru/refleksiya-na-uroke.html</a:t>
            </a:r>
            <a:endParaRPr lang="ru-RU" sz="1800" smtClean="0"/>
          </a:p>
          <a:p>
            <a:r>
              <a:rPr lang="en-US" sz="1800" smtClean="0">
                <a:hlinkClick r:id="rId10"/>
              </a:rPr>
              <a:t>http://it2b-forum.3dn.ru/blog/ty_iskal_sledujushhee_skachat_gramoty_besplatno_i_ty_ne_sluchajno_popal/2013-11-25-7</a:t>
            </a:r>
            <a:endParaRPr lang="ru-RU" sz="1800" smtClean="0"/>
          </a:p>
          <a:p>
            <a:endParaRPr lang="ru-RU" sz="1800" smtClean="0"/>
          </a:p>
          <a:p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ПРАВИЛА РАБОТЫ В ГРУППЕ:</a:t>
            </a:r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i="1" smtClean="0"/>
              <a:t>1.Внимательно слушать задания.</a:t>
            </a:r>
            <a:br>
              <a:rPr lang="ru-RU" sz="2800" b="1" i="1" smtClean="0"/>
            </a:br>
            <a:r>
              <a:rPr lang="ru-RU" sz="2800" b="1" i="1" smtClean="0"/>
              <a:t>2. Группа совместно обсуждает и решает, выдвигает идеи или опровергает их.</a:t>
            </a:r>
            <a:br>
              <a:rPr lang="ru-RU" sz="2800" b="1" i="1" smtClean="0"/>
            </a:br>
            <a:r>
              <a:rPr lang="ru-RU" sz="2800" b="1" i="1" smtClean="0"/>
              <a:t>3. Выберите выступающего.</a:t>
            </a:r>
            <a:br>
              <a:rPr lang="ru-RU" sz="2800" b="1" i="1" smtClean="0"/>
            </a:br>
            <a:r>
              <a:rPr lang="ru-RU" sz="2800" b="1" i="1" smtClean="0"/>
              <a:t>4. Помните, что успех группы зависит от того, насколько каждый проявит свои достоинства.</a:t>
            </a:r>
            <a:br>
              <a:rPr lang="ru-RU" sz="2800" b="1" i="1" smtClean="0"/>
            </a:br>
            <a:r>
              <a:rPr lang="ru-RU" sz="2800" b="1" i="1" smtClean="0"/>
              <a:t>5. Во время работы с уважением относитесь к товарищам: принимая или отвергая идею, делайте это вежливо. Помните, что каждый имеет право на ошибку.</a:t>
            </a:r>
            <a:br>
              <a:rPr lang="ru-RU" sz="2800" b="1" i="1" smtClean="0"/>
            </a:br>
            <a:r>
              <a:rPr lang="ru-RU" sz="2800" b="1" i="1" smtClean="0"/>
              <a:t>6. Каждый член группы должен работать в полную меру своих сил.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3844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8a2c68b4bcd76bf21e8056ac737703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17671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 descr="mf79_k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5175"/>
            <a:ext cx="41751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5857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</a:rPr>
              <a:t>И пусть острей кипит борьба,</a:t>
            </a:r>
          </a:p>
          <a:p>
            <a:r>
              <a:rPr lang="ru-RU" sz="2400" b="1" i="1">
                <a:solidFill>
                  <a:schemeClr val="bg1"/>
                </a:solidFill>
              </a:rPr>
              <a:t>Сильней соревнованье.</a:t>
            </a:r>
          </a:p>
          <a:p>
            <a:r>
              <a:rPr lang="ru-RU" sz="2400" b="1" i="1">
                <a:solidFill>
                  <a:schemeClr val="bg1"/>
                </a:solidFill>
              </a:rPr>
              <a:t>Успех решает не судьба,</a:t>
            </a:r>
          </a:p>
          <a:p>
            <a:r>
              <a:rPr lang="ru-RU" sz="2400" b="1" i="1">
                <a:solidFill>
                  <a:schemeClr val="bg1"/>
                </a:solidFill>
              </a:rPr>
              <a:t>А только ваши знанья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571750" y="-928688"/>
            <a:ext cx="6572250" cy="2500313"/>
          </a:xfrm>
        </p:spPr>
        <p:txBody>
          <a:bodyPr/>
          <a:lstStyle/>
          <a:p>
            <a:pPr eaLnBrk="1" hangingPunct="1"/>
            <a:r>
              <a:rPr lang="ru-RU" b="1" smtClean="0"/>
              <a:t>Разминка для ума.</a:t>
            </a:r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Горизонтальный свиток 1"/>
          <p:cNvSpPr>
            <a:spLocks noChangeArrowheads="1"/>
          </p:cNvSpPr>
          <p:nvPr/>
        </p:nvSpPr>
        <p:spPr bwMode="auto">
          <a:xfrm>
            <a:off x="179388" y="4572000"/>
            <a:ext cx="8786812" cy="2286000"/>
          </a:xfrm>
          <a:prstGeom prst="horizontalScroll">
            <a:avLst>
              <a:gd name="adj" fmla="val 12500"/>
            </a:avLst>
          </a:prstGeom>
          <a:solidFill>
            <a:srgbClr val="19E13F">
              <a:alpha val="46666"/>
            </a:srgb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376092"/>
                </a:solidFill>
              </a:rPr>
              <a:t>Как называется одно из чисел при сложении?</a:t>
            </a:r>
          </a:p>
        </p:txBody>
      </p:sp>
      <p:sp>
        <p:nvSpPr>
          <p:cNvPr id="12291" name="Овальная выноска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125538"/>
            <a:ext cx="4214813" cy="1785937"/>
          </a:xfrm>
          <a:prstGeom prst="wedgeEllipseCallout">
            <a:avLst>
              <a:gd name="adj1" fmla="val 72176"/>
              <a:gd name="adj2" fmla="val 152755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376092"/>
                </a:solidFill>
              </a:rPr>
              <a:t>вычитаемое</a:t>
            </a:r>
          </a:p>
        </p:txBody>
      </p:sp>
      <p:sp>
        <p:nvSpPr>
          <p:cNvPr id="12292" name="Овальная вынос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43213" y="0"/>
            <a:ext cx="3871912" cy="1785938"/>
          </a:xfrm>
          <a:prstGeom prst="wedgeEllipseCallout">
            <a:avLst>
              <a:gd name="adj1" fmla="val 3417"/>
              <a:gd name="adj2" fmla="val 212134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376092"/>
                </a:solidFill>
              </a:rPr>
              <a:t>множитель</a:t>
            </a:r>
          </a:p>
        </p:txBody>
      </p:sp>
      <p:sp>
        <p:nvSpPr>
          <p:cNvPr id="12293" name="Овальная выноска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19700" y="1125538"/>
            <a:ext cx="3576638" cy="1571625"/>
          </a:xfrm>
          <a:prstGeom prst="wedgeEllipseCallout">
            <a:avLst>
              <a:gd name="adj1" fmla="val -61630"/>
              <a:gd name="adj2" fmla="val 181514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376092"/>
                </a:solidFill>
              </a:rPr>
              <a:t>делимое</a:t>
            </a:r>
          </a:p>
        </p:txBody>
      </p:sp>
      <p:sp>
        <p:nvSpPr>
          <p:cNvPr id="7" name="Овальная выноска 6"/>
          <p:cNvSpPr>
            <a:spLocks noChangeArrowheads="1"/>
          </p:cNvSpPr>
          <p:nvPr/>
        </p:nvSpPr>
        <p:spPr bwMode="auto">
          <a:xfrm>
            <a:off x="5508625" y="2781300"/>
            <a:ext cx="3635375" cy="1571625"/>
          </a:xfrm>
          <a:prstGeom prst="wedgeEllipseCallout">
            <a:avLst>
              <a:gd name="adj1" fmla="val -65329"/>
              <a:gd name="adj2" fmla="val 80301"/>
            </a:avLst>
          </a:prstGeom>
          <a:solidFill>
            <a:srgbClr val="19E13F">
              <a:alpha val="45882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376092"/>
                </a:solidFill>
              </a:rPr>
              <a:t>слагаемое</a:t>
            </a:r>
          </a:p>
        </p:txBody>
      </p:sp>
      <p:sp>
        <p:nvSpPr>
          <p:cNvPr id="12295" name="Овальная выноска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9388" y="2997200"/>
            <a:ext cx="4248150" cy="1571625"/>
          </a:xfrm>
          <a:prstGeom prst="wedgeEllipseCallout">
            <a:avLst>
              <a:gd name="adj1" fmla="val 51157"/>
              <a:gd name="adj2" fmla="val 63231"/>
            </a:avLst>
          </a:prstGeom>
          <a:solidFill>
            <a:srgbClr val="19E13F">
              <a:alpha val="4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376092"/>
                </a:solidFill>
              </a:rPr>
              <a:t>уменьшаемое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y9">
  <a:themeElements>
    <a:clrScheme name="May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y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y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y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y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y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y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y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y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y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y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y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y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y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532</Words>
  <Application>Microsoft Office PowerPoint</Application>
  <PresentationFormat>Экран (4:3)</PresentationFormat>
  <Paragraphs>124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Ariston</vt:lpstr>
      <vt:lpstr>Times New Roman</vt:lpstr>
      <vt:lpstr>Tahoma</vt:lpstr>
      <vt:lpstr>May9</vt:lpstr>
      <vt:lpstr>Тема Office</vt:lpstr>
      <vt:lpstr>«ЗДЕСЬ ПОХОРОНЕН КРАСНОАРМЕЕЦ»</vt:lpstr>
      <vt:lpstr>Слайд 2</vt:lpstr>
      <vt:lpstr>Слайд 3</vt:lpstr>
      <vt:lpstr>Слайд 4</vt:lpstr>
      <vt:lpstr>ПРАВИЛА РАБОТЫ В ГРУППЕ:</vt:lpstr>
      <vt:lpstr>Слайд 6</vt:lpstr>
      <vt:lpstr>Слайд 7</vt:lpstr>
      <vt:lpstr>Разминка для ума.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Конкурс капитанов. </vt:lpstr>
      <vt:lpstr>Конкурс шифровальщики </vt:lpstr>
      <vt:lpstr>Викторина  «Военная смекалка»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Игра со зрителями </vt:lpstr>
      <vt:lpstr>Мозговой штурм </vt:lpstr>
      <vt:lpstr>Соберем   букет для победителей</vt:lpstr>
      <vt:lpstr>Слайд 36</vt:lpstr>
      <vt:lpstr>Слайд 37</vt:lpstr>
      <vt:lpstr>Слайд 38</vt:lpstr>
      <vt:lpstr>Слайд 39</vt:lpstr>
      <vt:lpstr>Слайд 40</vt:lpstr>
      <vt:lpstr>Слайд 41</vt:lpstr>
      <vt:lpstr>Источники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Tolik</dc:creator>
  <cp:lastModifiedBy>Admin</cp:lastModifiedBy>
  <cp:revision>59</cp:revision>
  <dcterms:created xsi:type="dcterms:W3CDTF">2010-05-10T19:10:04Z</dcterms:created>
  <dcterms:modified xsi:type="dcterms:W3CDTF">2015-05-04T20:25:30Z</dcterms:modified>
</cp:coreProperties>
</file>