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8F122E-53AD-436E-81D6-7972643EB255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615870-C914-49BF-B6CA-1D7E67CF3D2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86;&#1084;&#1087;&#1100;&#1102;&#1090;&#1077;&#1088;\Desktop\&#1056;&#1086;&#1089;&#1089;&#1080;&#1081;&#1089;&#1082;&#1072;&#1103;%20&#1060;&#1077;&#1076;&#1077;&#1088;&#1072;&#1094;&#1080;&#1103;%20-%20&#1043;&#1080;&#1084;&#1085;%20&#1056;&#1086;&#1089;&#1089;&#1080;&#1080;.mp3" TargetMode="Externa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13285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latin typeface="Franklin Gothic Heavy" pitchFamily="34" charset="0"/>
              </a:rPr>
              <a:t>Урок-общественный</a:t>
            </a:r>
            <a:r>
              <a:rPr lang="ru-RU" sz="4400" dirty="0" smtClean="0">
                <a:latin typeface="Franklin Gothic Heavy" pitchFamily="34" charset="0"/>
              </a:rPr>
              <a:t> смотр знаний по </a:t>
            </a:r>
            <a:r>
              <a:rPr lang="ru-RU" sz="4400" dirty="0" smtClean="0">
                <a:latin typeface="Franklin Gothic Heavy" pitchFamily="34" charset="0"/>
              </a:rPr>
              <a:t>обществознанию в</a:t>
            </a:r>
            <a:br>
              <a:rPr lang="ru-RU" sz="4400" dirty="0" smtClean="0">
                <a:latin typeface="Franklin Gothic Heavy" pitchFamily="34" charset="0"/>
              </a:rPr>
            </a:br>
            <a:r>
              <a:rPr lang="ru-RU" sz="4400" dirty="0" smtClean="0">
                <a:latin typeface="Franklin Gothic Heavy" pitchFamily="34" charset="0"/>
              </a:rPr>
              <a:t> 5 классе </a:t>
            </a:r>
            <a:endParaRPr lang="ru-RU" sz="4400" dirty="0">
              <a:latin typeface="Franklin Gothic Heavy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5085184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Цели урока</a:t>
            </a:r>
            <a:r>
              <a:rPr lang="ru-RU" sz="2400" dirty="0"/>
              <a:t>: повторить изученный материал за курс обществознания 5 класса, проверить полученные знания, умения и навыки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Письменный ответ на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4102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500" b="1" dirty="0" smtClean="0"/>
              <a:t>Какие особенности отличают человека от животного?</a:t>
            </a:r>
          </a:p>
          <a:p>
            <a:pPr lvl="0"/>
            <a:r>
              <a:rPr lang="ru-RU" sz="3500" b="1" dirty="0" smtClean="0"/>
              <a:t>Какие качества человек может приобрести только в обществе?</a:t>
            </a:r>
          </a:p>
          <a:p>
            <a:pPr lvl="0"/>
            <a:r>
              <a:rPr lang="ru-RU" sz="3500" b="1" dirty="0" smtClean="0"/>
              <a:t>Чем подросток отличается от взрослого?</a:t>
            </a:r>
          </a:p>
          <a:p>
            <a:pPr lvl="0"/>
            <a:r>
              <a:rPr lang="ru-RU" sz="3500" b="1" dirty="0" smtClean="0"/>
              <a:t>Что такое домашний труд?</a:t>
            </a:r>
          </a:p>
          <a:p>
            <a:pPr lvl="0"/>
            <a:r>
              <a:rPr lang="ru-RU" sz="3500" b="1" dirty="0" smtClean="0"/>
              <a:t>Кого считают рачительным хозяином?</a:t>
            </a:r>
          </a:p>
          <a:p>
            <a:pPr lvl="0"/>
            <a:r>
              <a:rPr lang="ru-RU" sz="3500" b="1" dirty="0" smtClean="0"/>
              <a:t>Что такое семья, как она возникает?</a:t>
            </a:r>
          </a:p>
          <a:p>
            <a:pPr lvl="0"/>
            <a:r>
              <a:rPr lang="ru-RU" sz="3500" b="1" dirty="0" smtClean="0"/>
              <a:t>Каковы источники экономии в домашнем хозяйстве?</a:t>
            </a:r>
          </a:p>
          <a:p>
            <a:pPr lvl="0"/>
            <a:r>
              <a:rPr lang="ru-RU" sz="3500" b="1" dirty="0" smtClean="0"/>
              <a:t>Где людям приходится учиться? Только ли в школе бывают уроки?</a:t>
            </a:r>
          </a:p>
          <a:p>
            <a:pPr lvl="0"/>
            <a:r>
              <a:rPr lang="ru-RU" sz="3500" b="1" dirty="0" smtClean="0"/>
              <a:t>Какое значение имеет самообразование?</a:t>
            </a:r>
          </a:p>
          <a:p>
            <a:pPr lvl="0"/>
            <a:r>
              <a:rPr lang="ru-RU" sz="3500" b="1" dirty="0" smtClean="0"/>
              <a:t>Каким бывает  труд человека?</a:t>
            </a:r>
          </a:p>
          <a:p>
            <a:pPr lvl="0"/>
            <a:r>
              <a:rPr lang="ru-RU" sz="3500" b="1" dirty="0" smtClean="0"/>
              <a:t>Почему труд по-разному оценивается?</a:t>
            </a:r>
          </a:p>
          <a:p>
            <a:pPr lvl="0"/>
            <a:r>
              <a:rPr lang="ru-RU" sz="3500" b="1" dirty="0" smtClean="0"/>
              <a:t>Какие правила помогают успешно трудиться?</a:t>
            </a:r>
          </a:p>
          <a:p>
            <a:pPr lvl="0"/>
            <a:r>
              <a:rPr lang="ru-RU" sz="3500" b="1" dirty="0" smtClean="0"/>
              <a:t>Каковы права гражданина, дающие ему возможность участвовать в управлении делами государства?</a:t>
            </a:r>
          </a:p>
          <a:p>
            <a:pPr lvl="0"/>
            <a:r>
              <a:rPr lang="ru-RU" sz="3500" b="1" dirty="0" smtClean="0"/>
              <a:t>Каковы главные обязанности гражданина?</a:t>
            </a:r>
          </a:p>
          <a:p>
            <a:pPr lvl="0"/>
            <a:r>
              <a:rPr lang="ru-RU" sz="3500" b="1" dirty="0" smtClean="0"/>
              <a:t>Какого человека можно считать достойным гражданином России?</a:t>
            </a:r>
          </a:p>
          <a:p>
            <a:pPr lvl="0"/>
            <a:r>
              <a:rPr lang="ru-RU" sz="3500" b="1" dirty="0" smtClean="0"/>
              <a:t>Почему мы говорим, что народ нашей страны многонациональный?</a:t>
            </a:r>
          </a:p>
          <a:p>
            <a:pPr lvl="0"/>
            <a:r>
              <a:rPr lang="ru-RU" sz="3500" b="1" dirty="0" smtClean="0"/>
              <a:t>Почему русский язык называют языком межнационального общения?</a:t>
            </a:r>
          </a:p>
          <a:p>
            <a:pPr lvl="0"/>
            <a:r>
              <a:rPr lang="ru-RU" sz="3500" b="1" dirty="0" smtClean="0"/>
              <a:t>Почему культуру нашей страны называют многонациональной?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</a:t>
            </a:r>
            <a:r>
              <a:rPr lang="ru-RU" sz="4000" b="1" i="1" dirty="0" smtClean="0"/>
              <a:t>Вставьте пропущенные буквы и дайте определение термина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3888432" cy="493352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г_сударство</a:t>
            </a:r>
            <a:r>
              <a:rPr lang="ru-RU" b="1" dirty="0" smtClean="0"/>
              <a:t>                                      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гр_жд_нин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err="1" smtClean="0"/>
              <a:t>личн_сть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err="1" smtClean="0"/>
              <a:t>м_раль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err="1" smtClean="0"/>
              <a:t>нац</a:t>
            </a:r>
            <a:r>
              <a:rPr lang="ru-RU" b="1" dirty="0" err="1" smtClean="0"/>
              <a:t>__нальность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err="1" smtClean="0"/>
              <a:t>_браз_вание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err="1" smtClean="0"/>
              <a:t>общ_ство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err="1" smtClean="0"/>
              <a:t>п_тр__</a:t>
            </a:r>
            <a:r>
              <a:rPr lang="ru-RU" b="1" dirty="0" err="1" smtClean="0"/>
              <a:t>тизм</a:t>
            </a:r>
            <a:endParaRPr lang="ru-RU" b="1" dirty="0" smtClean="0"/>
          </a:p>
          <a:p>
            <a:r>
              <a:rPr lang="ru-RU" b="1" dirty="0" err="1" smtClean="0"/>
              <a:t>р_ф_рендум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err="1" smtClean="0"/>
              <a:t>сп_собн_сти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1268760"/>
            <a:ext cx="3366120" cy="511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т_вар</a:t>
            </a:r>
            <a:endParaRPr lang="ru-RU" sz="3200" b="1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ф_д_рация</a:t>
            </a:r>
            <a:endParaRPr lang="ru-RU" sz="3200" b="1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/>
              <a:t>  </a:t>
            </a:r>
            <a:r>
              <a:rPr lang="ru-RU" sz="3200" b="1" dirty="0" err="1" smtClean="0"/>
              <a:t>_к_номика</a:t>
            </a:r>
            <a:endParaRPr lang="ru-RU" sz="3200" b="1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уч_ба</a:t>
            </a:r>
            <a:endParaRPr lang="ru-RU" sz="3200" b="1" dirty="0"/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эк_логия</a:t>
            </a:r>
            <a:endParaRPr lang="ru-RU" sz="3200" b="1" dirty="0"/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п_знание</a:t>
            </a:r>
            <a:endParaRPr lang="ru-RU" sz="3200" b="1" dirty="0"/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п_требн_сть</a:t>
            </a:r>
            <a:endParaRPr lang="ru-RU" sz="3200" b="1" dirty="0"/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де_т_льность</a:t>
            </a:r>
            <a:endParaRPr lang="ru-RU" sz="3200" b="1" dirty="0"/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творч_ство</a:t>
            </a:r>
            <a:endParaRPr lang="ru-RU" sz="3200" b="1" dirty="0"/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т_л_рантность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922114"/>
          </a:xfrm>
        </p:spPr>
        <p:txBody>
          <a:bodyPr/>
          <a:lstStyle/>
          <a:p>
            <a:pPr algn="ctr"/>
            <a:r>
              <a:rPr lang="ru-RU" dirty="0" smtClean="0"/>
              <a:t>3. </a:t>
            </a:r>
            <a:r>
              <a:rPr lang="ru-RU" b="1" i="1" dirty="0" smtClean="0"/>
              <a:t>Что объединяет </a:t>
            </a:r>
            <a:r>
              <a:rPr lang="ru-RU" b="1" i="1" dirty="0" smtClean="0"/>
              <a:t>ряд?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836712"/>
            <a:ext cx="8316416" cy="60212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Герб, гимн, флаг </a:t>
            </a:r>
          </a:p>
          <a:p>
            <a:pPr lvl="0"/>
            <a:r>
              <a:rPr lang="ru-RU" b="1" dirty="0" smtClean="0"/>
              <a:t>Речь, труд, мышление </a:t>
            </a:r>
          </a:p>
          <a:p>
            <a:pPr lvl="0"/>
            <a:r>
              <a:rPr lang="ru-RU" b="1" dirty="0" smtClean="0"/>
              <a:t>Детство, отрочество, юность, зрелость </a:t>
            </a:r>
          </a:p>
          <a:p>
            <a:pPr lvl="0"/>
            <a:r>
              <a:rPr lang="ru-RU" b="1" dirty="0" err="1" smtClean="0"/>
              <a:t>Полная-неполная</a:t>
            </a:r>
            <a:r>
              <a:rPr lang="ru-RU" b="1" dirty="0" smtClean="0"/>
              <a:t>, </a:t>
            </a:r>
            <a:r>
              <a:rPr lang="ru-RU" b="1" dirty="0" err="1" smtClean="0"/>
              <a:t>двухпоколенная-многопоколенная</a:t>
            </a:r>
            <a:r>
              <a:rPr lang="ru-RU" b="1" dirty="0" smtClean="0"/>
              <a:t> </a:t>
            </a:r>
          </a:p>
          <a:p>
            <a:pPr lvl="0"/>
            <a:r>
              <a:rPr lang="ru-RU" b="1" dirty="0" smtClean="0"/>
              <a:t>Начальное, основное, среднее </a:t>
            </a:r>
          </a:p>
          <a:p>
            <a:pPr lvl="0"/>
            <a:r>
              <a:rPr lang="ru-RU" b="1" dirty="0" err="1" smtClean="0"/>
              <a:t>Постоянный-временный</a:t>
            </a:r>
            <a:r>
              <a:rPr lang="ru-RU" b="1" dirty="0" smtClean="0"/>
              <a:t>, </a:t>
            </a:r>
            <a:r>
              <a:rPr lang="ru-RU" b="1" dirty="0" err="1" smtClean="0"/>
              <a:t>умственный-физический</a:t>
            </a:r>
            <a:r>
              <a:rPr lang="ru-RU" b="1" dirty="0" smtClean="0"/>
              <a:t>,  </a:t>
            </a:r>
            <a:r>
              <a:rPr lang="ru-RU" b="1" dirty="0" err="1" smtClean="0"/>
              <a:t>творческий-традиционный</a:t>
            </a:r>
            <a:r>
              <a:rPr lang="ru-RU" b="1" dirty="0" smtClean="0"/>
              <a:t> </a:t>
            </a:r>
          </a:p>
          <a:p>
            <a:pPr lvl="0"/>
            <a:r>
              <a:rPr lang="ru-RU" b="1" dirty="0" smtClean="0"/>
              <a:t>Республика, область, край </a:t>
            </a:r>
          </a:p>
          <a:p>
            <a:pPr lvl="0"/>
            <a:r>
              <a:rPr lang="ru-RU" b="1" dirty="0" smtClean="0"/>
              <a:t>Общие </a:t>
            </a:r>
            <a:r>
              <a:rPr lang="ru-RU" b="1" dirty="0" smtClean="0"/>
              <a:t>территория, язык, культура, обычаи </a:t>
            </a:r>
          </a:p>
          <a:p>
            <a:pPr lvl="0"/>
            <a:r>
              <a:rPr lang="ru-RU" b="1" dirty="0" smtClean="0"/>
              <a:t>Белый, синий, красный </a:t>
            </a:r>
          </a:p>
          <a:p>
            <a:pPr lvl="0"/>
            <a:r>
              <a:rPr lang="ru-RU" b="1" dirty="0" smtClean="0"/>
              <a:t>Защищать Родину, соблюдать законы, платить налоги, беречь природу, памятники культуры </a:t>
            </a:r>
          </a:p>
          <a:p>
            <a:pPr lvl="0"/>
            <a:r>
              <a:rPr lang="ru-RU" b="1" dirty="0" smtClean="0"/>
              <a:t>Республика Мордовия, Республика Крым, Республика Татарстан </a:t>
            </a:r>
          </a:p>
          <a:p>
            <a:r>
              <a:rPr lang="ru-RU" b="1" dirty="0" smtClean="0"/>
              <a:t>Москва, Севастополь, </a:t>
            </a:r>
            <a:r>
              <a:rPr lang="ru-RU" b="1" dirty="0" smtClean="0"/>
              <a:t>Санкт-Петербург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272808" cy="64807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каком понятии идет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речь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80728"/>
            <a:ext cx="7920880" cy="60932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200" b="1" dirty="0" smtClean="0"/>
              <a:t>-социальная группа, основанная на родственных связях (по браку, по крови), связанная общим бытом, взаимной помощью, заботой, </a:t>
            </a:r>
            <a:r>
              <a:rPr lang="ru-RU" sz="2200" b="1" dirty="0" smtClean="0"/>
              <a:t>ответственностью</a:t>
            </a:r>
            <a:r>
              <a:rPr lang="ru-RU" sz="2200" b="1" i="1" dirty="0" smtClean="0"/>
              <a:t>;</a:t>
            </a:r>
            <a:endParaRPr lang="ru-RU" sz="2200" b="1" dirty="0" smtClean="0"/>
          </a:p>
          <a:p>
            <a:pPr>
              <a:buFont typeface="Wingdings" pitchFamily="2" charset="2"/>
              <a:buChar char="q"/>
            </a:pPr>
            <a:r>
              <a:rPr lang="ru-RU" sz="2200" b="1" dirty="0" smtClean="0"/>
              <a:t>-деятельность человека, в процессе которой он создает предметы  (продукты), необходимые для удовлетворения своих </a:t>
            </a:r>
            <a:r>
              <a:rPr lang="ru-RU" sz="2200" b="1" dirty="0" smtClean="0"/>
              <a:t>потребностей</a:t>
            </a:r>
            <a:r>
              <a:rPr lang="ru-RU" sz="2200" b="1" i="1" dirty="0" smtClean="0"/>
              <a:t>;</a:t>
            </a:r>
            <a:endParaRPr lang="ru-RU" sz="2200" b="1" dirty="0" smtClean="0"/>
          </a:p>
          <a:p>
            <a:pPr>
              <a:buFont typeface="Wingdings" pitchFamily="2" charset="2"/>
              <a:buChar char="q"/>
            </a:pPr>
            <a:r>
              <a:rPr lang="ru-RU" sz="2200" b="1" dirty="0" smtClean="0"/>
              <a:t>-постоянное, длительное увлечение чем-то во время досуга, занятие для </a:t>
            </a:r>
            <a:r>
              <a:rPr lang="ru-RU" sz="2200" b="1" dirty="0" smtClean="0"/>
              <a:t>себя</a:t>
            </a:r>
            <a:r>
              <a:rPr lang="ru-RU" sz="2200" b="1" i="1" dirty="0" smtClean="0"/>
              <a:t>;</a:t>
            </a:r>
            <a:endParaRPr lang="ru-RU" sz="2200" b="1" dirty="0" smtClean="0"/>
          </a:p>
          <a:p>
            <a:pPr>
              <a:buFont typeface="Wingdings" pitchFamily="2" charset="2"/>
              <a:buChar char="q"/>
            </a:pPr>
            <a:r>
              <a:rPr lang="ru-RU" sz="2200" b="1" dirty="0" smtClean="0"/>
              <a:t>-оценка личностью самой себя, своих возможностей, качеств и места среди других </a:t>
            </a:r>
            <a:r>
              <a:rPr lang="ru-RU" sz="2200" b="1" dirty="0" smtClean="0"/>
              <a:t>людей;</a:t>
            </a:r>
            <a:endParaRPr lang="ru-RU" sz="2200" b="1" dirty="0" smtClean="0"/>
          </a:p>
          <a:p>
            <a:pPr>
              <a:buFont typeface="Wingdings" pitchFamily="2" charset="2"/>
              <a:buChar char="q"/>
            </a:pPr>
            <a:r>
              <a:rPr lang="ru-RU" sz="2200" b="1" dirty="0" smtClean="0"/>
              <a:t>-государственное образование в составе </a:t>
            </a:r>
            <a:r>
              <a:rPr lang="ru-RU" sz="2200" b="1" dirty="0" smtClean="0"/>
              <a:t>Федерации</a:t>
            </a:r>
            <a:r>
              <a:rPr lang="ru-RU" sz="2200" b="1" i="1" dirty="0" smtClean="0"/>
              <a:t>;</a:t>
            </a:r>
            <a:endParaRPr lang="ru-RU" sz="2200" b="1" dirty="0" smtClean="0"/>
          </a:p>
          <a:p>
            <a:pPr>
              <a:buFont typeface="Wingdings" pitchFamily="2" charset="2"/>
              <a:buChar char="q"/>
            </a:pPr>
            <a:r>
              <a:rPr lang="ru-RU" sz="2200" b="1" dirty="0" smtClean="0"/>
              <a:t>-форма общения людей посредством </a:t>
            </a:r>
            <a:r>
              <a:rPr lang="ru-RU" sz="2200" b="1" dirty="0" smtClean="0"/>
              <a:t>языка</a:t>
            </a:r>
            <a:r>
              <a:rPr lang="ru-RU" sz="2200" b="1" i="1" dirty="0" smtClean="0"/>
              <a:t>;</a:t>
            </a:r>
            <a:endParaRPr lang="ru-RU" sz="2200" b="1" dirty="0" smtClean="0"/>
          </a:p>
          <a:p>
            <a:pPr>
              <a:buFont typeface="Wingdings" pitchFamily="2" charset="2"/>
              <a:buChar char="q"/>
            </a:pPr>
            <a:r>
              <a:rPr lang="ru-RU" sz="2200" b="1" dirty="0" smtClean="0"/>
              <a:t>-средства, ценности, запасы, </a:t>
            </a:r>
            <a:r>
              <a:rPr lang="ru-RU" sz="2200" b="1" dirty="0" smtClean="0"/>
              <a:t>возможности</a:t>
            </a:r>
            <a:r>
              <a:rPr lang="ru-RU" sz="2200" b="1" i="1" dirty="0" smtClean="0"/>
              <a:t>;</a:t>
            </a:r>
            <a:endParaRPr lang="ru-RU" sz="2200" b="1" dirty="0" smtClean="0"/>
          </a:p>
          <a:p>
            <a:pPr>
              <a:buFont typeface="Wingdings" pitchFamily="2" charset="2"/>
              <a:buChar char="q"/>
            </a:pPr>
            <a:r>
              <a:rPr lang="ru-RU" sz="2200" b="1" dirty="0" smtClean="0"/>
              <a:t>-человек, любящий свое Отечество, преданный своему </a:t>
            </a:r>
            <a:r>
              <a:rPr lang="ru-RU" sz="2200" b="1" dirty="0" smtClean="0"/>
              <a:t>народу</a:t>
            </a:r>
            <a:r>
              <a:rPr lang="ru-RU" sz="2200" b="1" i="1" dirty="0" smtClean="0"/>
              <a:t>;</a:t>
            </a:r>
            <a:endParaRPr lang="ru-RU" sz="22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688632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4400" b="1" dirty="0" smtClean="0"/>
              <a:t>-взаимные деловые или дружеские отношения людей</a:t>
            </a:r>
            <a:r>
              <a:rPr lang="ru-RU" sz="4400" b="1" i="1" dirty="0" smtClean="0"/>
              <a:t>;</a:t>
            </a:r>
            <a:endParaRPr lang="ru-RU" sz="4400" b="1" dirty="0" smtClean="0"/>
          </a:p>
          <a:p>
            <a:pPr>
              <a:buFont typeface="Wingdings" pitchFamily="2" charset="2"/>
              <a:buChar char="q"/>
            </a:pPr>
            <a:r>
              <a:rPr lang="ru-RU" sz="4400" b="1" dirty="0" smtClean="0"/>
              <a:t>-основной закон государства</a:t>
            </a:r>
            <a:r>
              <a:rPr lang="ru-RU" sz="4400" b="1" i="1" dirty="0" smtClean="0"/>
              <a:t>;</a:t>
            </a:r>
            <a:endParaRPr lang="ru-RU" sz="4400" b="1" dirty="0" smtClean="0"/>
          </a:p>
          <a:p>
            <a:pPr>
              <a:buFont typeface="Wingdings" pitchFamily="2" charset="2"/>
              <a:buChar char="q"/>
            </a:pPr>
            <a:r>
              <a:rPr lang="ru-RU" sz="4400" b="1" dirty="0" smtClean="0"/>
              <a:t>-все хорошее, полезное, что помогает жить, защищает жизнь</a:t>
            </a:r>
            <a:r>
              <a:rPr lang="ru-RU" sz="4400" b="1" i="1" dirty="0" smtClean="0"/>
              <a:t>;</a:t>
            </a:r>
            <a:endParaRPr lang="ru-RU" sz="4400" b="1" dirty="0" smtClean="0"/>
          </a:p>
          <a:p>
            <a:pPr>
              <a:buFont typeface="Wingdings" pitchFamily="2" charset="2"/>
              <a:buChar char="q"/>
            </a:pPr>
            <a:r>
              <a:rPr lang="ru-RU" sz="4400" b="1" dirty="0" smtClean="0"/>
              <a:t>-общее признание значимости человека, основанное на его знаниях, опыте, нравственных достоинствах</a:t>
            </a:r>
            <a:r>
              <a:rPr lang="ru-RU" sz="4400" b="1" i="1" dirty="0" smtClean="0"/>
              <a:t>;</a:t>
            </a:r>
            <a:endParaRPr lang="ru-RU" sz="4400" b="1" dirty="0" smtClean="0"/>
          </a:p>
          <a:p>
            <a:pPr>
              <a:buFont typeface="Wingdings" pitchFamily="2" charset="2"/>
              <a:buChar char="q"/>
            </a:pPr>
            <a:r>
              <a:rPr lang="ru-RU" sz="4400" b="1" dirty="0" smtClean="0"/>
              <a:t>-процедура избрания кого-либо путем голосования</a:t>
            </a:r>
            <a:r>
              <a:rPr lang="ru-RU" sz="4400" b="1" i="1" dirty="0" smtClean="0"/>
              <a:t>;</a:t>
            </a:r>
            <a:endParaRPr lang="ru-RU" sz="4400" b="1" dirty="0" smtClean="0"/>
          </a:p>
          <a:p>
            <a:pPr>
              <a:buFont typeface="Wingdings" pitchFamily="2" charset="2"/>
              <a:buChar char="q"/>
            </a:pPr>
            <a:r>
              <a:rPr lang="ru-RU" sz="4400" b="1" dirty="0" smtClean="0"/>
              <a:t>-совокупность сложных врожденных реакций организма, возникающих в ответ на внешние и внутренние раздражители</a:t>
            </a:r>
            <a:r>
              <a:rPr lang="ru-RU" sz="4400" b="1" i="1" dirty="0" smtClean="0"/>
              <a:t>;</a:t>
            </a:r>
            <a:endParaRPr lang="ru-RU" sz="4400" b="1" dirty="0" smtClean="0"/>
          </a:p>
          <a:p>
            <a:pPr>
              <a:buFont typeface="Wingdings" pitchFamily="2" charset="2"/>
              <a:buChar char="q"/>
            </a:pPr>
            <a:r>
              <a:rPr lang="ru-RU" sz="4400" b="1" dirty="0" smtClean="0"/>
              <a:t>-способность к интеллектуальной деятельности</a:t>
            </a:r>
            <a:r>
              <a:rPr lang="ru-RU" sz="4400" b="1" i="1" dirty="0" smtClean="0"/>
              <a:t>;</a:t>
            </a:r>
            <a:endParaRPr lang="ru-RU" sz="4400" b="1" dirty="0" smtClean="0"/>
          </a:p>
          <a:p>
            <a:pPr>
              <a:buFont typeface="Wingdings" pitchFamily="2" charset="2"/>
              <a:buChar char="q"/>
            </a:pPr>
            <a:r>
              <a:rPr lang="ru-RU" sz="4400" b="1" dirty="0" smtClean="0"/>
              <a:t>-добровольные добрые поступки людей</a:t>
            </a:r>
            <a:r>
              <a:rPr lang="ru-RU" sz="4400" b="1" i="1" dirty="0" smtClean="0"/>
              <a:t>;</a:t>
            </a:r>
            <a:endParaRPr lang="ru-RU" sz="4400" b="1" dirty="0" smtClean="0"/>
          </a:p>
          <a:p>
            <a:pPr>
              <a:buFont typeface="Wingdings" pitchFamily="2" charset="2"/>
              <a:buChar char="q"/>
            </a:pPr>
            <a:r>
              <a:rPr lang="ru-RU" sz="4400" b="1" dirty="0" smtClean="0"/>
              <a:t>-разумная бережливость</a:t>
            </a:r>
            <a:r>
              <a:rPr lang="ru-RU" sz="4400" b="1" i="1" dirty="0" smtClean="0"/>
              <a:t>;</a:t>
            </a:r>
            <a:endParaRPr lang="ru-RU" sz="4400" b="1" dirty="0" smtClean="0"/>
          </a:p>
          <a:p>
            <a:pPr>
              <a:buFont typeface="Wingdings" pitchFamily="2" charset="2"/>
              <a:buChar char="q"/>
            </a:pPr>
            <a:r>
              <a:rPr lang="ru-RU" sz="4400" b="1" dirty="0" smtClean="0"/>
              <a:t>-самостоятельно организованные занятия, направленные на удовлетворение потребности в познании </a:t>
            </a:r>
            <a:r>
              <a:rPr lang="ru-RU" sz="4400" b="1" i="1" dirty="0" smtClean="0"/>
              <a:t>;</a:t>
            </a:r>
            <a:endParaRPr lang="ru-RU" sz="4400" b="1" dirty="0" smtClean="0"/>
          </a:p>
          <a:p>
            <a:pPr>
              <a:buFont typeface="Wingdings" pitchFamily="2" charset="2"/>
              <a:buChar char="q"/>
            </a:pPr>
            <a:r>
              <a:rPr lang="ru-RU" sz="4400" b="1" dirty="0" smtClean="0"/>
              <a:t>-человек, достигший высокого искусства в своем деле, вкладывающий в свой труд смекалку, творчество, делающий предметы необычные и оригинальные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каком понятии идет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речь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5. Исполнение Гимна России</a:t>
            </a:r>
            <a:endParaRPr lang="ru-RU" b="1" dirty="0"/>
          </a:p>
        </p:txBody>
      </p:sp>
      <p:pic>
        <p:nvPicPr>
          <p:cNvPr id="4" name="Российская Федерация - Гимн России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6309320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Компьютер\Desktop\Animated-Flag-Russia_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39" y="1700808"/>
            <a:ext cx="6996729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6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6. Работа в группах. Подготовка и защита проектов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44824"/>
            <a:ext cx="7498080" cy="469160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-человек и семья</a:t>
            </a:r>
          </a:p>
          <a:p>
            <a:r>
              <a:rPr lang="ru-RU" sz="4000" b="1" dirty="0" smtClean="0"/>
              <a:t>-человек и человек</a:t>
            </a:r>
          </a:p>
          <a:p>
            <a:r>
              <a:rPr lang="ru-RU" sz="4000" b="1" dirty="0" smtClean="0"/>
              <a:t>-человек и государство</a:t>
            </a:r>
          </a:p>
          <a:p>
            <a:r>
              <a:rPr lang="ru-RU" sz="4000" b="1" dirty="0" smtClean="0"/>
              <a:t>-человек и </a:t>
            </a:r>
            <a:r>
              <a:rPr lang="ru-RU" sz="4000" b="1" dirty="0" smtClean="0"/>
              <a:t>труд</a:t>
            </a:r>
            <a:endParaRPr lang="ru-RU" sz="40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7. Рефлексия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Что </a:t>
            </a:r>
            <a:r>
              <a:rPr lang="ru-RU" sz="3600" b="1" dirty="0" smtClean="0"/>
              <a:t>тебе особенно понравилось в курсе обществознания 5 класса</a:t>
            </a:r>
            <a:r>
              <a:rPr lang="ru-RU" sz="3600" b="1" dirty="0" smtClean="0"/>
              <a:t>?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Что </a:t>
            </a:r>
            <a:r>
              <a:rPr lang="ru-RU" sz="3600" b="1" dirty="0" smtClean="0"/>
              <a:t>вызвало затруднение</a:t>
            </a:r>
            <a:r>
              <a:rPr lang="ru-RU" sz="3600" b="1" dirty="0" smtClean="0"/>
              <a:t>?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Что </a:t>
            </a:r>
            <a:r>
              <a:rPr lang="ru-RU" sz="3600" b="1" dirty="0" smtClean="0"/>
              <a:t>бы ты хотел изменить в преподавании курса</a:t>
            </a:r>
            <a:r>
              <a:rPr lang="ru-RU" sz="3600" b="1" dirty="0" smtClean="0"/>
              <a:t>?</a:t>
            </a:r>
            <a:endParaRPr lang="ru-RU" sz="36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594</Words>
  <Application>Microsoft Office PowerPoint</Application>
  <PresentationFormat>Экран (4:3)</PresentationFormat>
  <Paragraphs>88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Урок-общественный смотр знаний по обществознанию в  5 классе </vt:lpstr>
      <vt:lpstr>1. Письменный ответ на вопрос</vt:lpstr>
      <vt:lpstr>2. Вставьте пропущенные буквы и дайте определение термина</vt:lpstr>
      <vt:lpstr>3. Что объединяет ряд?</vt:lpstr>
      <vt:lpstr>4. О каком понятии идет речь?</vt:lpstr>
      <vt:lpstr>4. О каком понятии идет речь?</vt:lpstr>
      <vt:lpstr>5. Исполнение Гимна России</vt:lpstr>
      <vt:lpstr>6. Работа в группах. Подготовка и защита проектов</vt:lpstr>
      <vt:lpstr>7. Рефлексия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Урок-общественный смотр знаний по обществознанию в  5 классе</dc:title>
  <dc:creator>Компьютер</dc:creator>
  <cp:lastModifiedBy>Компьютер</cp:lastModifiedBy>
  <cp:revision>5</cp:revision>
  <dcterms:created xsi:type="dcterms:W3CDTF">2015-05-19T18:48:32Z</dcterms:created>
  <dcterms:modified xsi:type="dcterms:W3CDTF">2015-05-19T19:27:37Z</dcterms:modified>
</cp:coreProperties>
</file>