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6" r:id="rId3"/>
    <p:sldId id="300" r:id="rId4"/>
    <p:sldId id="266" r:id="rId5"/>
    <p:sldId id="296" r:id="rId6"/>
    <p:sldId id="297" r:id="rId7"/>
    <p:sldId id="298" r:id="rId8"/>
    <p:sldId id="299" r:id="rId9"/>
    <p:sldId id="272" r:id="rId10"/>
    <p:sldId id="273" r:id="rId11"/>
    <p:sldId id="258" r:id="rId12"/>
    <p:sldId id="261" r:id="rId13"/>
    <p:sldId id="277" r:id="rId14"/>
    <p:sldId id="274" r:id="rId15"/>
    <p:sldId id="275" r:id="rId16"/>
    <p:sldId id="276" r:id="rId17"/>
    <p:sldId id="293" r:id="rId18"/>
    <p:sldId id="292" r:id="rId19"/>
    <p:sldId id="281" r:id="rId20"/>
    <p:sldId id="301" r:id="rId21"/>
    <p:sldId id="294" r:id="rId22"/>
    <p:sldId id="282" r:id="rId23"/>
    <p:sldId id="302" r:id="rId24"/>
    <p:sldId id="284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481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6666666666666733E-2"/>
          <c:y val="6.1320754716981132E-2"/>
          <c:w val="0.76500000000000268"/>
          <c:h val="0.7735849056603775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78</c:v>
                </c:pt>
                <c:pt idx="1">
                  <c:v>88</c:v>
                </c:pt>
                <c:pt idx="2">
                  <c:v>88</c:v>
                </c:pt>
              </c:numCache>
            </c:numRef>
          </c:val>
        </c:ser>
        <c:gapDepth val="0"/>
        <c:shape val="box"/>
        <c:axId val="75801728"/>
        <c:axId val="75803264"/>
        <c:axId val="0"/>
      </c:bar3DChart>
      <c:catAx>
        <c:axId val="75801728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5803264"/>
        <c:crosses val="autoZero"/>
        <c:auto val="1"/>
        <c:lblAlgn val="ctr"/>
        <c:lblOffset val="100"/>
        <c:tickLblSkip val="1"/>
        <c:tickMarkSkip val="1"/>
      </c:catAx>
      <c:valAx>
        <c:axId val="7580326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5801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236400795095037"/>
          <c:y val="0.71629885044109876"/>
          <c:w val="0.25096927913480033"/>
          <c:h val="0.28370114955890141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2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E3A51-13AF-4261-AD0D-FCAB48C1FC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B193B-5C10-45CF-8AB0-CAB4651DF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55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B193B-5C10-45CF-8AB0-CAB4651DF65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060848"/>
            <a:ext cx="3313355" cy="36724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Куц Наталья Геннадьевна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br>
              <a:rPr lang="ru-RU" sz="3200" i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</a:rPr>
              <a:t>учитель русского языка и литературы</a:t>
            </a:r>
            <a:br>
              <a:rPr lang="ru-RU" sz="3200" i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</a:rPr>
              <a:t>МКОУ «СОШ №17»</a:t>
            </a:r>
            <a:br>
              <a:rPr lang="ru-RU" sz="3200" i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3200" i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797152"/>
            <a:ext cx="3309803" cy="136815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ИМРСК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548680"/>
            <a:ext cx="45720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4800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4800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4800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</a:rPr>
              <a:t>Публичная презентация педагогического опыта</a:t>
            </a:r>
          </a:p>
          <a:p>
            <a:pPr algn="ctr">
              <a:lnSpc>
                <a:spcPct val="80000"/>
              </a:lnSpc>
            </a:pPr>
            <a:endParaRPr lang="ru-RU" sz="4800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</a:rPr>
              <a:t>22 мая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4345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848872" cy="100811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052736"/>
          <a:ext cx="8136903" cy="4804322"/>
        </p:xfrm>
        <a:graphic>
          <a:graphicData uri="http://schemas.openxmlformats.org/drawingml/2006/table">
            <a:tbl>
              <a:tblPr/>
              <a:tblGrid>
                <a:gridCol w="1623207"/>
                <a:gridCol w="2425458"/>
                <a:gridCol w="2425458"/>
                <a:gridCol w="1662780"/>
              </a:tblGrid>
              <a:tr h="87849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Учебный год</a:t>
                      </a:r>
                    </a:p>
                  </a:txBody>
                  <a:tcPr marL="58216" marR="5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Русский язык и литература</a:t>
                      </a:r>
                    </a:p>
                  </a:txBody>
                  <a:tcPr marL="58216" marR="5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Успеваемость</a:t>
                      </a:r>
                    </a:p>
                  </a:txBody>
                  <a:tcPr marL="58216" marR="5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Качество знаний</a:t>
                      </a:r>
                    </a:p>
                  </a:txBody>
                  <a:tcPr marL="58216" marR="5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Средний балл</a:t>
                      </a:r>
                    </a:p>
                  </a:txBody>
                  <a:tcPr marL="58216" marR="5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2012 – 2013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78%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2013 - 2014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88 %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2014 - 2015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67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00108"/>
            <a:ext cx="8143932" cy="550072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800" b="1" dirty="0" smtClean="0"/>
              <a:t>2013 – 2014 </a:t>
            </a:r>
            <a:r>
              <a:rPr lang="ru-RU" sz="2800" dirty="0" smtClean="0"/>
              <a:t>учебный год:</a:t>
            </a:r>
          </a:p>
          <a:p>
            <a:pPr marL="68580" indent="0"/>
            <a:r>
              <a:rPr lang="ru-RU" sz="2800" dirty="0" smtClean="0"/>
              <a:t>средний  балл  ЕГЭ: </a:t>
            </a:r>
          </a:p>
          <a:p>
            <a:pPr marL="68580" indent="0">
              <a:buNone/>
            </a:pPr>
            <a:r>
              <a:rPr lang="ru-RU" sz="2800" dirty="0" smtClean="0"/>
              <a:t>  - русский язык - </a:t>
            </a:r>
            <a:r>
              <a:rPr lang="ru-RU" sz="2800" b="1" dirty="0" smtClean="0">
                <a:solidFill>
                  <a:schemeClr val="tx1"/>
                </a:solidFill>
              </a:rPr>
              <a:t>74,6</a:t>
            </a:r>
            <a:r>
              <a:rPr lang="ru-RU" sz="2800" dirty="0" smtClean="0"/>
              <a:t>, </a:t>
            </a:r>
          </a:p>
          <a:p>
            <a:pPr marL="68580" indent="0">
              <a:buNone/>
            </a:pPr>
            <a:r>
              <a:rPr lang="ru-RU" sz="2800" dirty="0" smtClean="0"/>
              <a:t>  - литература – </a:t>
            </a:r>
            <a:r>
              <a:rPr lang="ru-RU" sz="2800" b="1" dirty="0" smtClean="0">
                <a:solidFill>
                  <a:schemeClr val="tx1"/>
                </a:solidFill>
              </a:rPr>
              <a:t>63</a:t>
            </a:r>
            <a:r>
              <a:rPr lang="ru-RU" sz="2800" dirty="0" smtClean="0"/>
              <a:t>,  </a:t>
            </a:r>
          </a:p>
          <a:p>
            <a:pPr marL="68580" indent="0"/>
            <a:r>
              <a:rPr lang="ru-RU" sz="2800" dirty="0" smtClean="0"/>
              <a:t> русский язык </a:t>
            </a:r>
            <a:r>
              <a:rPr lang="ru-RU" sz="2800" b="1" dirty="0" smtClean="0"/>
              <a:t>100 </a:t>
            </a:r>
            <a:r>
              <a:rPr lang="ru-RU" sz="2800" dirty="0" smtClean="0"/>
              <a:t>баллов – </a:t>
            </a:r>
            <a:r>
              <a:rPr lang="ru-RU" sz="2800" b="1" dirty="0" smtClean="0"/>
              <a:t>1</a:t>
            </a:r>
            <a:r>
              <a:rPr lang="ru-RU" sz="2800" dirty="0" smtClean="0"/>
              <a:t> чел.</a:t>
            </a:r>
          </a:p>
          <a:p>
            <a:pPr marL="6858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367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20880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Проектные и исследовательские работы учащихся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628800"/>
          <a:ext cx="7848872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1135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2012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2013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год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2013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2014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год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2014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2015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год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1808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творческих работ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808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учащихся, выполнявших работы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215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274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79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064896" cy="6165304"/>
          </a:xfrm>
        </p:spPr>
        <p:txBody>
          <a:bodyPr>
            <a:noAutofit/>
          </a:bodyPr>
          <a:lstStyle/>
          <a:p>
            <a:r>
              <a:rPr lang="ru-RU" sz="2000" dirty="0" smtClean="0"/>
              <a:t>1.</a:t>
            </a:r>
            <a:r>
              <a:rPr lang="ru-RU" sz="2000" b="1" dirty="0" smtClean="0"/>
              <a:t>Проект</a:t>
            </a:r>
            <a:r>
              <a:rPr lang="ru-RU" sz="2000" dirty="0" smtClean="0"/>
              <a:t> «Путешествие по Афинскому Акрополю»</a:t>
            </a:r>
          </a:p>
          <a:p>
            <a:r>
              <a:rPr lang="ru-RU" sz="2000" dirty="0" smtClean="0"/>
              <a:t>2.</a:t>
            </a:r>
            <a:r>
              <a:rPr lang="ru-RU" sz="2000" b="1" dirty="0" smtClean="0"/>
              <a:t>Исследование</a:t>
            </a:r>
            <a:r>
              <a:rPr lang="ru-RU" sz="2000" dirty="0" smtClean="0"/>
              <a:t> «В городе Калинове»</a:t>
            </a:r>
          </a:p>
          <a:p>
            <a:r>
              <a:rPr lang="ru-RU" sz="2000" dirty="0" smtClean="0"/>
              <a:t>3.</a:t>
            </a:r>
            <a:r>
              <a:rPr lang="ru-RU" sz="2000" b="1" dirty="0" smtClean="0"/>
              <a:t>Проект</a:t>
            </a:r>
            <a:r>
              <a:rPr lang="ru-RU" sz="2000" dirty="0" smtClean="0"/>
              <a:t> «Суд над Обломовым»</a:t>
            </a:r>
          </a:p>
          <a:p>
            <a:r>
              <a:rPr lang="ru-RU" sz="2000" dirty="0" smtClean="0"/>
              <a:t>4.</a:t>
            </a:r>
            <a:r>
              <a:rPr lang="ru-RU" sz="2000" b="1" dirty="0" smtClean="0"/>
              <a:t>Проект</a:t>
            </a:r>
            <a:r>
              <a:rPr lang="ru-RU" sz="2000" dirty="0" smtClean="0"/>
              <a:t> «Представление в древнегреческом театре»</a:t>
            </a:r>
          </a:p>
          <a:p>
            <a:r>
              <a:rPr lang="ru-RU" sz="2000" dirty="0" smtClean="0"/>
              <a:t>5.</a:t>
            </a:r>
            <a:r>
              <a:rPr lang="ru-RU" sz="2000" b="1" dirty="0" smtClean="0"/>
              <a:t>Проект</a:t>
            </a:r>
            <a:r>
              <a:rPr lang="ru-RU" sz="2000" dirty="0" smtClean="0"/>
              <a:t> «Урок-концерт по поэзии Серебряного века»</a:t>
            </a:r>
          </a:p>
          <a:p>
            <a:r>
              <a:rPr lang="ru-RU" sz="2000" dirty="0" smtClean="0"/>
              <a:t>6. </a:t>
            </a:r>
            <a:r>
              <a:rPr lang="ru-RU" sz="2000" b="1" dirty="0" smtClean="0"/>
              <a:t>Исследование </a:t>
            </a:r>
            <a:r>
              <a:rPr lang="ru-RU" sz="2000" dirty="0" smtClean="0"/>
              <a:t>«О чем предупреждал Е.Замятин в романе «Мы»</a:t>
            </a:r>
          </a:p>
          <a:p>
            <a:r>
              <a:rPr lang="ru-RU" sz="2000" dirty="0" smtClean="0"/>
              <a:t>7.</a:t>
            </a:r>
            <a:r>
              <a:rPr lang="ru-RU" sz="2000" b="1" dirty="0" smtClean="0"/>
              <a:t>Проект</a:t>
            </a:r>
            <a:r>
              <a:rPr lang="ru-RU" sz="2000" dirty="0" smtClean="0"/>
              <a:t> «Будь грамотным (составление опорных схем о знаках препинания в осложненном предложении)»</a:t>
            </a:r>
          </a:p>
          <a:p>
            <a:r>
              <a:rPr lang="ru-RU" sz="2000" dirty="0" smtClean="0"/>
              <a:t>8. </a:t>
            </a:r>
            <a:r>
              <a:rPr lang="ru-RU" sz="2000" b="1" dirty="0" smtClean="0"/>
              <a:t>Проект</a:t>
            </a:r>
            <a:r>
              <a:rPr lang="ru-RU" sz="2000" dirty="0" smtClean="0"/>
              <a:t> «Урок-диспут по произведениям русских писателей о любви «Что значит быть счастливым?</a:t>
            </a:r>
          </a:p>
          <a:p>
            <a:r>
              <a:rPr lang="ru-RU" sz="2000" dirty="0" smtClean="0"/>
              <a:t>9. </a:t>
            </a:r>
            <a:r>
              <a:rPr lang="ru-RU" sz="2000" b="1" dirty="0" smtClean="0"/>
              <a:t>Проект</a:t>
            </a:r>
            <a:r>
              <a:rPr lang="ru-RU" sz="2000" dirty="0" smtClean="0"/>
              <a:t> «Урок-концерт по стихам русских поэтов о природе и Родине»</a:t>
            </a:r>
          </a:p>
          <a:p>
            <a:r>
              <a:rPr lang="ru-RU" sz="2000" dirty="0" smtClean="0"/>
              <a:t>10.</a:t>
            </a:r>
            <a:r>
              <a:rPr lang="ru-RU" sz="2000" b="1" dirty="0" smtClean="0"/>
              <a:t>Проект </a:t>
            </a:r>
            <a:r>
              <a:rPr lang="ru-RU" sz="2000" dirty="0" smtClean="0"/>
              <a:t>«Создание мини-книжки стихов </a:t>
            </a:r>
            <a:r>
              <a:rPr lang="ru-RU" sz="2000" dirty="0" err="1" smtClean="0"/>
              <a:t>Екимцева</a:t>
            </a:r>
            <a:r>
              <a:rPr lang="ru-RU" sz="2000" dirty="0" smtClean="0"/>
              <a:t>»»</a:t>
            </a:r>
          </a:p>
          <a:p>
            <a:r>
              <a:rPr lang="ru-RU" sz="2000" dirty="0" smtClean="0"/>
              <a:t>11. </a:t>
            </a:r>
            <a:r>
              <a:rPr lang="ru-RU" sz="2000" b="1" dirty="0" smtClean="0"/>
              <a:t>Исследование</a:t>
            </a:r>
            <a:r>
              <a:rPr lang="ru-RU" sz="2000" dirty="0" smtClean="0"/>
              <a:t> «Искусство индейцев доколумбовой Америки» </a:t>
            </a:r>
          </a:p>
          <a:p>
            <a:pPr algn="ctr">
              <a:buNone/>
            </a:pPr>
            <a:r>
              <a:rPr lang="ru-RU" sz="2000" b="1" dirty="0" smtClean="0"/>
              <a:t>и другие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Участие учеников в различных конкурсах и конференциях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75235"/>
          <a:ext cx="8064896" cy="5083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877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Уровень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2012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2013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год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2013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2014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год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2014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2015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год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4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Муниципаль-ный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уровень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Научная конференция школьников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1 чел.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этап Всероссийского конкурса научно-исследовательских работ им. Д.И.Менделеева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1 чел.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Фестиваль-конкурс творчества учащихся – 1 чел.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67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65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 Краевой             уровень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Краевая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многопредметная дистанционная олимпиада «Интеллект»  по русскому языку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– 10 чел.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Ставропольская открытая научно-практическая конференция школьников –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чел.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Конкурс творческих работ «Я живу на Кавказе» -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чел.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Краевая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многопредметная дистанционная олимпиада «Интеллект» по русскому языку –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 чел.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Ставропольская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конференция школьников –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чел.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Краевой (заочный) конкурс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презентаций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«Семейные Фотохроники Великой Отечественной войны» -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чел.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Краевая многопредметная дистанционная олимпиада «Интеллект» по русскому языку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8 чел.</a:t>
                      </a:r>
                    </a:p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bg2">
                        <a:alpha val="51000"/>
                      </a:schemeClr>
                    </a:solidFill>
                  </a:tcPr>
                </a:tc>
              </a:tr>
              <a:tr h="3566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8964488" cy="738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122"/>
                <a:gridCol w="2241122"/>
                <a:gridCol w="2241122"/>
                <a:gridCol w="2241122"/>
              </a:tblGrid>
              <a:tr h="6902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4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4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Федеральный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  уровень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Всероссийская игра  – конкурс «Русский медвежонок» - 19 чел.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Всероссийский конкурс научно-исследовательских работ обучающихся образовательных учреждений им. Д.И.Менделеева – 1 чел.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Всероссийская игра – конкурс «Русский медвежонок» - 18 чел.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Всероссийское тестирование по русскому языку «ИПО выпускникам» - 25 чел.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игра  – конкурс «Русский медвежонок» - 9 чел.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-Я\Рабочий стол\Достижения\обращение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2880320" cy="2092602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-Я\Рабочий стол\Достижения\обращение 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05064"/>
            <a:ext cx="3240360" cy="2354107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-Я\Рабочий стол\Достижения\обращение 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2249547" cy="3096344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-Я\Рабочий стол\Достижения\Сертифика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332656"/>
            <a:ext cx="2304256" cy="3171647"/>
          </a:xfrm>
          <a:prstGeom prst="rect">
            <a:avLst/>
          </a:prstGeom>
          <a:noFill/>
        </p:spPr>
      </p:pic>
      <p:pic>
        <p:nvPicPr>
          <p:cNvPr id="2056" name="Picture 8" descr="C:\Documents and Settings\Администратор-Я\Рабочий стол\Достижения\Благодарность за медвежон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764704"/>
            <a:ext cx="2088232" cy="287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-Я\Рабочий стол\Достижения\грамота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548819" cy="3508375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-Я\Рабочий стол\Достижения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140968"/>
            <a:ext cx="2448272" cy="3369874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-Я\Рабочий стол\Достижения\Сертификат Ле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48680"/>
            <a:ext cx="3116039" cy="2263856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-Я\Рабочий стол\Достижения\грамот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234" y="3140968"/>
            <a:ext cx="245880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0"/>
            <a:ext cx="7024744" cy="9807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Публикации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52928" cy="561662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Использование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подхода при работе с одаренными учащимися в общеобразовательной школе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Сборник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Международной ярмарки образовательных технологий «Образовательный потенциал»),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Проблема чтения как ключевая проблема современного литературного образования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научных трудов по материалам Международной научно-практической конференции),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2015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Ст.  «Идеи личностно-ориентированного образования в преподавании русского языка и литературы» (Социальная сеть работников образования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nsportal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Методическая разработка «Интеллектуальный марафон» (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nsportal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Метод. разработка внеклассного мероприятия по русскому языку в 6 классе  «Лингвистический турнир» (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nsportal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Метод.  разработка Материалы к соревнованию «Знаешь ли ты фразеологию?» (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nsportal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Метод.  разработка Сценарий праздника «Итак, она звалась Татьяной» (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nsportal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2708476"/>
            <a:ext cx="3024336" cy="17286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Общие сведения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5754646"/>
            <a:ext cx="4644008" cy="1261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Arial Unicode MS" pitchFamily="34" charset="-128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уц Наталья Геннадьевна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Дата рождения: 30 октября 1970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Окончила с отличием Ростовский государственный университет в 1993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Специальность: русский язык и литература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Квалификация: филолог, преподаватель русского языка и литературы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Общий трудовой стаж: 21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Общий педагогический стаж: 20 лет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Квалификационная категория: высшая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643866" cy="461820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Литературный бал старшеклассников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Всероссийского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интернет-конкурса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педагогического творчества 2012 – 2013 учебного года),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Урок русского языка в 5 классе «Гласные и согласные звуки»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Всероссийского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интернет-конкурса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педагогического творчества 2013 – 2014),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Брошюра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«Система личностно ориентированного образования», г.Изобильный,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 descr="C:\Documents and Settings\Администратор-Я\Рабочий стол\Достижения\Благодарность за сай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2548819" cy="3508375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-Я\Рабочий стол\Достижения\Электр порт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92696"/>
            <a:ext cx="2577746" cy="3548087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-Я\Рабочий стол\Достижения\Публика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556792"/>
            <a:ext cx="2592288" cy="3568102"/>
          </a:xfrm>
          <a:prstGeom prst="rect">
            <a:avLst/>
          </a:prstGeom>
          <a:noFill/>
        </p:spPr>
      </p:pic>
      <p:pic>
        <p:nvPicPr>
          <p:cNvPr id="3077" name="Picture 5" descr="C:\Documents and Settings\Администратор-Я\Рабочий стол\Достижения\Публикация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65133">
            <a:off x="1185992" y="3019520"/>
            <a:ext cx="2249547" cy="3096344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-Я\Рабочий стол\Достижения\Сертификат сай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21175">
            <a:off x="5839901" y="3217412"/>
            <a:ext cx="2232248" cy="307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404665"/>
          <a:ext cx="8136903" cy="6120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3696411"/>
                <a:gridCol w="1728191"/>
              </a:tblGrid>
              <a:tr h="8079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Член муниципальной комиссии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Жюри конкурса «Учитель года»</a:t>
                      </a: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1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0" dirty="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Член краевой комиссии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0" dirty="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Жюри конкурса «Учитель года»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61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Эксперт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Проверка олимпиадных работ муниципального этапа Всероссийской олимпиады школьников по литературе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2012,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2013, 2014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044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Организатор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интеллектуальных конкурсов в школе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Организация интеллектуальных конкурсов для учащихся в школе – «Русский медвежонок», «ЧИП», «КИТ», «Кенгуру», «</a:t>
                      </a:r>
                      <a:r>
                        <a:rPr lang="ru-RU" sz="1800" b="0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Инфознайка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» краевой олимпиады для первоклассников «Созвездие», краевой дистанционной олимпиады «Интеллект»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Организация участия педагогов школы во Всероссийском </a:t>
                      </a:r>
                      <a:r>
                        <a:rPr lang="ru-RU" sz="1800" b="0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интернет-конкурсе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педагогического творчества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2012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, 2013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2014, 2015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 Narrow"/>
                <a:ea typeface="Times New Roman"/>
                <a:cs typeface="Times New Roman"/>
              </a:rPr>
              <a:t>Повышение квалификации за последние три года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  <a:cs typeface="Times New Roman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43932" cy="478634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Arial Narrow"/>
                <a:ea typeface="Times New Roman"/>
                <a:cs typeface="Times New Roman"/>
              </a:rPr>
              <a:t>Курсы повышения квалификации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latin typeface="Arial Narrow"/>
                <a:ea typeface="Times New Roman"/>
                <a:cs typeface="Times New Roman"/>
              </a:rPr>
              <a:t>   </a:t>
            </a:r>
            <a:r>
              <a:rPr lang="ru-RU" b="1" dirty="0" smtClean="0">
                <a:latin typeface="Arial Narrow"/>
                <a:ea typeface="Times New Roman"/>
                <a:cs typeface="Times New Roman"/>
              </a:rPr>
              <a:t>27.09.2012 – 24.10.2012 </a:t>
            </a:r>
            <a:r>
              <a:rPr lang="ru-RU" dirty="0" smtClean="0">
                <a:latin typeface="Arial Narrow"/>
                <a:ea typeface="Times New Roman"/>
                <a:cs typeface="Times New Roman"/>
              </a:rPr>
              <a:t>(72 часа) ГБОУ ДПО СКИРО ПК и ПРО «</a:t>
            </a:r>
            <a:r>
              <a:rPr lang="ru-RU" b="1" dirty="0" smtClean="0">
                <a:latin typeface="Arial Narrow"/>
                <a:ea typeface="Times New Roman"/>
                <a:cs typeface="Times New Roman"/>
              </a:rPr>
              <a:t>Система работы с обучающимися с повышенным уровнем интеллектуального развития в условиях современного образовательного учреждения</a:t>
            </a:r>
            <a:r>
              <a:rPr lang="ru-RU" dirty="0" smtClean="0">
                <a:latin typeface="Arial Narrow"/>
                <a:ea typeface="Times New Roman"/>
                <a:cs typeface="Times New Roman"/>
              </a:rPr>
              <a:t>» - удостоверение № 4962</a:t>
            </a:r>
            <a:endParaRPr lang="ru-RU" sz="3600" dirty="0" smtClean="0"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latin typeface="Arial Narrow"/>
                <a:ea typeface="Times New Roman"/>
                <a:cs typeface="Times New Roman"/>
              </a:rPr>
              <a:t>     «</a:t>
            </a:r>
            <a:r>
              <a:rPr lang="ru-RU" b="1" dirty="0" smtClean="0">
                <a:latin typeface="Arial Narrow"/>
                <a:ea typeface="Times New Roman"/>
                <a:cs typeface="Times New Roman"/>
              </a:rPr>
              <a:t>Преподавание русского языка и литературы в условиях введения ФГОС ООО</a:t>
            </a:r>
            <a:r>
              <a:rPr lang="ru-RU" dirty="0" smtClean="0">
                <a:latin typeface="Arial Narrow"/>
                <a:ea typeface="Times New Roman"/>
                <a:cs typeface="Times New Roman"/>
              </a:rPr>
              <a:t>» (78 часов), </a:t>
            </a:r>
            <a:r>
              <a:rPr lang="ru-RU" b="1" dirty="0" smtClean="0">
                <a:latin typeface="Arial Narrow"/>
                <a:ea typeface="Times New Roman"/>
                <a:cs typeface="Times New Roman"/>
              </a:rPr>
              <a:t>апрель 2014 </a:t>
            </a:r>
            <a:r>
              <a:rPr lang="ru-RU" dirty="0" smtClean="0">
                <a:latin typeface="Arial Narrow"/>
                <a:ea typeface="Times New Roman"/>
                <a:cs typeface="Times New Roman"/>
              </a:rPr>
              <a:t>г. ГБОУ ДПО СКИРО ПК и ПРО – удостоверение № 3166</a:t>
            </a:r>
            <a:endParaRPr lang="ru-RU" sz="3600" dirty="0" smtClean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Участие в профессиональных конкурсах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4" cy="46805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Интернет-тур Всероссийского фестиваля русского языка (2012 г.)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Заочный конкурс классных руководителей «Мудрая сова» (2012 г.)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Открытый Всероссийский конкурс на лучшую статью по педагогике и психологии «Дидактика – 2013»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Всероссийский интернет-конкурс педагогического творчества 2012 – 2013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Всероссийский интернет-конкурс педагогического творчества 2013 – 2014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208912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217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Государственные и ведомственные награды,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награды Ставропольского края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присвоения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7093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Почетная грамота Министерства образования Ставропольского края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Почетная грамота Министерства образования и науки Российской Федерации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Грамота Президиума Ставропольского краевого комитета профсоюза работников народного образования и науки РФ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Звание «Почетный работник общего образования Российской Федерации»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2006 год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2006 год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2006 год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 год 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29044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Цель методической работы - формирование творчески мыслящего человека, обладающего широкими и постоянно обновляющимися знаниями, истинной культурой, способного </a:t>
            </a:r>
            <a:r>
              <a:rPr lang="ru-RU" sz="3100" b="1" dirty="0" err="1" smtClean="0">
                <a:solidFill>
                  <a:srgbClr val="C00000"/>
                </a:solidFill>
              </a:rPr>
              <a:t>самореализоваться</a:t>
            </a:r>
            <a:r>
              <a:rPr lang="ru-RU" sz="3100" b="1" dirty="0" smtClean="0">
                <a:solidFill>
                  <a:srgbClr val="C00000"/>
                </a:solidFill>
              </a:rPr>
              <a:t> в современном обществе.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6672"/>
            <a:ext cx="8143932" cy="40238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Основные педагогические технологии, применяемые учителем: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1. Технология проектной деятельности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2. Проблемное обучение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3. Игровые технологии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4. </a:t>
            </a:r>
            <a:r>
              <a:rPr lang="ru-RU" sz="3100" b="1" dirty="0" err="1" smtClean="0">
                <a:solidFill>
                  <a:srgbClr val="C00000"/>
                </a:solidFill>
              </a:rPr>
              <a:t>Здоровьесберегающие</a:t>
            </a:r>
            <a:r>
              <a:rPr lang="ru-RU" sz="3100" b="1" dirty="0" smtClean="0">
                <a:solidFill>
                  <a:srgbClr val="C00000"/>
                </a:solidFill>
              </a:rPr>
              <a:t> технологии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5157192"/>
            <a:ext cx="6777317" cy="12961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Documents and Settings\Администратор-Я\Рабочий стол\кл.руководитель\Фото\23 февраля\s80007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1088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-Я\Рабочий стол\кл.руководитель\фестиваль солдатской песни\XE0EwXZ9fq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93096"/>
            <a:ext cx="18722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-Я\Рабочий стол\кл.руководитель\P10301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21088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" y="1"/>
          <a:ext cx="9144004" cy="691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1340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Педагогическая технология, используемая в практике работы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Цель использования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технологии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Ожидаемые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результаты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Полученные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результаты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7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/>
                          <a:ea typeface="Times New Roman"/>
                        </a:rPr>
                        <a:t>Технология проектной деятельности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(как целостная система)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Формирование активной, инициативной и самостоятельной позиции учащихся.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Воспитание познавательного интереса учащихся.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Реализация принципа связи обучения с жизнью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Приобретение новых знаний самими учащимися.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Развитие внимания, творческого воображения.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Формирование способности находить новые способы действия путем выдвижения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гипотез. Умение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планировать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работу. Умение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взаимодействовать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процессе реализации проекта.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приобрели  </a:t>
                      </a:r>
                      <a:r>
                        <a:rPr lang="ru-RU" sz="1800" b="1" u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новые знания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развивается </a:t>
                      </a:r>
                      <a:r>
                        <a:rPr lang="ru-RU" sz="1800" b="1" u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творческое воображение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научились </a:t>
                      </a:r>
                      <a:r>
                        <a:rPr lang="ru-RU" sz="1800" b="1" u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планировать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свою </a:t>
                      </a:r>
                      <a:r>
                        <a:rPr lang="ru-RU" sz="1800" b="1" u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работу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вживаться в ситуацию,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взаимодействовать в группе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формируется способность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выдвигать гипотезы и доказывать их.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0"/>
          <a:ext cx="9144000" cy="659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816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Педагогическая технология, используемая в практике работы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Цель использования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технологии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Ожидаемые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результаты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Полученные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результаты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82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/>
                          <a:ea typeface="Times New Roman"/>
                        </a:rPr>
                        <a:t>Проблемное обучение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(как целостная система)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Активизация познавательной деятельности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учащихся.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Тесное взаимодействие  между собой, развитие  речи,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коммуникативности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, мышления интеллекта и взаимное обогащение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Повышение интереса к предмету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Развитие навыков коллективной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деятельности.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Повышение интереса к предмету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Развитие навыков коллективной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Повышение успеваемости и качества знаний по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предмету.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68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243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Педагогическая технология, используемая в практике работы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Цель использования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технологии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Ожидаемые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результаты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Полученные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результаты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1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/>
                          <a:ea typeface="Times New Roman"/>
                        </a:rPr>
                        <a:t>Игровые технологии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(отдельные компоненты системы)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Активизация познавательной деятельности  учащихся.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Развитие умения самостоятельного выполнения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Умение учащихся оценивать собственные возможности и результаты.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Повышение успеваемости и качества знаний по предмету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959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Педагогическая технология, используемая в практике работы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Цель использования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технологии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Ожидаемые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результаты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Полученные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результаты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98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Здоровьесберегаю</a:t>
                      </a:r>
                      <a:r>
                        <a:rPr lang="ru-RU" sz="1800" b="1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щие</a:t>
                      </a:r>
                      <a:r>
                        <a:rPr lang="ru-RU" sz="1800" b="1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технологии</a:t>
                      </a:r>
                      <a:endParaRPr lang="ru-RU" sz="1800" b="1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развития природных способностей ребенка: его ума, нравственных и эстетических чувств, потребности в деятельности, овладении первоначальным опытом общения с людьми, природой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максимально возможных условия для сохранения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укрепления и развития духовного, эмоционального, интеллектуального и физического здоровья учащихся.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5285" algn="l"/>
                          <a:tab pos="382333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Созданы максимально возможные условия для сохранения, укрепления и развития духовного, эмоционального, интеллектуального и физического здоровья учащихся.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268760"/>
            <a:ext cx="702474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Диаграмма учебных достижений учащихся  по русскому языку и литературе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1"/>
          <p:cNvGraphicFramePr>
            <a:graphicFrameLocks noGrp="1"/>
          </p:cNvGraphicFramePr>
          <p:nvPr>
            <p:ph idx="1"/>
          </p:nvPr>
        </p:nvGraphicFramePr>
        <p:xfrm>
          <a:off x="500034" y="2324100"/>
          <a:ext cx="8072494" cy="412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1312</Words>
  <Application>Microsoft Office PowerPoint</Application>
  <PresentationFormat>Экран (4:3)</PresentationFormat>
  <Paragraphs>241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Остин</vt:lpstr>
      <vt:lpstr>Куц Наталья Геннадьевна,  учитель русского языка и литературы МКОУ «СОШ №17» </vt:lpstr>
      <vt:lpstr>Общие сведения</vt:lpstr>
      <vt:lpstr>Цель методической работы - формирование творчески мыслящего человека, обладающего широкими и постоянно обновляющимися знаниями, истинной культурой, способного самореализоваться в современном обществе. </vt:lpstr>
      <vt:lpstr>      Основные педагогические технологии, применяемые учителем: 1. Технология проектной деятельности 2. Проблемное обучение 3. Игровые технологии 4. Здоровьесберегающие технологии     </vt:lpstr>
      <vt:lpstr>Слайд 5</vt:lpstr>
      <vt:lpstr>Слайд 6</vt:lpstr>
      <vt:lpstr>Слайд 7</vt:lpstr>
      <vt:lpstr>Слайд 8</vt:lpstr>
      <vt:lpstr>Диаграмма учебных достижений учащихся  по русскому языку и литературе</vt:lpstr>
      <vt:lpstr>Слайд 10</vt:lpstr>
      <vt:lpstr>Слайд 11</vt:lpstr>
      <vt:lpstr>Проектные и исследовательские работы учащихся</vt:lpstr>
      <vt:lpstr>Слайд 13</vt:lpstr>
      <vt:lpstr>Участие учеников в различных конкурсах и конференциях</vt:lpstr>
      <vt:lpstr>Слайд 15</vt:lpstr>
      <vt:lpstr>Слайд 16</vt:lpstr>
      <vt:lpstr>Слайд 17</vt:lpstr>
      <vt:lpstr>Слайд 18</vt:lpstr>
      <vt:lpstr>Публикации</vt:lpstr>
      <vt:lpstr>Слайд 20</vt:lpstr>
      <vt:lpstr>  </vt:lpstr>
      <vt:lpstr>Слайд 22</vt:lpstr>
      <vt:lpstr>Повышение квалификации за последние три года </vt:lpstr>
      <vt:lpstr>Участие в профессиональных конкурсах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Исаак Левитан</dc:title>
  <dc:creator>Александр Зацепилов</dc:creator>
  <cp:lastModifiedBy>Жигалова Н.В.</cp:lastModifiedBy>
  <cp:revision>51</cp:revision>
  <dcterms:created xsi:type="dcterms:W3CDTF">2015-03-10T16:53:05Z</dcterms:created>
  <dcterms:modified xsi:type="dcterms:W3CDTF">2015-06-02T09:24:18Z</dcterms:modified>
</cp:coreProperties>
</file>