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8"/>
  </p:notesMasterIdLst>
  <p:sldIdLst>
    <p:sldId id="256" r:id="rId2"/>
    <p:sldId id="296" r:id="rId3"/>
    <p:sldId id="298" r:id="rId4"/>
    <p:sldId id="280" r:id="rId5"/>
    <p:sldId id="279" r:id="rId6"/>
    <p:sldId id="299" r:id="rId7"/>
    <p:sldId id="300" r:id="rId8"/>
    <p:sldId id="283" r:id="rId9"/>
    <p:sldId id="301" r:id="rId10"/>
    <p:sldId id="287" r:id="rId11"/>
    <p:sldId id="264" r:id="rId12"/>
    <p:sldId id="265" r:id="rId13"/>
    <p:sldId id="288" r:id="rId14"/>
    <p:sldId id="266" r:id="rId15"/>
    <p:sldId id="260" r:id="rId16"/>
    <p:sldId id="27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9FF33"/>
    <a:srgbClr val="CCFF33"/>
    <a:srgbClr val="FF0000"/>
    <a:srgbClr val="FFFF00"/>
    <a:srgbClr val="FF3399"/>
    <a:srgbClr val="CC3300"/>
    <a:srgbClr val="99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615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6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981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E69E202-2738-47CF-A447-1D54F8B1B0B3}" type="datetimeFigureOut">
              <a:rPr lang="ru-RU"/>
              <a:pPr>
                <a:defRPr/>
              </a:pPr>
              <a:t>01.09.2014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A20F475-BA2C-49FD-9E9D-BC7FEBCDC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5496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7F6B6F9-453A-410D-8F4F-7204EDED2244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2171C2-037A-43D2-B075-A854EF757F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DE34-91F4-40A8-BD59-057CCA823B28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DF5C8-C79F-4A06-AE93-5D23207FBA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47C18-E4CD-4EB3-91CB-9767C82C53EC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7C991-1C43-4D0C-BFE4-37930C24E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E8E7C7-4398-4AE4-BE24-346DFD2C7357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1A945F-5E9E-4067-A94E-2DB76489A4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79F96BA-F7BC-4E3D-A07D-436B2F878B12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A3F07FE-CA3E-4ACE-B83D-33C97E2BF7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7281-9318-4801-BD96-5B58622114E8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840-BC0F-475A-A7B4-3342BA13EA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9B88-D8BA-4ACF-8E05-45A12A0F59E7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6BA54-C51A-4F93-8CB7-371BC5C4FA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2417A1-694C-4723-B97D-848F0B40DC4E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F9A8D04-09B1-480B-A21E-881A8650C5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45760-3311-4D18-8FEE-024E74A005F9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D94B0-C422-44F8-9885-7877A4B076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A2D72A1-25D2-4A5D-AFA9-2E166ACCC7C5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4473E5-961E-4F32-8E42-7731E0D46B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8372A6-8705-4F80-8060-A26D9F8CE2FC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3AFAA7-3770-491C-ACF8-03B9477D6C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77D260-8BC7-4EFD-9CDD-041E361949D5}" type="datetimeFigureOut">
              <a:rPr lang="ru-RU" smtClean="0"/>
              <a:pPr/>
              <a:t>01.09.2014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FF2D23-6C7E-4E20-9027-84DC56C0A9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71600" y="188913"/>
            <a:ext cx="7772400" cy="1296987"/>
          </a:xfrm>
          <a:effectLst>
            <a:glow rad="228600">
              <a:schemeClr val="accent6">
                <a:satMod val="175000"/>
                <a:alpha val="40000"/>
              </a:schemeClr>
            </a:glow>
            <a:outerShdw dist="45791" dir="2021404" algn="ctr" rotWithShape="0">
              <a:schemeClr val="bg2"/>
            </a:outerShdw>
          </a:effectLst>
        </p:spPr>
        <p:txBody>
          <a:bodyPr anchor="b">
            <a:normAutofit fontScale="90000"/>
          </a:bodyPr>
          <a:lstStyle/>
          <a:p>
            <a:r>
              <a:rPr lang="ru-RU" sz="4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Родительское </a:t>
            </a:r>
            <a:r>
              <a:rPr lang="ru-RU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собрание</a:t>
            </a:r>
            <a:br>
              <a:rPr lang="ru-RU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0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14348" y="1357299"/>
            <a:ext cx="7143777" cy="5500702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ru-RU" sz="2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>
              <a:buFontTx/>
              <a:buNone/>
            </a:pPr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Речевая готовность первоклассников</a:t>
            </a:r>
          </a:p>
          <a:p>
            <a:pPr marL="0" indent="0" algn="ctr">
              <a:buFontTx/>
              <a:buNone/>
            </a:pPr>
            <a:endParaRPr lang="ru-RU" sz="1800" b="1" i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Tx/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(Практикум для родителей)</a:t>
            </a:r>
            <a:endParaRPr lang="ru-RU" sz="28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FontTx/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r">
              <a:buFontTx/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учитель-логопед</a:t>
            </a:r>
          </a:p>
          <a:p>
            <a:pPr marL="0" indent="0" algn="r">
              <a:buFontTx/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МБОУ «Лицей № 9»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r">
              <a:buFontTx/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г.Белгорода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r">
              <a:buFontTx/>
              <a:buNone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Гранкина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А.А.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  <p:bldP spid="2050" grpId="2"/>
      <p:bldP spid="2051" grpId="0" uiExpand="1" build="p"/>
      <p:bldP spid="2051" grpId="1" uiExpan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260350"/>
            <a:ext cx="8229600" cy="626499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предупредить нарушения письменной речи у младших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школьников?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несколько игр и упражнений,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которые родители могут поиграть дома со своими детьми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FontTx/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"Пишем вслух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r>
              <a:rPr lang="ru-RU" sz="2000" dirty="0" smtClean="0">
                <a:latin typeface="Times New Roman" pitchFamily="18" charset="0"/>
              </a:rPr>
              <a:t>	Чрезвычайно </a:t>
            </a:r>
            <a:r>
              <a:rPr lang="ru-RU" sz="2000" dirty="0">
                <a:latin typeface="Times New Roman" pitchFamily="18" charset="0"/>
              </a:rPr>
              <a:t>важный и ничем не заменимый прием: всё, что пишется, проговаривается пишущим вслух в момент написания и так, как оно пишется, с </a:t>
            </a:r>
            <a:r>
              <a:rPr lang="ru-RU" sz="2000" dirty="0" smtClean="0">
                <a:latin typeface="Times New Roman" pitchFamily="18" charset="0"/>
              </a:rPr>
              <a:t>подчеркиванием изученных орфограмм.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«Волшебный диктант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Если ребёнок пропускает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буквы)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читаете предложение или его часть (3-4 слова). Ребенок простукивает слоги: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ма-ма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мы-ла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ра-му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чтобы уловить ритм предложения. После этого он записывает этот ритм в виде пунктирной линии, где вместо слогов – черточки. Следующий этап: записать каждое слово в виде точек, по количеству букв в слове.</a:t>
            </a:r>
          </a:p>
          <a:p>
            <a:pPr marL="0" indent="0" algn="just">
              <a:buFontTx/>
              <a:buNone/>
            </a:pPr>
            <a:endParaRPr lang="ru-RU" sz="2400" dirty="0">
              <a:latin typeface="Times New Roman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51520" y="857232"/>
            <a:ext cx="8392446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Упражнение </a:t>
            </a:r>
            <a:r>
              <a:rPr lang="ru-RU" sz="2400" b="1" dirty="0">
                <a:latin typeface="Times New Roman" pitchFamily="18" charset="0"/>
              </a:rPr>
              <a:t>"Корректурная правка</a:t>
            </a:r>
            <a:r>
              <a:rPr lang="ru-RU" sz="2400" b="1" dirty="0" smtClean="0">
                <a:latin typeface="Times New Roman" pitchFamily="18" charset="0"/>
              </a:rPr>
              <a:t>".</a:t>
            </a:r>
          </a:p>
          <a:p>
            <a:pPr algn="ctr"/>
            <a:endParaRPr lang="ru-RU" sz="2400" b="1" dirty="0">
              <a:latin typeface="Times New Roman" pitchFamily="18" charset="0"/>
            </a:endParaRPr>
          </a:p>
          <a:p>
            <a:pPr indent="271463" algn="just">
              <a:buFontTx/>
              <a:buNone/>
            </a:pPr>
            <a:r>
              <a:rPr lang="ru-RU" sz="2200" dirty="0" smtClean="0">
                <a:latin typeface="Times New Roman" pitchFamily="18" charset="0"/>
              </a:rPr>
              <a:t>	Для </a:t>
            </a:r>
            <a:r>
              <a:rPr lang="ru-RU" sz="2200" dirty="0">
                <a:latin typeface="Times New Roman" pitchFamily="18" charset="0"/>
              </a:rPr>
              <a:t>этого упражнения нужна книжка, скучная и с достаточно крупным (не мелким) шрифтом. Ученик каждый день в течение пяти (не больше) минут работает над следующим заданием: зачеркивает в сплошном тексте заданные буквы. Начать нужно с одной буквы, например, "а". Затем "о", дальше согласные, с которыми есть проблемы, сначала их тоже нужно задавать по одной. Через 5-6 дней таких занятий переходим на две буквы, одна зачеркивается, другая подчеркивается или обводится в кружочек. Буквы должны быть "парными", "похожими" в сознании ученика. </a:t>
            </a:r>
            <a:endParaRPr lang="ru-RU" sz="2200" dirty="0" smtClean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2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60350"/>
            <a:ext cx="8207375" cy="6121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</a:rPr>
              <a:t>Упражнение «Словесный мяч".</a:t>
            </a:r>
            <a:endParaRPr lang="ru-RU" sz="2400" b="1" dirty="0">
              <a:latin typeface="Times New Roman" pitchFamily="18" charset="0"/>
            </a:endParaRPr>
          </a:p>
          <a:p>
            <a:pPr algn="just">
              <a:buFontTx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Один игрок говорит слово, а второй должен продолжить, называя слово на последнюю букву прозвучавшего слова: 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автобус – слон – носки и т.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.»</a:t>
            </a:r>
          </a:p>
          <a:p>
            <a:pPr algn="just">
              <a:buFontTx/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Эта игра универсальна, в неё можно играть вдвоем и всей семьёй.</a:t>
            </a:r>
          </a:p>
          <a:p>
            <a:pPr marL="0" indent="15875" algn="ctr">
              <a:buFontTx/>
              <a:buNone/>
            </a:pPr>
            <a:r>
              <a:rPr lang="ru-RU" sz="2400" b="1" dirty="0">
                <a:latin typeface="Times New Roman" pitchFamily="18" charset="0"/>
              </a:rPr>
              <a:t>Игра «Заколдованные слова»</a:t>
            </a:r>
          </a:p>
          <a:p>
            <a:pPr marL="0" indent="15875">
              <a:buFontTx/>
              <a:buNone/>
            </a:pPr>
            <a:r>
              <a:rPr lang="ru-RU" sz="2400" dirty="0">
                <a:latin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</a:rPr>
              <a:t>Ребенок должен убрать лишний слог и узнать слово.</a:t>
            </a:r>
          </a:p>
          <a:p>
            <a:pPr marL="0" indent="15875">
              <a:buFontTx/>
              <a:buNone/>
            </a:pP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</a:rPr>
              <a:t>Сапохар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пераченье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хадулва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васуренье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пинарожки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сугрохари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грукрыши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кабрыкао</a:t>
            </a:r>
            <a:r>
              <a:rPr lang="ru-RU" sz="2400" dirty="0">
                <a:latin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</a:rPr>
              <a:t>балиранки</a:t>
            </a:r>
            <a:r>
              <a:rPr lang="ru-RU" sz="2400" dirty="0">
                <a:latin typeface="Times New Roman" pitchFamily="18" charset="0"/>
              </a:rPr>
              <a:t>.</a:t>
            </a:r>
          </a:p>
          <a:p>
            <a:pPr marL="0" indent="15875" algn="ctr">
              <a:buFontTx/>
              <a:buNone/>
            </a:pP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</a:rPr>
              <a:t>«</a:t>
            </a:r>
            <a:r>
              <a:rPr lang="ru-RU" sz="2400" b="1" dirty="0">
                <a:latin typeface="Times New Roman" pitchFamily="18" charset="0"/>
              </a:rPr>
              <a:t>Лабиринты»</a:t>
            </a:r>
          </a:p>
          <a:p>
            <a:pPr marL="0" indent="15875" algn="just">
              <a:buFontTx/>
              <a:buNone/>
            </a:pPr>
            <a:r>
              <a:rPr lang="ru-RU" sz="2400" dirty="0">
                <a:latin typeface="Times New Roman" pitchFamily="18" charset="0"/>
              </a:rPr>
              <a:t> Лабиринты хорошо развивают крупную моторику (движения руки и предплечья), внимание, безотрывную линию. Следите, чтобы ребенок изменял положение руки, а не листа бумаги. </a:t>
            </a:r>
          </a:p>
          <a:p>
            <a:pPr algn="just">
              <a:buFontTx/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88913"/>
            <a:ext cx="8785225" cy="6624463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«Весёлый мультфильм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(Если ребёнок делает ошибки в словарных словах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ctr">
              <a:lnSpc>
                <a:spcPct val="80000"/>
              </a:lnSpc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Даём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ребёнку задание: мысленно сочинить очень смешной мультфильм, в котором по порядку будут появляться предметы, которые вы назовёте. Ребёнок закрывает глаза, а вы начинаете диктовать словарные слова, очень чётко проговаривая все безударные гласные, непроизносимые согласные и другие сложные случаи: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рабль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лес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ница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рзина…</a:t>
            </a:r>
          </a:p>
          <a:p>
            <a:pPr marL="0" indent="0" algn="just">
              <a:lnSpc>
                <a:spcPct val="80000"/>
              </a:lnSpc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их увязывает в голове в какой-то смешной сюжет, потом открывает глаза и рассказывает свой мультфильм. Вы живо реагируете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Далее совместно с ребенком проверяете написание словарных слов.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«Пропавшие слова»</a:t>
            </a:r>
          </a:p>
          <a:p>
            <a:pPr marL="0" indent="376238">
              <a:buFont typeface="Wingdings 2" pitchFamily="18" charset="2"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Тишина царит в дремучем …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Умолкли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… Вот-вот начнется … .</a:t>
            </a:r>
          </a:p>
          <a:p>
            <a:pPr marL="0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Игра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«Закончи предложение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627063" indent="15875">
              <a:buFont typeface="Wingdings 2" pitchFamily="18" charset="2"/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Барсик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залез на дерево, которое ……..</a:t>
            </a:r>
          </a:p>
          <a:p>
            <a:pPr marL="627063" indent="15875">
              <a:buFont typeface="Wingdings 2" pitchFamily="18" charset="2"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Барсик залез на дерево, потому что ……</a:t>
            </a:r>
          </a:p>
          <a:p>
            <a:pPr marL="627063" indent="15875">
              <a:buFont typeface="Wingdings 2" pitchFamily="18" charset="2"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Барсик залез на дерево, где ………….</a:t>
            </a:r>
          </a:p>
          <a:p>
            <a:pPr algn="just">
              <a:lnSpc>
                <a:spcPct val="80000"/>
              </a:lnSpc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63600" y="1928802"/>
            <a:ext cx="7708928" cy="3876686"/>
          </a:xfrm>
        </p:spPr>
        <p:txBody>
          <a:bodyPr>
            <a:normAutofit lnSpcReduction="10000"/>
          </a:bodyPr>
          <a:lstStyle/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Ориентировка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правой и левой сторонах пространства и в пространственном расположении предметов по отношению друг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другу;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Ориентировка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собственном теле, дифференциация правых и левых его частей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Конструирование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фигур из спичек, палочек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Узнавание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предметов в усложненных условиях (предметы изображенные пунктиром, наложенные друг на друге, «зашумленные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 algn="just" eaLnBrk="1" fontAlgn="auto" hangingPunct="1">
              <a:spcAft>
                <a:spcPts val="0"/>
              </a:spcAft>
              <a:buNone/>
              <a:defRPr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ru-RU" sz="2000" dirty="0">
              <a:latin typeface="Times New Roman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67544" y="274638"/>
            <a:ext cx="8466906" cy="1498178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31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Рекомендации</a:t>
            </a:r>
          </a:p>
          <a:p>
            <a:pPr fontAlgn="auto">
              <a:spcAft>
                <a:spcPts val="0"/>
              </a:spcAft>
              <a:defRPr/>
            </a:pPr>
            <a:endParaRPr lang="ru-RU" sz="9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9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Упражнения для развитие зрительного анализа и синтеза,  пространственных представлений</a:t>
            </a:r>
            <a:r>
              <a:rPr lang="ru-RU" sz="53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85853" y="214290"/>
            <a:ext cx="7072362" cy="928694"/>
          </a:xfrm>
        </p:spPr>
        <p:txBody>
          <a:bodyPr anchor="b"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Несколько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советов родителям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: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928670"/>
            <a:ext cx="7926414" cy="5572164"/>
          </a:xfrm>
        </p:spPr>
        <p:txBody>
          <a:bodyPr/>
          <a:lstStyle/>
          <a:p>
            <a:pPr marL="400050" lvl="1" indent="0" algn="just">
              <a:lnSpc>
                <a:spcPct val="80000"/>
              </a:lnSpc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lvl="1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lvl="1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можно чаще играйте с детьми в ролевые игры.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ребенку задали на дом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писать, то разбейте текст на части и задание выполняйте в несколько приемов.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заставляйте ребенка переписывать много раз домашние задания, это не только нанесет вред здоровью ребенка, но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приведет к нежеланию учиться,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увеличит количество ошибок. 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Хвалите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своего ребенка за каждый достигнутый успех, как можно меньше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упрекайте в неудачах.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488" y="500042"/>
            <a:ext cx="4429156" cy="1857388"/>
          </a:xfrm>
        </p:spPr>
        <p:txBody>
          <a:bodyPr anchor="b">
            <a:prstTxWarp prst="textDeflateBottom">
              <a:avLst>
                <a:gd name="adj" fmla="val 73873"/>
              </a:avLst>
            </a:prstTxWarp>
            <a:normAutofit fontScale="90000"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         </a:t>
            </a:r>
            <a:r>
              <a:rPr lang="ru-RU" sz="5400" i="1" dirty="0" smtClean="0">
                <a:solidFill>
                  <a:srgbClr val="008000"/>
                </a:solidFill>
              </a:rPr>
              <a:t>Спасибо </a:t>
            </a:r>
            <a:r>
              <a:rPr lang="ru-RU" sz="5400" i="1" dirty="0">
                <a:solidFill>
                  <a:srgbClr val="008000"/>
                </a:solidFill>
              </a:rPr>
              <a:t>за </a:t>
            </a:r>
            <a:r>
              <a:rPr lang="ru-RU" sz="5400" i="1" dirty="0" smtClean="0">
                <a:solidFill>
                  <a:srgbClr val="008000"/>
                </a:solidFill>
              </a:rPr>
              <a:t>           внимание</a:t>
            </a:r>
            <a:r>
              <a:rPr lang="ru-RU" sz="5400" i="1" dirty="0">
                <a:solidFill>
                  <a:srgbClr val="008000"/>
                </a:solidFill>
              </a:rPr>
              <a:t>!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924175"/>
            <a:ext cx="8229600" cy="3201988"/>
          </a:xfrm>
        </p:spPr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  <a:p>
            <a:pPr algn="ctr">
              <a:buFontTx/>
              <a:buNone/>
            </a:pPr>
            <a:r>
              <a:rPr lang="ru-RU" sz="4000" dirty="0" smtClean="0">
                <a:solidFill>
                  <a:srgbClr val="008000"/>
                </a:solidFill>
              </a:rPr>
              <a:t>    </a:t>
            </a:r>
            <a:endParaRPr lang="ru-RU" sz="4000" dirty="0">
              <a:solidFill>
                <a:srgbClr val="008000"/>
              </a:solidFill>
            </a:endParaRPr>
          </a:p>
        </p:txBody>
      </p:sp>
      <p:pic>
        <p:nvPicPr>
          <p:cNvPr id="5" name="Picture 4" descr="E:\Натся\здоровьесберегающие технологии\диплом\картинки\032320061403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631976"/>
            <a:ext cx="3571900" cy="301160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27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633670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Что такое речевая готовность ребёнка  к школе?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Дисграфия и причины возникновения специфических ошибок на письме.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Родительский практикум: как предупредить нарушения письменной речи у младших школьников.</a:t>
            </a:r>
          </a:p>
          <a:p>
            <a:pPr algn="just">
              <a:buNone/>
            </a:pPr>
            <a:endParaRPr lang="ru-RU" dirty="0"/>
          </a:p>
        </p:txBody>
      </p:sp>
      <p:pic>
        <p:nvPicPr>
          <p:cNvPr id="1028" name="Picture 4" descr="C:\Users\1\Desktop\ФОТОГРАФИИ\фото для логоп\7d55894a-db44-45b6-9f31-f9004a4a5ff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714752"/>
            <a:ext cx="2952771" cy="22145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5434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выступает как средство регуляции психической деятельности и поведения, организует эмоциональные переживания, мыслительные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операции, оказывает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большое влияние на формирование личности, волевые качества,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характер. 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Значит речь служит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активным средством всестороннего развития личности ребёнка.</a:t>
            </a:r>
          </a:p>
          <a:p>
            <a:pPr marL="0" indent="0">
              <a:buNone/>
            </a:pPr>
            <a:r>
              <a:rPr lang="ru-RU" dirty="0" smtClean="0"/>
              <a:t>                              </a:t>
            </a:r>
            <a:endParaRPr lang="ru-RU" dirty="0"/>
          </a:p>
        </p:txBody>
      </p:sp>
      <p:pic>
        <p:nvPicPr>
          <p:cNvPr id="1027" name="Picture 3" descr="C:\Users\1\Desktop\ФОТОГРАФИИ\фото для логоп\comimg310431us4932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9475" y="3738564"/>
            <a:ext cx="3541285" cy="21907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0498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16632"/>
            <a:ext cx="8229600" cy="64087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Нарушения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речи бывают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двух видов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устной речи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(как ребенок говорит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письменной речи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(как он пишет).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Письмо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сложный процесс, в котором участвует не только рука, но и все отделы головного мозга: лобные доли, височные, теменные и затылочные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Значит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письму мы должны учить мозг, и к этому обучению мозг ребенка должен быть готов.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395536" y="980728"/>
            <a:ext cx="8229600" cy="5760640"/>
          </a:xfrm>
        </p:spPr>
        <p:txBody>
          <a:bodyPr>
            <a:normAutofit/>
          </a:bodyPr>
          <a:lstStyle/>
          <a:p>
            <a:pPr lvl="0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Сформированность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устной речи,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которая включает в себя: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Слуховое восприятие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слуховую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память.</a:t>
            </a:r>
          </a:p>
          <a:p>
            <a:pPr marL="51435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Звуковую сторону речи.</a:t>
            </a:r>
          </a:p>
          <a:p>
            <a:pPr marL="514350" lvl="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Функции языкового анализа.</a:t>
            </a:r>
          </a:p>
          <a:p>
            <a:pPr marL="514350" lvl="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Лексическую сторону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речи (словарный запас).</a:t>
            </a:r>
          </a:p>
          <a:p>
            <a:pPr marL="514350" lvl="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Грамматическу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сторону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речи.</a:t>
            </a:r>
          </a:p>
          <a:p>
            <a:pPr marL="514350" lvl="0" indent="-514350" algn="just">
              <a:lnSpc>
                <a:spcPct val="90000"/>
              </a:lnSpc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Связную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речь.</a:t>
            </a:r>
          </a:p>
          <a:p>
            <a:pPr lvl="0" algn="just">
              <a:lnSpc>
                <a:spcPct val="9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Сформированность высших психических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функций</a:t>
            </a:r>
          </a:p>
          <a:p>
            <a:pPr lvl="0" algn="just">
              <a:lnSpc>
                <a:spcPct val="9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зрительного анализа и синтеза,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пространственных представлений.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90000"/>
              </a:lnSpc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2" y="44624"/>
            <a:ext cx="7416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ЖЕ ВКЛЮЧАЕТ В СЕБЯ РЕЧЕВАЯ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ГОТОВНОСТЬ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6408712"/>
          </a:xfrm>
        </p:spPr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образом, 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речевая готовность первоклассника</a:t>
            </a:r>
            <a:r>
              <a:rPr lang="ru-RU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является необходимым условием  развития письменной речи, так как письмо является отражением устной речи. </a:t>
            </a:r>
          </a:p>
        </p:txBody>
      </p:sp>
      <p:pic>
        <p:nvPicPr>
          <p:cNvPr id="2050" name="Picture 2" descr="C:\Users\1\Desktop\ФОТОГРАФИИ\фото для логоп\samoocenka-mladshih-shkolnik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571744"/>
            <a:ext cx="3429024" cy="30861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5212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что нужно обратить особое внимание  родителям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первоклассника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!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784976" cy="3744416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если Ваш ребенок левша.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если он - переученный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левша.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если Ваш ребенок посещал логопедическую группу.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если у Вашего ребенка есть проблемы с памятью, вниманием.</a:t>
            </a: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если в семье говорят на двух или более языках.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если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Ваш ребенок слишком рано пошел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школу. </a:t>
            </a: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58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20" y="357166"/>
            <a:ext cx="8392446" cy="573613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же такое </a:t>
            </a:r>
            <a:r>
              <a:rPr lang="ru-RU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дисграфия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Дисграфия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– это частичное нарушение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процесса письма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проявляющееся в </a:t>
            </a:r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стойких, повторяющихся ошибках,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обусловленных несформированностью высших психических функций, участвующих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процессе письма.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80000"/>
              </a:lnSpc>
              <a:buFontTx/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(Р. И.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Лалаева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lnSpc>
                <a:spcPct val="80000"/>
              </a:lnSpc>
              <a:buNone/>
            </a:pPr>
            <a:endParaRPr lang="ru-RU" sz="2400" dirty="0"/>
          </a:p>
          <a:p>
            <a:pPr>
              <a:lnSpc>
                <a:spcPct val="80000"/>
              </a:lnSpc>
            </a:pPr>
            <a:endParaRPr lang="ru-RU" sz="1800" dirty="0"/>
          </a:p>
          <a:p>
            <a:pPr>
              <a:lnSpc>
                <a:spcPct val="80000"/>
              </a:lnSpc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Пример ошибок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1\Desktop\ФОТОГРАФИИ\фото для логоп\disgrafija1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23975" y="2132012"/>
            <a:ext cx="57340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1284</TotalTime>
  <Words>350</Words>
  <Application>Microsoft Office PowerPoint</Application>
  <PresentationFormat>Экран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Родительское собрание </vt:lpstr>
      <vt:lpstr>Слайд 2</vt:lpstr>
      <vt:lpstr>Слайд 3</vt:lpstr>
      <vt:lpstr>Слайд 4</vt:lpstr>
      <vt:lpstr>Слайд 5</vt:lpstr>
      <vt:lpstr>Слайд 6</vt:lpstr>
      <vt:lpstr> На что нужно обратить особое внимание  родителям первоклассника! </vt:lpstr>
      <vt:lpstr>Слайд 8</vt:lpstr>
      <vt:lpstr>                    Пример ошибок</vt:lpstr>
      <vt:lpstr>Слайд 10</vt:lpstr>
      <vt:lpstr>Слайд 11</vt:lpstr>
      <vt:lpstr>Слайд 12</vt:lpstr>
      <vt:lpstr>Слайд 13</vt:lpstr>
      <vt:lpstr>Слайд 14</vt:lpstr>
      <vt:lpstr>         Несколько советов родителям:</vt:lpstr>
      <vt:lpstr>         Спасибо за            внимание!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</dc:title>
  <dc:creator>Лиля</dc:creator>
  <cp:lastModifiedBy>1</cp:lastModifiedBy>
  <cp:revision>66</cp:revision>
  <dcterms:created xsi:type="dcterms:W3CDTF">2009-02-06T15:21:52Z</dcterms:created>
  <dcterms:modified xsi:type="dcterms:W3CDTF">2014-09-01T08:18:54Z</dcterms:modified>
</cp:coreProperties>
</file>