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64" r:id="rId3"/>
    <p:sldId id="263" r:id="rId4"/>
    <p:sldId id="262" r:id="rId5"/>
    <p:sldId id="261" r:id="rId6"/>
    <p:sldId id="260" r:id="rId7"/>
    <p:sldId id="259" r:id="rId8"/>
    <p:sldId id="265" r:id="rId9"/>
    <p:sldId id="268" r:id="rId10"/>
    <p:sldId id="269" r:id="rId11"/>
    <p:sldId id="297" r:id="rId12"/>
    <p:sldId id="29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9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565" autoAdjust="0"/>
  </p:normalViewPr>
  <p:slideViewPr>
    <p:cSldViewPr>
      <p:cViewPr varScale="1">
        <p:scale>
          <a:sx n="65" d="100"/>
          <a:sy n="65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F81F0-E81C-4703-AF0D-E0FADFF60749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1582C-783B-40B7-8421-753E88AD7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1582C-783B-40B7-8421-753E88AD7FB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1582C-783B-40B7-8421-753E88AD7FBF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slide" Target="slide19.xml"/><Relationship Id="rId26" Type="http://schemas.openxmlformats.org/officeDocument/2006/relationships/slide" Target="slide28.xml"/><Relationship Id="rId3" Type="http://schemas.openxmlformats.org/officeDocument/2006/relationships/slide" Target="slide3.xml"/><Relationship Id="rId21" Type="http://schemas.openxmlformats.org/officeDocument/2006/relationships/slide" Target="slide26.xml"/><Relationship Id="rId34" Type="http://schemas.openxmlformats.org/officeDocument/2006/relationships/slide" Target="slide36.xml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slide" Target="slide18.xml"/><Relationship Id="rId25" Type="http://schemas.openxmlformats.org/officeDocument/2006/relationships/slide" Target="slide24.xml"/><Relationship Id="rId33" Type="http://schemas.openxmlformats.org/officeDocument/2006/relationships/slide" Target="slide35.xml"/><Relationship Id="rId2" Type="http://schemas.openxmlformats.org/officeDocument/2006/relationships/image" Target="../media/image1.jpeg"/><Relationship Id="rId16" Type="http://schemas.openxmlformats.org/officeDocument/2006/relationships/slide" Target="slide17.xml"/><Relationship Id="rId20" Type="http://schemas.openxmlformats.org/officeDocument/2006/relationships/slide" Target="slide20.xml"/><Relationship Id="rId29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15.xml"/><Relationship Id="rId24" Type="http://schemas.openxmlformats.org/officeDocument/2006/relationships/slide" Target="slide23.xml"/><Relationship Id="rId32" Type="http://schemas.openxmlformats.org/officeDocument/2006/relationships/slide" Target="slide34.xml"/><Relationship Id="rId5" Type="http://schemas.openxmlformats.org/officeDocument/2006/relationships/slide" Target="slide13.xml"/><Relationship Id="rId15" Type="http://schemas.openxmlformats.org/officeDocument/2006/relationships/slide" Target="slide22.xml"/><Relationship Id="rId23" Type="http://schemas.openxmlformats.org/officeDocument/2006/relationships/slide" Target="slide27.xml"/><Relationship Id="rId28" Type="http://schemas.openxmlformats.org/officeDocument/2006/relationships/slide" Target="slide30.xml"/><Relationship Id="rId10" Type="http://schemas.openxmlformats.org/officeDocument/2006/relationships/slide" Target="slide14.xml"/><Relationship Id="rId19" Type="http://schemas.openxmlformats.org/officeDocument/2006/relationships/slide" Target="slide25.xml"/><Relationship Id="rId31" Type="http://schemas.openxmlformats.org/officeDocument/2006/relationships/slide" Target="slide33.xml"/><Relationship Id="rId4" Type="http://schemas.openxmlformats.org/officeDocument/2006/relationships/slide" Target="slide8.xml"/><Relationship Id="rId9" Type="http://schemas.openxmlformats.org/officeDocument/2006/relationships/slide" Target="slide7.xml"/><Relationship Id="rId14" Type="http://schemas.openxmlformats.org/officeDocument/2006/relationships/slide" Target="slide16.xml"/><Relationship Id="rId22" Type="http://schemas.openxmlformats.org/officeDocument/2006/relationships/slide" Target="slide21.xml"/><Relationship Id="rId27" Type="http://schemas.openxmlformats.org/officeDocument/2006/relationships/slide" Target="slide29.xml"/><Relationship Id="rId30" Type="http://schemas.openxmlformats.org/officeDocument/2006/relationships/slide" Target="slide32.xml"/><Relationship Id="rId35" Type="http://schemas.openxmlformats.org/officeDocument/2006/relationships/slide" Target="slide3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РАМКИ\Sbortik №4_foni100 shtuk\100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32"/>
            <a:ext cx="9144000" cy="68401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43042" y="2143116"/>
            <a:ext cx="628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Урок </a:t>
            </a:r>
            <a:r>
              <a:rPr lang="ru-RU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повторения  изученного </a:t>
            </a:r>
            <a:r>
              <a:rPr lang="ru-RU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5- </a:t>
            </a:r>
            <a:r>
              <a:rPr lang="ru-RU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 </a:t>
            </a:r>
            <a:r>
              <a:rPr lang="ru-RU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классах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«Умники и умницы»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435769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4643446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Учитель русского языка и литературы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МКОУ Обская ООШ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Соснина Надежда Васильевна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РАМКИ\Sbortik №4_foni100 shtuk\2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14612" y="2714620"/>
            <a:ext cx="5011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Перечислите гласные звуки.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1357290" y="4333552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[</a:t>
            </a:r>
            <a:r>
              <a:rPr lang="ru-RU" sz="3200" b="1" dirty="0" smtClean="0">
                <a:solidFill>
                  <a:srgbClr val="FF0000"/>
                </a:solidFill>
              </a:rPr>
              <a:t>А, О,  У,  И, Ы, Э</a:t>
            </a:r>
            <a:r>
              <a:rPr lang="en-US" sz="3200" b="1" dirty="0" smtClean="0">
                <a:solidFill>
                  <a:srgbClr val="FF0000"/>
                </a:solidFill>
              </a:rPr>
              <a:t>]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7500958" y="5214950"/>
            <a:ext cx="857256" cy="857256"/>
          </a:xfrm>
          <a:prstGeom prst="quad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843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РАМКИ\Sbortik №4_foni100 shtuk\2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2690336"/>
            <a:ext cx="47148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каком слове нет звука т?</a:t>
            </a:r>
          </a:p>
          <a:p>
            <a:pPr lvl="0"/>
            <a:r>
              <a:rPr lang="ru-RU" sz="2400" dirty="0" smtClean="0"/>
              <a:t>1)период</a:t>
            </a:r>
          </a:p>
          <a:p>
            <a:pPr lvl="0"/>
            <a:r>
              <a:rPr lang="ru-RU" sz="2400" dirty="0" smtClean="0"/>
              <a:t>2)экспонаты</a:t>
            </a:r>
          </a:p>
          <a:p>
            <a:pPr lvl="0"/>
            <a:r>
              <a:rPr lang="ru-RU" sz="2400" dirty="0" smtClean="0"/>
              <a:t>3)прелестный</a:t>
            </a:r>
          </a:p>
          <a:p>
            <a:pPr lvl="0"/>
            <a:r>
              <a:rPr lang="ru-RU" sz="2400" dirty="0" smtClean="0"/>
              <a:t> 4)подкопали</a:t>
            </a:r>
            <a:endParaRPr lang="ru-RU" sz="2400" dirty="0"/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143768" y="5143512"/>
            <a:ext cx="857256" cy="857256"/>
          </a:xfrm>
          <a:prstGeom prst="quad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843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РАМКИ\Sbortik №4_foni100 shtuk\2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255183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В каком слове звуков больше, чем букв?</a:t>
            </a:r>
          </a:p>
          <a:p>
            <a:pPr lvl="0"/>
            <a:r>
              <a:rPr lang="ru-RU" sz="2400" dirty="0" smtClean="0"/>
              <a:t>1)богатство</a:t>
            </a:r>
          </a:p>
          <a:p>
            <a:pPr lvl="0"/>
            <a:r>
              <a:rPr lang="ru-RU" sz="2400" dirty="0" smtClean="0"/>
              <a:t>2)местность</a:t>
            </a:r>
          </a:p>
          <a:p>
            <a:pPr lvl="0"/>
            <a:r>
              <a:rPr lang="ru-RU" sz="2400" dirty="0" smtClean="0"/>
              <a:t>3)попытались</a:t>
            </a:r>
          </a:p>
          <a:p>
            <a:pPr lvl="0"/>
            <a:r>
              <a:rPr lang="ru-RU" sz="2400" dirty="0" smtClean="0"/>
              <a:t>4)древняя</a:t>
            </a:r>
            <a:endParaRPr lang="ru-RU" sz="2400" dirty="0"/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143768" y="5072074"/>
            <a:ext cx="857256" cy="857256"/>
          </a:xfrm>
          <a:prstGeom prst="quad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843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МКИ\Sbortik №4_foni100 shtuk\2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48"/>
            <a:ext cx="9144000" cy="6825903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781182" y="2284574"/>
            <a:ext cx="817837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Слитно или раздельно?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1.Молчание то(же) ответ.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2.Что(бы) писать грамотно, надо много знать.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3.То(же) слово, да не так бы молвить.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286000" y="4289421"/>
            <a:ext cx="4572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1.Молчание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тоже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ответ.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Чтобы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писать грамотно, надо много знать.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То же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слово, да не так бы молвить.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Выноска с четырьмя стрелками 6">
            <a:hlinkClick r:id="rId3" action="ppaction://hlinksldjump"/>
          </p:cNvPr>
          <p:cNvSpPr/>
          <p:nvPr/>
        </p:nvSpPr>
        <p:spPr>
          <a:xfrm>
            <a:off x="7429520" y="5143512"/>
            <a:ext cx="857256" cy="857256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РАМКИ\Sbortik №4_foni100 shtuk\2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48"/>
            <a:ext cx="9144000" cy="682590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1142984"/>
            <a:ext cx="7286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причастие пишется  с НЕ раздельно?</a:t>
            </a:r>
          </a:p>
          <a:p>
            <a:pPr lvl="0"/>
            <a:r>
              <a:rPr lang="ru-RU" sz="2800" b="1" dirty="0" smtClean="0"/>
              <a:t>(не)отправленное  письмо</a:t>
            </a:r>
          </a:p>
          <a:p>
            <a:pPr lvl="0"/>
            <a:r>
              <a:rPr lang="ru-RU" sz="2800" b="1" dirty="0" smtClean="0"/>
              <a:t>(не)отправленное  мною письмо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3429000"/>
            <a:ext cx="4475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не отправленное  мною письмо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Выноска с четырьмя стрелками 5">
            <a:hlinkClick r:id="rId3" action="ppaction://hlinksldjump"/>
          </p:cNvPr>
          <p:cNvSpPr/>
          <p:nvPr/>
        </p:nvSpPr>
        <p:spPr>
          <a:xfrm>
            <a:off x="6929454" y="4500570"/>
            <a:ext cx="857256" cy="857256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User\Desktop\РАМКИ\Sbortik №4_foni100 shtuk\2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97"/>
            <a:ext cx="9144000" cy="682590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14480" y="857232"/>
            <a:ext cx="6357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Вставь пропущенные буквы:</a:t>
            </a:r>
          </a:p>
          <a:p>
            <a:r>
              <a:rPr lang="ru-RU" sz="2400" b="1" dirty="0" err="1" smtClean="0"/>
              <a:t>Пиш</a:t>
            </a:r>
            <a:r>
              <a:rPr lang="ru-RU" sz="2400" b="1" dirty="0" smtClean="0"/>
              <a:t>…</a:t>
            </a:r>
            <a:r>
              <a:rPr lang="ru-RU" sz="2400" b="1" dirty="0" err="1" smtClean="0"/>
              <a:t>щий</a:t>
            </a:r>
            <a:r>
              <a:rPr lang="ru-RU" sz="2400" b="1" dirty="0" smtClean="0"/>
              <a:t> человек, се…</a:t>
            </a:r>
            <a:r>
              <a:rPr lang="ru-RU" sz="2400" b="1" dirty="0" err="1" smtClean="0"/>
              <a:t>щий</a:t>
            </a:r>
            <a:r>
              <a:rPr lang="ru-RU" sz="2400" b="1" dirty="0" smtClean="0"/>
              <a:t> дождик, пен…</a:t>
            </a:r>
            <a:r>
              <a:rPr lang="ru-RU" sz="2400" b="1" dirty="0" err="1" smtClean="0"/>
              <a:t>щийся</a:t>
            </a:r>
            <a:r>
              <a:rPr lang="ru-RU" sz="2400" b="1" dirty="0" smtClean="0"/>
              <a:t> поток, бор…</a:t>
            </a:r>
            <a:r>
              <a:rPr lang="ru-RU" sz="2400" b="1" dirty="0" err="1" smtClean="0"/>
              <a:t>щиеся</a:t>
            </a:r>
            <a:r>
              <a:rPr lang="ru-RU" sz="2400" b="1" dirty="0" smtClean="0"/>
              <a:t> отряды,</a:t>
            </a:r>
          </a:p>
          <a:p>
            <a:r>
              <a:rPr lang="ru-RU" sz="2400" b="1" dirty="0" err="1" smtClean="0"/>
              <a:t>Шепч</a:t>
            </a:r>
            <a:r>
              <a:rPr lang="ru-RU" sz="2400" b="1" dirty="0" smtClean="0"/>
              <a:t>…</a:t>
            </a:r>
            <a:r>
              <a:rPr lang="ru-RU" sz="2400" b="1" dirty="0" err="1" smtClean="0"/>
              <a:t>щиеся</a:t>
            </a:r>
            <a:r>
              <a:rPr lang="ru-RU" sz="2400" b="1" dirty="0" smtClean="0"/>
              <a:t> соседки, </a:t>
            </a:r>
            <a:r>
              <a:rPr lang="ru-RU" sz="2400" b="1" dirty="0" err="1" smtClean="0"/>
              <a:t>стро</a:t>
            </a:r>
            <a:r>
              <a:rPr lang="ru-RU" sz="2400" b="1" dirty="0" smtClean="0"/>
              <a:t>…</a:t>
            </a:r>
            <a:r>
              <a:rPr lang="ru-RU" sz="2400" b="1" dirty="0" err="1" smtClean="0"/>
              <a:t>щийся</a:t>
            </a:r>
            <a:r>
              <a:rPr lang="ru-RU" sz="2400" b="1" dirty="0" smtClean="0"/>
              <a:t> дом, </a:t>
            </a:r>
            <a:r>
              <a:rPr lang="ru-RU" sz="2400" b="1" dirty="0" err="1" smtClean="0"/>
              <a:t>скач</a:t>
            </a:r>
            <a:r>
              <a:rPr lang="ru-RU" sz="2400" b="1" dirty="0" smtClean="0"/>
              <a:t>…</a:t>
            </a:r>
            <a:r>
              <a:rPr lang="ru-RU" sz="2400" b="1" dirty="0" err="1" smtClean="0"/>
              <a:t>щие</a:t>
            </a:r>
            <a:r>
              <a:rPr lang="ru-RU" sz="2400" b="1" dirty="0" smtClean="0"/>
              <a:t> кони.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714752"/>
            <a:ext cx="4714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Пиш</a:t>
            </a:r>
            <a:r>
              <a:rPr lang="ru-RU" sz="2400" b="1" dirty="0" err="1" smtClean="0">
                <a:solidFill>
                  <a:srgbClr val="FF0000"/>
                </a:solidFill>
              </a:rPr>
              <a:t>У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щий</a:t>
            </a:r>
            <a:r>
              <a:rPr lang="ru-RU" sz="2400" b="1" dirty="0" smtClean="0"/>
              <a:t> человек, </a:t>
            </a:r>
            <a:r>
              <a:rPr lang="ru-RU" sz="2400" b="1" dirty="0" err="1" smtClean="0"/>
              <a:t>се</a:t>
            </a:r>
            <a:r>
              <a:rPr lang="ru-RU" sz="2400" b="1" dirty="0" err="1" smtClean="0">
                <a:solidFill>
                  <a:srgbClr val="FF0000"/>
                </a:solidFill>
              </a:rPr>
              <a:t>Ю</a:t>
            </a:r>
            <a:r>
              <a:rPr lang="ru-RU" sz="2400" b="1" dirty="0" err="1" smtClean="0"/>
              <a:t>щий</a:t>
            </a:r>
            <a:r>
              <a:rPr lang="ru-RU" sz="2400" b="1" dirty="0" smtClean="0"/>
              <a:t> дождик, </a:t>
            </a:r>
            <a:r>
              <a:rPr lang="ru-RU" sz="2400" b="1" dirty="0" err="1" smtClean="0"/>
              <a:t>пен</a:t>
            </a:r>
            <a:r>
              <a:rPr lang="ru-RU" sz="2400" b="1" dirty="0" err="1" smtClean="0">
                <a:solidFill>
                  <a:srgbClr val="FF0000"/>
                </a:solidFill>
              </a:rPr>
              <a:t>Я</a:t>
            </a:r>
            <a:r>
              <a:rPr lang="ru-RU" sz="2400" b="1" dirty="0" err="1" smtClean="0"/>
              <a:t>щийся</a:t>
            </a:r>
            <a:r>
              <a:rPr lang="ru-RU" sz="2400" b="1" dirty="0" smtClean="0"/>
              <a:t> поток, </a:t>
            </a:r>
            <a:r>
              <a:rPr lang="ru-RU" sz="2400" b="1" dirty="0" err="1" smtClean="0"/>
              <a:t>бор</a:t>
            </a:r>
            <a:r>
              <a:rPr lang="ru-RU" sz="2400" b="1" dirty="0" err="1" smtClean="0">
                <a:solidFill>
                  <a:srgbClr val="FF0000"/>
                </a:solidFill>
              </a:rPr>
              <a:t>Ю</a:t>
            </a:r>
            <a:r>
              <a:rPr lang="ru-RU" sz="2400" b="1" dirty="0" err="1" smtClean="0"/>
              <a:t>щиеся</a:t>
            </a:r>
            <a:r>
              <a:rPr lang="ru-RU" sz="2400" b="1" dirty="0" smtClean="0"/>
              <a:t> отряды,</a:t>
            </a:r>
          </a:p>
          <a:p>
            <a:r>
              <a:rPr lang="ru-RU" sz="2400" b="1" dirty="0" err="1" smtClean="0"/>
              <a:t>шепч</a:t>
            </a:r>
            <a:r>
              <a:rPr lang="ru-RU" sz="2400" b="1" dirty="0" err="1" smtClean="0">
                <a:solidFill>
                  <a:srgbClr val="FF0000"/>
                </a:solidFill>
              </a:rPr>
              <a:t>У</a:t>
            </a:r>
            <a:r>
              <a:rPr lang="ru-RU" sz="2400" b="1" dirty="0" err="1" smtClean="0"/>
              <a:t>щиеся</a:t>
            </a:r>
            <a:r>
              <a:rPr lang="ru-RU" sz="2400" b="1" dirty="0" smtClean="0"/>
              <a:t> соседки, </a:t>
            </a:r>
            <a:r>
              <a:rPr lang="ru-RU" sz="2400" b="1" dirty="0" err="1" smtClean="0"/>
              <a:t>стро</a:t>
            </a:r>
            <a:r>
              <a:rPr lang="ru-RU" sz="2400" b="1" dirty="0" err="1" smtClean="0">
                <a:solidFill>
                  <a:srgbClr val="FF0000"/>
                </a:solidFill>
              </a:rPr>
              <a:t>Я</a:t>
            </a:r>
            <a:r>
              <a:rPr lang="ru-RU" sz="2400" b="1" dirty="0" err="1" smtClean="0"/>
              <a:t>щийся</a:t>
            </a:r>
            <a:r>
              <a:rPr lang="ru-RU" sz="2400" b="1" dirty="0" smtClean="0"/>
              <a:t> дом, </a:t>
            </a:r>
            <a:r>
              <a:rPr lang="ru-RU" sz="2400" b="1" dirty="0" err="1" smtClean="0"/>
              <a:t>скач</a:t>
            </a:r>
            <a:r>
              <a:rPr lang="ru-RU" sz="2400" b="1" dirty="0" err="1" smtClean="0">
                <a:solidFill>
                  <a:srgbClr val="FF0000"/>
                </a:solidFill>
              </a:rPr>
              <a:t>У</a:t>
            </a:r>
            <a:r>
              <a:rPr lang="ru-RU" sz="2400" b="1" dirty="0" err="1" smtClean="0"/>
              <a:t>щие</a:t>
            </a:r>
            <a:r>
              <a:rPr lang="ru-RU" sz="2400" b="1" dirty="0" smtClean="0"/>
              <a:t> кони.</a:t>
            </a:r>
            <a:endParaRPr lang="ru-RU" sz="2400" b="1" dirty="0"/>
          </a:p>
        </p:txBody>
      </p:sp>
      <p:sp>
        <p:nvSpPr>
          <p:cNvPr id="8" name="Выноска с четырьмя стрелками 7">
            <a:hlinkClick r:id="rId3" action="ppaction://hlinksldjump"/>
          </p:cNvPr>
          <p:cNvSpPr/>
          <p:nvPr/>
        </p:nvSpPr>
        <p:spPr>
          <a:xfrm>
            <a:off x="7286644" y="4286256"/>
            <a:ext cx="857256" cy="857256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РАМКИ\Sbortik №4_foni100 shtuk\2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48"/>
            <a:ext cx="9144000" cy="682590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5984" y="428604"/>
            <a:ext cx="57864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Выбери правильное написание:</a:t>
            </a:r>
          </a:p>
          <a:p>
            <a:r>
              <a:rPr lang="ru-RU" sz="2400" b="1" dirty="0" smtClean="0"/>
              <a:t>1.В течении(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) многих лет будущие космонавты готовятся к полётам.</a:t>
            </a:r>
            <a:br>
              <a:rPr lang="ru-RU" sz="2400" b="1" dirty="0" smtClean="0"/>
            </a:br>
            <a:endParaRPr lang="ru-RU" sz="2400" b="1" dirty="0" smtClean="0"/>
          </a:p>
          <a:p>
            <a:r>
              <a:rPr lang="ru-RU" sz="2400" b="1" dirty="0" smtClean="0"/>
              <a:t>2. В течении(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) реки много порогов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9673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В </a:t>
            </a:r>
            <a:r>
              <a:rPr lang="ru-RU" sz="2400" b="1" dirty="0" err="1" smtClean="0"/>
              <a:t>течени</a:t>
            </a:r>
            <a:r>
              <a:rPr lang="ru-RU" sz="2400" b="1" dirty="0" err="1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многих лет будущие космонавты готовятся к полётам.</a:t>
            </a:r>
          </a:p>
          <a:p>
            <a:r>
              <a:rPr lang="ru-RU" sz="2400" b="1" dirty="0" smtClean="0"/>
              <a:t> В </a:t>
            </a:r>
            <a:r>
              <a:rPr lang="ru-RU" sz="2400" b="1" dirty="0" err="1" smtClean="0"/>
              <a:t>течени</a:t>
            </a:r>
            <a:r>
              <a:rPr lang="ru-RU" sz="2400" b="1" dirty="0" err="1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 реки много порогов.</a:t>
            </a:r>
            <a:endParaRPr lang="ru-RU" sz="2400" b="1" dirty="0"/>
          </a:p>
        </p:txBody>
      </p:sp>
      <p:sp>
        <p:nvSpPr>
          <p:cNvPr id="6" name="Выноска с четырьмя стрелками 5">
            <a:hlinkClick r:id="rId3" action="ppaction://hlinksldjump"/>
          </p:cNvPr>
          <p:cNvSpPr/>
          <p:nvPr/>
        </p:nvSpPr>
        <p:spPr>
          <a:xfrm>
            <a:off x="7358082" y="4643446"/>
            <a:ext cx="857256" cy="857256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РАМКИ\Sbortik №4_foni100 shtuk\2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48"/>
            <a:ext cx="9144000" cy="682590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14546" y="15001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Найти ошибку.</a:t>
            </a:r>
          </a:p>
          <a:p>
            <a:r>
              <a:rPr lang="ru-RU" sz="2400" b="1" dirty="0" smtClean="0"/>
              <a:t>Вскачь, настежь, </a:t>
            </a:r>
            <a:r>
              <a:rPr lang="ru-RU" sz="2400" b="1" dirty="0" err="1" smtClean="0"/>
              <a:t>сплош</a:t>
            </a:r>
            <a:r>
              <a:rPr lang="ru-RU" sz="2400" b="1" dirty="0" smtClean="0"/>
              <a:t>, прочь, невмочь.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435769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сплош</a:t>
            </a:r>
            <a:r>
              <a:rPr lang="ru-RU" sz="3200" b="1" dirty="0" err="1" smtClean="0">
                <a:solidFill>
                  <a:srgbClr val="FF0000"/>
                </a:solidFill>
              </a:rPr>
              <a:t>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Выноска с четырьмя стрелками 6">
            <a:hlinkClick r:id="rId3" action="ppaction://hlinksldjump"/>
          </p:cNvPr>
          <p:cNvSpPr/>
          <p:nvPr/>
        </p:nvSpPr>
        <p:spPr>
          <a:xfrm>
            <a:off x="7072330" y="4714884"/>
            <a:ext cx="857256" cy="857256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РАМКИ\Sbortik №4_foni100 shtuk\2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928794" y="1285860"/>
            <a:ext cx="4857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       Найди ошибку                                                                         </a:t>
            </a:r>
          </a:p>
          <a:p>
            <a:r>
              <a:rPr lang="ru-RU" sz="2400" b="1" dirty="0" smtClean="0"/>
              <a:t>1.Поезд ушёл согласно расписания.</a:t>
            </a:r>
          </a:p>
          <a:p>
            <a:r>
              <a:rPr lang="ru-RU" sz="2400" b="1" dirty="0" smtClean="0"/>
              <a:t>2</a:t>
            </a:r>
            <a:r>
              <a:rPr lang="ru-RU" b="1" dirty="0" smtClean="0"/>
              <a:t> .</a:t>
            </a:r>
            <a:r>
              <a:rPr lang="ru-RU" sz="2400" b="1" dirty="0" smtClean="0"/>
              <a:t>Володя решил заниматься конным спортом наперекор желания родителей.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364331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78" y="3857628"/>
            <a:ext cx="4603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Согласно </a:t>
            </a:r>
            <a:r>
              <a:rPr lang="ru-RU" sz="2400" b="1" dirty="0" err="1" smtClean="0"/>
              <a:t>расписани</a:t>
            </a:r>
            <a:r>
              <a:rPr lang="ru-RU" sz="2400" b="1" dirty="0" err="1" smtClean="0">
                <a:solidFill>
                  <a:srgbClr val="FF0000"/>
                </a:solidFill>
              </a:rPr>
              <a:t>Ю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                                               </a:t>
            </a:r>
          </a:p>
        </p:txBody>
      </p:sp>
      <p:sp>
        <p:nvSpPr>
          <p:cNvPr id="6" name="Выноска с четырьмя стрелками 5">
            <a:hlinkClick r:id="rId3" action="ppaction://hlinksldjump"/>
          </p:cNvPr>
          <p:cNvSpPr/>
          <p:nvPr/>
        </p:nvSpPr>
        <p:spPr>
          <a:xfrm>
            <a:off x="7429520" y="5214950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5214950"/>
            <a:ext cx="30246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Наперекор </a:t>
            </a:r>
            <a:r>
              <a:rPr lang="ru-RU" sz="2400" b="1" dirty="0" err="1" smtClean="0"/>
              <a:t>желани</a:t>
            </a:r>
            <a:r>
              <a:rPr lang="ru-RU" sz="2400" b="1" dirty="0" err="1" smtClean="0">
                <a:solidFill>
                  <a:srgbClr val="FF0000"/>
                </a:solidFill>
              </a:rPr>
              <a:t>Ю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РАМКИ\Sbortik №4_foni100 shtuk\2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6000" y="1857364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Исправь ошибку:</a:t>
            </a:r>
          </a:p>
          <a:p>
            <a:r>
              <a:rPr lang="ru-RU" sz="2400" b="1" dirty="0" smtClean="0"/>
              <a:t>1.Благодаря болезни я не был в театре.</a:t>
            </a:r>
            <a:br>
              <a:rPr lang="ru-RU" sz="2400" b="1" dirty="0" smtClean="0"/>
            </a:br>
            <a:endParaRPr lang="ru-RU" sz="2400" b="1" dirty="0" smtClean="0"/>
          </a:p>
          <a:p>
            <a:r>
              <a:rPr lang="ru-RU" sz="2400" b="1" dirty="0" smtClean="0"/>
              <a:t>2.Это было сделано вопреки приказа командира.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4942" y="450057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Из – за болезни</a:t>
            </a:r>
          </a:p>
        </p:txBody>
      </p:sp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7858148" y="5786454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5715016"/>
            <a:ext cx="2479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Вопреки приказу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 descr="C:\Users\User\Desktop\РАМКИ\Sbortik №4_foni100 shtuk\100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785794"/>
            <a:ext cx="2057408" cy="7000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Морфология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428992" y="785794"/>
            <a:ext cx="714380" cy="64294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3" action="ppaction://hlinksldjump"/>
              </a:rPr>
              <a:t>1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1428736"/>
            <a:ext cx="2000264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Фонетика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>
            <a:hlinkClick r:id="rId4" action="ppaction://hlinksldjump"/>
          </p:cNvPr>
          <p:cNvSpPr/>
          <p:nvPr/>
        </p:nvSpPr>
        <p:spPr>
          <a:xfrm>
            <a:off x="3428992" y="1428736"/>
            <a:ext cx="714380" cy="64294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1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428728" y="2000240"/>
            <a:ext cx="2000264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Орфография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28728" y="2643182"/>
            <a:ext cx="2000264" cy="7858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Культура речи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728" y="3214686"/>
            <a:ext cx="2000264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Морфемика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728" y="3786190"/>
            <a:ext cx="2000264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Синтаксис и пунктуация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0800000" flipV="1">
            <a:off x="1428728" y="4429132"/>
            <a:ext cx="2000264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Лексика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Прямоугольник 33">
            <a:hlinkClick r:id="rId5" action="ppaction://hlinksldjump"/>
          </p:cNvPr>
          <p:cNvSpPr/>
          <p:nvPr/>
        </p:nvSpPr>
        <p:spPr>
          <a:xfrm>
            <a:off x="3428992" y="2071678"/>
            <a:ext cx="714380" cy="571504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5" action="ppaction://hlinksldjump"/>
              </a:rPr>
              <a:t>1</a:t>
            </a:r>
            <a:endParaRPr lang="ru-RU" sz="2400" dirty="0"/>
          </a:p>
        </p:txBody>
      </p:sp>
      <p:sp>
        <p:nvSpPr>
          <p:cNvPr id="35" name="Прямоугольник 34">
            <a:hlinkClick r:id="rId6" action="ppaction://hlinksldjump"/>
          </p:cNvPr>
          <p:cNvSpPr/>
          <p:nvPr/>
        </p:nvSpPr>
        <p:spPr>
          <a:xfrm>
            <a:off x="4143372" y="785794"/>
            <a:ext cx="714380" cy="642942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6" action="ppaction://hlinksldjump"/>
              </a:rPr>
              <a:t>2</a:t>
            </a:r>
            <a:endParaRPr lang="ru-RU" sz="2400" dirty="0"/>
          </a:p>
        </p:txBody>
      </p:sp>
      <p:sp>
        <p:nvSpPr>
          <p:cNvPr id="36" name="Прямоугольник 35">
            <a:hlinkClick r:id="rId7" action="ppaction://hlinksldjump"/>
          </p:cNvPr>
          <p:cNvSpPr/>
          <p:nvPr/>
        </p:nvSpPr>
        <p:spPr>
          <a:xfrm>
            <a:off x="4857752" y="785794"/>
            <a:ext cx="714380" cy="642942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7" action="ppaction://hlinksldjump"/>
              </a:rPr>
              <a:t>3</a:t>
            </a:r>
            <a:endParaRPr lang="ru-RU" sz="2400" dirty="0"/>
          </a:p>
        </p:txBody>
      </p:sp>
      <p:sp>
        <p:nvSpPr>
          <p:cNvPr id="37" name="Прямоугольник 36">
            <a:hlinkClick r:id="rId8" action="ppaction://hlinksldjump"/>
          </p:cNvPr>
          <p:cNvSpPr/>
          <p:nvPr/>
        </p:nvSpPr>
        <p:spPr>
          <a:xfrm>
            <a:off x="5572132" y="785794"/>
            <a:ext cx="71438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8" action="ppaction://hlinksldjump"/>
              </a:rPr>
              <a:t>4</a:t>
            </a:r>
            <a:endParaRPr lang="ru-RU" sz="2400" dirty="0"/>
          </a:p>
        </p:txBody>
      </p:sp>
      <p:sp>
        <p:nvSpPr>
          <p:cNvPr id="38" name="Прямоугольник 37">
            <a:hlinkClick r:id="rId9" action="ppaction://hlinksldjump"/>
          </p:cNvPr>
          <p:cNvSpPr/>
          <p:nvPr/>
        </p:nvSpPr>
        <p:spPr>
          <a:xfrm>
            <a:off x="6286512" y="785794"/>
            <a:ext cx="714380" cy="85725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9" action="ppaction://hlinksldjump"/>
              </a:rPr>
              <a:t>5</a:t>
            </a:r>
            <a:endParaRPr lang="ru-RU" sz="2400" dirty="0"/>
          </a:p>
        </p:txBody>
      </p:sp>
      <p:sp>
        <p:nvSpPr>
          <p:cNvPr id="39" name="Прямоугольник 38">
            <a:hlinkClick r:id="rId10" action="ppaction://hlinksldjump"/>
          </p:cNvPr>
          <p:cNvSpPr/>
          <p:nvPr/>
        </p:nvSpPr>
        <p:spPr>
          <a:xfrm>
            <a:off x="4143372" y="2071678"/>
            <a:ext cx="714380" cy="571504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0" action="ppaction://hlinksldjump"/>
              </a:rPr>
              <a:t>2</a:t>
            </a:r>
            <a:endParaRPr lang="ru-RU" sz="2400" dirty="0"/>
          </a:p>
        </p:txBody>
      </p:sp>
      <p:sp>
        <p:nvSpPr>
          <p:cNvPr id="41" name="Прямоугольник 40">
            <a:hlinkClick r:id="rId11" action="ppaction://hlinksldjump"/>
          </p:cNvPr>
          <p:cNvSpPr/>
          <p:nvPr/>
        </p:nvSpPr>
        <p:spPr>
          <a:xfrm>
            <a:off x="4857752" y="2071678"/>
            <a:ext cx="714380" cy="571504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1" action="ppaction://hlinksldjump"/>
              </a:rPr>
              <a:t>3</a:t>
            </a:r>
            <a:endParaRPr lang="ru-RU" sz="2400" dirty="0"/>
          </a:p>
        </p:txBody>
      </p:sp>
      <p:sp>
        <p:nvSpPr>
          <p:cNvPr id="42" name="Прямоугольник 41">
            <a:hlinkClick r:id="rId12" action="ppaction://hlinksldjump"/>
          </p:cNvPr>
          <p:cNvSpPr/>
          <p:nvPr/>
        </p:nvSpPr>
        <p:spPr>
          <a:xfrm>
            <a:off x="4143372" y="1428736"/>
            <a:ext cx="714380" cy="642942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2" action="ppaction://hlinksldjump"/>
              </a:rPr>
              <a:t>2</a:t>
            </a:r>
            <a:endParaRPr lang="ru-RU" dirty="0"/>
          </a:p>
        </p:txBody>
      </p:sp>
      <p:sp>
        <p:nvSpPr>
          <p:cNvPr id="43" name="Прямоугольник 42">
            <a:hlinkClick r:id="rId13" action="ppaction://hlinksldjump"/>
          </p:cNvPr>
          <p:cNvSpPr/>
          <p:nvPr/>
        </p:nvSpPr>
        <p:spPr>
          <a:xfrm>
            <a:off x="4857752" y="1428736"/>
            <a:ext cx="714380" cy="642942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3" action="ppaction://hlinksldjump"/>
              </a:rPr>
              <a:t>3</a:t>
            </a:r>
            <a:endParaRPr lang="ru-RU" dirty="0"/>
          </a:p>
        </p:txBody>
      </p:sp>
      <p:sp>
        <p:nvSpPr>
          <p:cNvPr id="44" name="Прямоугольник 43">
            <a:hlinkClick r:id="rId12" action="ppaction://hlinksldjump"/>
          </p:cNvPr>
          <p:cNvSpPr/>
          <p:nvPr/>
        </p:nvSpPr>
        <p:spPr>
          <a:xfrm>
            <a:off x="5572132" y="1428736"/>
            <a:ext cx="71438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3" action="ppaction://hlinksldjump"/>
              </a:rPr>
              <a:t>4</a:t>
            </a:r>
            <a:endParaRPr lang="ru-RU" dirty="0"/>
          </a:p>
        </p:txBody>
      </p:sp>
      <p:sp>
        <p:nvSpPr>
          <p:cNvPr id="45" name="Прямоугольник 44">
            <a:hlinkClick r:id="rId13" action="ppaction://hlinksldjump"/>
          </p:cNvPr>
          <p:cNvSpPr/>
          <p:nvPr/>
        </p:nvSpPr>
        <p:spPr>
          <a:xfrm>
            <a:off x="6286512" y="1428736"/>
            <a:ext cx="714380" cy="64294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3" action="ppaction://hlinksldjump"/>
              </a:rPr>
              <a:t>5</a:t>
            </a:r>
            <a:endParaRPr lang="ru-RU" dirty="0"/>
          </a:p>
        </p:txBody>
      </p:sp>
      <p:sp>
        <p:nvSpPr>
          <p:cNvPr id="46" name="Прямоугольник 45">
            <a:hlinkClick r:id="rId14" action="ppaction://hlinksldjump"/>
          </p:cNvPr>
          <p:cNvSpPr/>
          <p:nvPr/>
        </p:nvSpPr>
        <p:spPr>
          <a:xfrm>
            <a:off x="5572132" y="2071678"/>
            <a:ext cx="714380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4" action="ppaction://hlinksldjump"/>
              </a:rPr>
              <a:t>4</a:t>
            </a:r>
            <a:endParaRPr lang="ru-RU" sz="2400" dirty="0"/>
          </a:p>
        </p:txBody>
      </p:sp>
      <p:sp>
        <p:nvSpPr>
          <p:cNvPr id="47" name="Прямоугольник 46">
            <a:hlinkClick r:id="rId15" action="ppaction://hlinksldjump"/>
          </p:cNvPr>
          <p:cNvSpPr/>
          <p:nvPr/>
        </p:nvSpPr>
        <p:spPr>
          <a:xfrm>
            <a:off x="6286512" y="2071678"/>
            <a:ext cx="714380" cy="571504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6" action="ppaction://hlinksldjump"/>
              </a:rPr>
              <a:t>5</a:t>
            </a:r>
            <a:endParaRPr lang="ru-RU" sz="2400" dirty="0"/>
          </a:p>
        </p:txBody>
      </p:sp>
      <p:sp>
        <p:nvSpPr>
          <p:cNvPr id="48" name="Прямоугольник 47">
            <a:hlinkClick r:id="rId17" action="ppaction://hlinksldjump"/>
          </p:cNvPr>
          <p:cNvSpPr/>
          <p:nvPr/>
        </p:nvSpPr>
        <p:spPr>
          <a:xfrm>
            <a:off x="3428992" y="2643182"/>
            <a:ext cx="714380" cy="571504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7" action="ppaction://hlinksldjump"/>
              </a:rPr>
              <a:t>1</a:t>
            </a:r>
            <a:endParaRPr lang="ru-RU" sz="2400" dirty="0"/>
          </a:p>
        </p:txBody>
      </p:sp>
      <p:sp>
        <p:nvSpPr>
          <p:cNvPr id="49" name="Прямоугольник 48">
            <a:hlinkClick r:id="rId18" action="ppaction://hlinksldjump"/>
          </p:cNvPr>
          <p:cNvSpPr/>
          <p:nvPr/>
        </p:nvSpPr>
        <p:spPr>
          <a:xfrm>
            <a:off x="4143372" y="2643182"/>
            <a:ext cx="714380" cy="571504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8" action="ppaction://hlinksldjump"/>
              </a:rPr>
              <a:t>2</a:t>
            </a:r>
            <a:endParaRPr lang="ru-RU" sz="2400" dirty="0"/>
          </a:p>
        </p:txBody>
      </p:sp>
      <p:sp>
        <p:nvSpPr>
          <p:cNvPr id="50" name="Прямоугольник 49">
            <a:hlinkClick r:id="rId19" action="ppaction://hlinksldjump"/>
          </p:cNvPr>
          <p:cNvSpPr/>
          <p:nvPr/>
        </p:nvSpPr>
        <p:spPr>
          <a:xfrm>
            <a:off x="4857752" y="2643182"/>
            <a:ext cx="714380" cy="571504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0" action="ppaction://hlinksldjump"/>
              </a:rPr>
              <a:t>3</a:t>
            </a:r>
            <a:endParaRPr lang="ru-RU" sz="2400" dirty="0"/>
          </a:p>
        </p:txBody>
      </p:sp>
      <p:sp>
        <p:nvSpPr>
          <p:cNvPr id="51" name="Прямоугольник 50">
            <a:hlinkClick r:id="rId21" action="ppaction://hlinksldjump"/>
          </p:cNvPr>
          <p:cNvSpPr/>
          <p:nvPr/>
        </p:nvSpPr>
        <p:spPr>
          <a:xfrm>
            <a:off x="5572132" y="2643182"/>
            <a:ext cx="714380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2" action="ppaction://hlinksldjump"/>
              </a:rPr>
              <a:t>4</a:t>
            </a:r>
            <a:endParaRPr lang="ru-RU" sz="2400" dirty="0"/>
          </a:p>
        </p:txBody>
      </p:sp>
      <p:sp>
        <p:nvSpPr>
          <p:cNvPr id="52" name="Прямоугольник 51">
            <a:hlinkClick r:id="rId23" action="ppaction://hlinksldjump"/>
          </p:cNvPr>
          <p:cNvSpPr/>
          <p:nvPr/>
        </p:nvSpPr>
        <p:spPr>
          <a:xfrm>
            <a:off x="6286512" y="2643182"/>
            <a:ext cx="714380" cy="571504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5" action="ppaction://hlinksldjump"/>
              </a:rPr>
              <a:t>5</a:t>
            </a:r>
            <a:endParaRPr lang="ru-RU" sz="2400" dirty="0"/>
          </a:p>
        </p:txBody>
      </p:sp>
      <p:sp>
        <p:nvSpPr>
          <p:cNvPr id="53" name="Прямоугольник 52">
            <a:hlinkClick r:id="rId24" action="ppaction://hlinksldjump"/>
          </p:cNvPr>
          <p:cNvSpPr/>
          <p:nvPr/>
        </p:nvSpPr>
        <p:spPr>
          <a:xfrm>
            <a:off x="3428992" y="3214686"/>
            <a:ext cx="714380" cy="571504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4" action="ppaction://hlinksldjump"/>
              </a:rPr>
              <a:t>1</a:t>
            </a:r>
            <a:endParaRPr lang="ru-RU" sz="2400" dirty="0"/>
          </a:p>
        </p:txBody>
      </p:sp>
      <p:sp>
        <p:nvSpPr>
          <p:cNvPr id="54" name="Прямоугольник 53">
            <a:hlinkClick r:id="rId25" action="ppaction://hlinksldjump"/>
          </p:cNvPr>
          <p:cNvSpPr/>
          <p:nvPr/>
        </p:nvSpPr>
        <p:spPr>
          <a:xfrm>
            <a:off x="4143372" y="3214686"/>
            <a:ext cx="714380" cy="571504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5" action="ppaction://hlinksldjump"/>
              </a:rPr>
              <a:t>2</a:t>
            </a:r>
            <a:endParaRPr lang="ru-RU" sz="2400" dirty="0"/>
          </a:p>
        </p:txBody>
      </p:sp>
      <p:sp>
        <p:nvSpPr>
          <p:cNvPr id="55" name="Прямоугольник 54">
            <a:hlinkClick r:id="rId19" action="ppaction://hlinksldjump"/>
          </p:cNvPr>
          <p:cNvSpPr/>
          <p:nvPr/>
        </p:nvSpPr>
        <p:spPr>
          <a:xfrm>
            <a:off x="4857752" y="3214686"/>
            <a:ext cx="714380" cy="571504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19" action="ppaction://hlinksldjump"/>
              </a:rPr>
              <a:t>3</a:t>
            </a:r>
            <a:endParaRPr lang="ru-RU" sz="2400" dirty="0"/>
          </a:p>
        </p:txBody>
      </p:sp>
      <p:sp>
        <p:nvSpPr>
          <p:cNvPr id="56" name="Прямоугольник 55">
            <a:hlinkClick r:id="rId21" action="ppaction://hlinksldjump"/>
          </p:cNvPr>
          <p:cNvSpPr/>
          <p:nvPr/>
        </p:nvSpPr>
        <p:spPr>
          <a:xfrm>
            <a:off x="5572132" y="3214686"/>
            <a:ext cx="714380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1" action="ppaction://hlinksldjump"/>
              </a:rPr>
              <a:t>4</a:t>
            </a:r>
            <a:endParaRPr lang="ru-RU" sz="2400" dirty="0"/>
          </a:p>
        </p:txBody>
      </p:sp>
      <p:sp>
        <p:nvSpPr>
          <p:cNvPr id="57" name="Прямоугольник 56">
            <a:hlinkClick r:id="rId23" action="ppaction://hlinksldjump"/>
          </p:cNvPr>
          <p:cNvSpPr/>
          <p:nvPr/>
        </p:nvSpPr>
        <p:spPr>
          <a:xfrm>
            <a:off x="6286512" y="3214686"/>
            <a:ext cx="714380" cy="571504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3" action="ppaction://hlinksldjump"/>
              </a:rPr>
              <a:t>5</a:t>
            </a:r>
            <a:endParaRPr lang="ru-RU" sz="2400" dirty="0"/>
          </a:p>
        </p:txBody>
      </p:sp>
      <p:sp>
        <p:nvSpPr>
          <p:cNvPr id="58" name="Прямоугольник 57">
            <a:hlinkClick r:id="rId26" action="ppaction://hlinksldjump"/>
          </p:cNvPr>
          <p:cNvSpPr/>
          <p:nvPr/>
        </p:nvSpPr>
        <p:spPr>
          <a:xfrm>
            <a:off x="3428992" y="3786190"/>
            <a:ext cx="714380" cy="64294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6" action="ppaction://hlinksldjump"/>
              </a:rPr>
              <a:t>1</a:t>
            </a:r>
            <a:endParaRPr lang="ru-RU" sz="2400" dirty="0"/>
          </a:p>
        </p:txBody>
      </p:sp>
      <p:sp>
        <p:nvSpPr>
          <p:cNvPr id="59" name="Прямоугольник 58">
            <a:hlinkClick r:id="rId27" action="ppaction://hlinksldjump"/>
          </p:cNvPr>
          <p:cNvSpPr/>
          <p:nvPr/>
        </p:nvSpPr>
        <p:spPr>
          <a:xfrm>
            <a:off x="4143372" y="3786190"/>
            <a:ext cx="714380" cy="642942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7" action="ppaction://hlinksldjump"/>
              </a:rPr>
              <a:t>2</a:t>
            </a:r>
            <a:endParaRPr lang="ru-RU" sz="2400" dirty="0"/>
          </a:p>
        </p:txBody>
      </p:sp>
      <p:sp>
        <p:nvSpPr>
          <p:cNvPr id="60" name="Прямоугольник 59">
            <a:hlinkClick r:id="rId28" action="ppaction://hlinksldjump"/>
          </p:cNvPr>
          <p:cNvSpPr/>
          <p:nvPr/>
        </p:nvSpPr>
        <p:spPr>
          <a:xfrm>
            <a:off x="4857752" y="3786190"/>
            <a:ext cx="714380" cy="642942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8" action="ppaction://hlinksldjump"/>
              </a:rPr>
              <a:t>3</a:t>
            </a:r>
            <a:endParaRPr lang="ru-RU" sz="2400" dirty="0"/>
          </a:p>
        </p:txBody>
      </p:sp>
      <p:sp>
        <p:nvSpPr>
          <p:cNvPr id="61" name="Прямоугольник 60">
            <a:hlinkClick r:id="rId29" action="ppaction://hlinksldjump"/>
          </p:cNvPr>
          <p:cNvSpPr/>
          <p:nvPr/>
        </p:nvSpPr>
        <p:spPr>
          <a:xfrm>
            <a:off x="5572132" y="3786190"/>
            <a:ext cx="71438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9" action="ppaction://hlinksldjump"/>
              </a:rPr>
              <a:t>4</a:t>
            </a:r>
            <a:endParaRPr lang="ru-RU" sz="2400" dirty="0"/>
          </a:p>
        </p:txBody>
      </p:sp>
      <p:sp>
        <p:nvSpPr>
          <p:cNvPr id="62" name="Прямоугольник 61">
            <a:hlinkClick r:id="rId30" action="ppaction://hlinksldjump"/>
          </p:cNvPr>
          <p:cNvSpPr/>
          <p:nvPr/>
        </p:nvSpPr>
        <p:spPr>
          <a:xfrm>
            <a:off x="6286512" y="3786190"/>
            <a:ext cx="714380" cy="64294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30" action="ppaction://hlinksldjump"/>
              </a:rPr>
              <a:t>5</a:t>
            </a:r>
            <a:endParaRPr lang="ru-RU" sz="2400" dirty="0"/>
          </a:p>
        </p:txBody>
      </p:sp>
      <p:sp>
        <p:nvSpPr>
          <p:cNvPr id="63" name="Прямоугольник 62">
            <a:hlinkClick r:id="rId31" action="ppaction://hlinksldjump"/>
          </p:cNvPr>
          <p:cNvSpPr/>
          <p:nvPr/>
        </p:nvSpPr>
        <p:spPr>
          <a:xfrm>
            <a:off x="3428992" y="4429132"/>
            <a:ext cx="714380" cy="571504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31" action="ppaction://hlinksldjump"/>
              </a:rPr>
              <a:t>1</a:t>
            </a:r>
            <a:endParaRPr lang="ru-RU" sz="2400" dirty="0"/>
          </a:p>
        </p:txBody>
      </p:sp>
      <p:sp>
        <p:nvSpPr>
          <p:cNvPr id="64" name="Прямоугольник 63">
            <a:hlinkClick r:id="rId32" action="ppaction://hlinksldjump"/>
          </p:cNvPr>
          <p:cNvSpPr/>
          <p:nvPr/>
        </p:nvSpPr>
        <p:spPr>
          <a:xfrm>
            <a:off x="4143372" y="4429132"/>
            <a:ext cx="714380" cy="571504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32" action="ppaction://hlinksldjump"/>
              </a:rPr>
              <a:t>2</a:t>
            </a:r>
            <a:endParaRPr lang="ru-RU" sz="2400" dirty="0"/>
          </a:p>
        </p:txBody>
      </p:sp>
      <p:sp>
        <p:nvSpPr>
          <p:cNvPr id="65" name="Прямоугольник 64">
            <a:hlinkClick r:id="rId33" action="ppaction://hlinksldjump"/>
          </p:cNvPr>
          <p:cNvSpPr/>
          <p:nvPr/>
        </p:nvSpPr>
        <p:spPr>
          <a:xfrm>
            <a:off x="4857752" y="4429132"/>
            <a:ext cx="714380" cy="571504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33" action="ppaction://hlinksldjump"/>
              </a:rPr>
              <a:t>3</a:t>
            </a:r>
            <a:endParaRPr lang="ru-RU" sz="2400" dirty="0"/>
          </a:p>
        </p:txBody>
      </p:sp>
      <p:sp>
        <p:nvSpPr>
          <p:cNvPr id="66" name="Прямоугольник 65">
            <a:hlinkClick r:id="rId34" action="ppaction://hlinksldjump"/>
          </p:cNvPr>
          <p:cNvSpPr/>
          <p:nvPr/>
        </p:nvSpPr>
        <p:spPr>
          <a:xfrm>
            <a:off x="5572132" y="4429132"/>
            <a:ext cx="714380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34" action="ppaction://hlinksldjump"/>
              </a:rPr>
              <a:t>4</a:t>
            </a:r>
            <a:endParaRPr lang="ru-RU" sz="2400" dirty="0"/>
          </a:p>
        </p:txBody>
      </p:sp>
      <p:sp>
        <p:nvSpPr>
          <p:cNvPr id="67" name="Прямоугольник 66">
            <a:hlinkClick r:id="rId35" action="ppaction://hlinksldjump"/>
          </p:cNvPr>
          <p:cNvSpPr/>
          <p:nvPr/>
        </p:nvSpPr>
        <p:spPr>
          <a:xfrm>
            <a:off x="6286512" y="4429132"/>
            <a:ext cx="714380" cy="571504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35" action="ppaction://hlinksldjump"/>
              </a:rPr>
              <a:t>5</a:t>
            </a:r>
            <a:endParaRPr lang="ru-RU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43306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364330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3643306" y="392906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User\Desktop\РАМКИ\Sbortik №4_foni100 shtuk\2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44384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Поставьте ударение в словах:</a:t>
            </a:r>
          </a:p>
          <a:p>
            <a:r>
              <a:rPr lang="ru-RU" sz="2400" b="1" dirty="0" smtClean="0"/>
              <a:t>ржавея, черпая, балуясь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3286124"/>
            <a:ext cx="4032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Ржавея, черпая, балуясь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116" y="328612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`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321468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`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322" y="321468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`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Выноска с четырьмя стрелками 9">
            <a:hlinkClick r:id="rId3" action="ppaction://hlinksldjump"/>
          </p:cNvPr>
          <p:cNvSpPr/>
          <p:nvPr/>
        </p:nvSpPr>
        <p:spPr>
          <a:xfrm>
            <a:off x="7572396" y="4357694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РАМКИ\Sbortik №4_foni100 shtuk\2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00232" y="2428868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С существительными какого падежа употребляется предлог благодаря?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15074" y="400050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 дательным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Выноска с четырьмя стрелками 5">
            <a:hlinkClick r:id="rId3" action="ppaction://hlinksldjump"/>
          </p:cNvPr>
          <p:cNvSpPr/>
          <p:nvPr/>
        </p:nvSpPr>
        <p:spPr>
          <a:xfrm>
            <a:off x="7715272" y="4429132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РАМКИ\Sbortik №4_foni100 shtuk\2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0800000" flipV="1">
            <a:off x="2286000" y="181317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Как правильно:                                                по окончании(И,Ю),                                              по </a:t>
            </a:r>
            <a:r>
              <a:rPr lang="ru-RU" sz="2400" dirty="0" err="1" smtClean="0"/>
              <a:t>прибыти</a:t>
            </a:r>
            <a:r>
              <a:rPr lang="ru-RU" sz="2400" dirty="0" smtClean="0"/>
              <a:t>(И,Ю)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 </a:t>
            </a:r>
            <a:r>
              <a:rPr lang="ru-RU" sz="2400" dirty="0" err="1" smtClean="0">
                <a:solidFill>
                  <a:srgbClr val="FF0000"/>
                </a:solidFill>
              </a:rPr>
              <a:t>окончанииИ</a:t>
            </a:r>
            <a:r>
              <a:rPr lang="ru-RU" sz="2400" dirty="0" smtClean="0">
                <a:solidFill>
                  <a:srgbClr val="FF0000"/>
                </a:solidFill>
              </a:rPr>
              <a:t>                                              </a:t>
            </a:r>
            <a:r>
              <a:rPr lang="ru-RU" sz="2400" dirty="0" err="1" smtClean="0">
                <a:solidFill>
                  <a:srgbClr val="FF0000"/>
                </a:solidFill>
              </a:rPr>
              <a:t>по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прибытиИ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Выноска с четырьмя стрелками 5">
            <a:hlinkClick r:id="rId3" action="ppaction://hlinksldjump"/>
          </p:cNvPr>
          <p:cNvSpPr/>
          <p:nvPr/>
        </p:nvSpPr>
        <p:spPr>
          <a:xfrm>
            <a:off x="7858148" y="4500570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РАМКИ\Sbortik №4_foni100 shtuk\5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90500"/>
            <a:ext cx="9753600" cy="7239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2214546" y="2458516"/>
            <a:ext cx="492919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Разберите по составу слова:</a:t>
            </a:r>
            <a:br>
              <a:rPr lang="ru-RU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УЛЫБАЮЩИЙСЯ, ИЗДАЛЕКА, ВЫИГРАВ.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8286744" y="5286388"/>
            <a:ext cx="857256" cy="857256"/>
          </a:xfrm>
          <a:prstGeom prst="quad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РАМКИ\Sbortik №4_foni100 shtuk\5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90500"/>
            <a:ext cx="9753600" cy="7239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366623"/>
            <a:ext cx="73581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Найди ошибку в разборе слова</a:t>
            </a: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РАСПОЛОЖИТЬСЯ: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Окончание - </a:t>
            </a: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ИТЬ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Приставка  </a:t>
            </a: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РАС-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Корень </a:t>
            </a: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ПОЛОЖ-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Суффикс  -</a:t>
            </a: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СЯ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8072462" y="5429264"/>
            <a:ext cx="857256" cy="857256"/>
          </a:xfrm>
          <a:prstGeom prst="quad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39290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Окончание -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ТЬ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Приставки 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РАС-, ПО-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Корень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ЛОЖ-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Суффиксы –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И,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СЯ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РАМКИ\Sbortik №4_foni100 shtuk\5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90500"/>
            <a:ext cx="9753600" cy="7239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2290322" y="1199812"/>
            <a:ext cx="46203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Что такое приставка?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786710" y="5572140"/>
            <a:ext cx="857256" cy="857256"/>
          </a:xfrm>
          <a:prstGeom prst="quad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85984" y="2357430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Приставка –это значимая часть слова, которая стоит перед корнем и служит для образования новых слов.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РАМКИ\Sbortik №4_foni100 shtuk\5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90500"/>
            <a:ext cx="9753600" cy="7239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36662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Образуйте наречие от существительного </a:t>
            </a: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тайна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786710" y="5500702"/>
            <a:ext cx="857256" cy="857256"/>
          </a:xfrm>
          <a:prstGeom prst="quad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РАМКИ\Sbortik №4_foni100 shtuk\58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90500"/>
            <a:ext cx="9753600" cy="7239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366623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Отгадайте слово:</a:t>
            </a: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Возьмите приставку из слова ПОДАРОК, Корень от слова ПОБЕЛЕЛ,  первый суффикс  из слова УВИДЕТЬ, второй суффикс из слова ИГРАВШИЙ. Окончание из слова ВЕСЕННИЙ.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500958" y="5429264"/>
            <a:ext cx="857256" cy="857256"/>
          </a:xfrm>
          <a:prstGeom prst="quad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0" y="3857628"/>
            <a:ext cx="2134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побелевший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РАМКИ\Sbortik №4_foni100 shtuk\9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sz="2400" b="1" dirty="0" smtClean="0">
                <a:solidFill>
                  <a:srgbClr val="7030A0"/>
                </a:solidFill>
              </a:rPr>
              <a:t>Что такое деепричастный оборот?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500958" y="5357826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00166" y="4071942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Деепричастный оборот – это деепричастие с зависимыми словами.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РАМКИ\Sbortik №4_foni100 shtuk\9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26903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7030A0"/>
                </a:solidFill>
              </a:rPr>
              <a:t>Когда выделяется запятыми причастный оборот?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7572396" y="5429264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28794" y="4286256"/>
            <a:ext cx="5534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Если причастный оборот стоит после определяемого слова, то он выделяется на письме запятыми.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АМКИ\Sbortik №4_foni100 shtuk\100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32"/>
            <a:ext cx="9144000" cy="68401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71670" y="714356"/>
            <a:ext cx="35004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Определи часть речи:</a:t>
            </a:r>
          </a:p>
          <a:p>
            <a:r>
              <a:rPr lang="ru-RU" sz="2000" dirty="0" smtClean="0"/>
              <a:t>	</a:t>
            </a:r>
            <a:r>
              <a:rPr lang="ru-RU" sz="2000" b="1" dirty="0" smtClean="0"/>
              <a:t>Три</a:t>
            </a:r>
          </a:p>
          <a:p>
            <a:r>
              <a:rPr lang="ru-RU" sz="2000" b="1" dirty="0" smtClean="0"/>
              <a:t>	Тройка</a:t>
            </a:r>
          </a:p>
          <a:p>
            <a:r>
              <a:rPr lang="ru-RU" sz="2000" b="1" dirty="0" smtClean="0"/>
              <a:t>	Тройной</a:t>
            </a:r>
          </a:p>
          <a:p>
            <a:r>
              <a:rPr lang="ru-RU" sz="2000" b="1" dirty="0" smtClean="0"/>
              <a:t>	Утроить</a:t>
            </a:r>
          </a:p>
          <a:p>
            <a:r>
              <a:rPr lang="ru-RU" sz="2000" b="1" dirty="0" smtClean="0"/>
              <a:t>	Втройне</a:t>
            </a:r>
          </a:p>
          <a:p>
            <a:r>
              <a:rPr lang="ru-RU" sz="2000" b="1" dirty="0" smtClean="0"/>
              <a:t>	Утроивший</a:t>
            </a:r>
          </a:p>
          <a:p>
            <a:r>
              <a:rPr lang="ru-RU" sz="2000" b="1" dirty="0" smtClean="0"/>
              <a:t>	Утроив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1357290" y="3500438"/>
            <a:ext cx="65722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</a:t>
            </a:r>
            <a:r>
              <a:rPr lang="ru-RU" b="1" dirty="0" smtClean="0">
                <a:solidFill>
                  <a:srgbClr val="FF0000"/>
                </a:solidFill>
              </a:rPr>
              <a:t>Три - числительное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	Тройка - существительное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	Тройной - прилагательное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	Утроить - глагол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	Втройне - наречие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	Утроивший - причастие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	Утроив - деепричастие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7429520" y="4429132"/>
            <a:ext cx="857256" cy="857256"/>
          </a:xfrm>
          <a:prstGeom prst="quad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РАМКИ\Sbortik №4_foni100 shtuk\9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 rot="10800000" flipV="1">
            <a:off x="1071538" y="1744136"/>
            <a:ext cx="76418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Составить схему предложения.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Мы хотим, чтобы дети не знали войны.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143768" y="5214950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4810" y="3786190"/>
            <a:ext cx="31856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[     ],(</a:t>
            </a:r>
            <a:r>
              <a:rPr lang="ru-RU" sz="4400" b="1" dirty="0" smtClean="0"/>
              <a:t>чтобы)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РАМКИ\Sbortik №4_foni100 shtuk\9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785918" y="2000240"/>
            <a:ext cx="700089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Расставить пропущенные запятые.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Злое море желающее показать свою сокрушительную силу поднимает изумрудные громады волн всё выше.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4357694"/>
            <a:ext cx="47863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Злое море</a:t>
            </a:r>
            <a:r>
              <a:rPr lang="ru-RU" sz="24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желающее показать свою сокрушительную силу</a:t>
            </a:r>
            <a:r>
              <a:rPr lang="ru-RU" sz="24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поднимает изумрудные громады волн всё выше.</a:t>
            </a: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7429520" y="5214950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РАМКИ\Sbortik №4_foni100 shtuk\9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254"/>
            <a:ext cx="9144000" cy="6795492"/>
          </a:xfrm>
          <a:prstGeom prst="rect">
            <a:avLst/>
          </a:prstGeom>
          <a:noFill/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3108" y="714356"/>
            <a:ext cx="578644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Найдите ошибку в постановке знаков препинания: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Хорошая книга – это дверь раскрывающаяся перед тобой, и, впускающая    тебя в какой-то новый уголок жизни.(Л.Кассиль)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3857628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Хорошая книга – это дверь</a:t>
            </a:r>
            <a:r>
              <a:rPr lang="ru-RU" sz="24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раскрывающаяся перед тобой и впускающая    тебя в какой-то новый уголок жизни.(Л.Кассиль)</a:t>
            </a:r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Выноска с четырьмя стрелками 4">
            <a:hlinkClick r:id="rId4" action="ppaction://hlinksldjump"/>
          </p:cNvPr>
          <p:cNvSpPr/>
          <p:nvPr/>
        </p:nvSpPr>
        <p:spPr>
          <a:xfrm>
            <a:off x="7715272" y="5500702"/>
            <a:ext cx="857256" cy="85725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РАМКИ\Sbortik №4_foni100 shtuk\93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57158" y="1714488"/>
            <a:ext cx="521497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Анаграмма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в пруду живу, жирею,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Переставьте буквы -  вмиг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Превращусь я и в аллеи,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в лужайку, и в цветник</a:t>
            </a: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4357694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КАРП - ПАРК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6786578" y="5357826"/>
            <a:ext cx="857256" cy="857256"/>
          </a:xfrm>
          <a:prstGeom prst="quad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РАМКИ\Sbortik №4_foni100 shtuk\93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785786" y="2214554"/>
            <a:ext cx="5429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Ответь на вопрос: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такое синонимы?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000892" y="5286388"/>
            <a:ext cx="857256" cy="857256"/>
          </a:xfrm>
          <a:prstGeom prst="quad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71605" y="3429000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Синонимы – это слова одной и той же части речи, которые  обозначают одно и то же, но отличаются оттенками лексического значения или употреблением в речи.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РАМКИ\Sbortik №4_foni100 shtuk\93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</p:spPr>
      </p:pic>
      <p:sp>
        <p:nvSpPr>
          <p:cNvPr id="51201" name="Rectangle 1"/>
          <p:cNvSpPr>
            <a:spLocks noChangeArrowheads="1"/>
          </p:cNvSpPr>
          <p:nvPr/>
        </p:nvSpPr>
        <p:spPr bwMode="auto">
          <a:xfrm rot="10800000" flipV="1">
            <a:off x="1500166" y="1785926"/>
            <a:ext cx="54933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каком языком явлении идёт речь?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Много разных есть ключей: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Ключ - родник среди камней,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Ключ скрипичный, завитой,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обычный ключ дверной..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450057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Омонимы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7429520" y="5357826"/>
            <a:ext cx="857256" cy="857256"/>
          </a:xfrm>
          <a:prstGeom prst="quad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РАМКИ\Sbortik №4_foni100 shtuk\93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 rot="10800000" flipV="1">
            <a:off x="642910" y="668589"/>
            <a:ext cx="757242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Найти антонимы.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Слово - великое дело. Великое  потому, что словом можно соединить людей, словом  можно и разъединить их, словом можно служить любви, словом можно служить вражде и ненависти. (Л. Толстой)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392906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Соединить – разъединить</a:t>
            </a:r>
          </a:p>
        </p:txBody>
      </p:sp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7215206" y="5357826"/>
            <a:ext cx="857256" cy="857256"/>
          </a:xfrm>
          <a:prstGeom prst="quad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5286388"/>
            <a:ext cx="2845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Любовь - ненависть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РАМКИ\Sbortik №4_foni100 shtuk\93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0168"/>
          </a:xfrm>
          <a:prstGeom prst="rect">
            <a:avLst/>
          </a:prstGeom>
          <a:noFill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928794" y="1214422"/>
            <a:ext cx="58578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Отгадать слово  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антоним шума, стука,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Без меня вам ночью мука,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для отдыха, для сна,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 и в школе я нужна,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Называюсь ________________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3643314"/>
            <a:ext cx="1709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тишина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Выноска с четырьмя стрелками 4">
            <a:hlinkClick r:id="rId3" action="ppaction://hlinksldjump"/>
          </p:cNvPr>
          <p:cNvSpPr/>
          <p:nvPr/>
        </p:nvSpPr>
        <p:spPr>
          <a:xfrm>
            <a:off x="7143768" y="5572140"/>
            <a:ext cx="857256" cy="857256"/>
          </a:xfrm>
          <a:prstGeom prst="quad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МКИ\Sbortik №4_foni100 shtuk\93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0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r>
              <a:rPr lang="ru-RU" smtClean="0"/>
              <a:t>сточники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М.Т.Баранов, Т.А. </a:t>
            </a:r>
            <a:r>
              <a:rPr lang="ru-RU" dirty="0" err="1" smtClean="0"/>
              <a:t>Ладыженская</a:t>
            </a:r>
            <a:r>
              <a:rPr lang="ru-RU" dirty="0" smtClean="0"/>
              <a:t>, Л.А. </a:t>
            </a:r>
            <a:r>
              <a:rPr lang="ru-RU" dirty="0" err="1" smtClean="0"/>
              <a:t>Тростенцова</a:t>
            </a:r>
            <a:r>
              <a:rPr lang="ru-RU" dirty="0" smtClean="0"/>
              <a:t> и другие Русский язык 7 класс</a:t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А.Б.Малюшкин</a:t>
            </a:r>
            <a:r>
              <a:rPr lang="ru-RU" dirty="0" smtClean="0"/>
              <a:t> Тестовые задания по русскому языку 7 класс</a:t>
            </a:r>
            <a:br>
              <a:rPr lang="ru-RU" dirty="0" smtClean="0"/>
            </a:br>
            <a:r>
              <a:rPr lang="ru-RU" dirty="0" smtClean="0"/>
              <a:t>И.М. Подгаецкая Воспитание у учащихся интереса к изучению русского языка</a:t>
            </a:r>
            <a:br>
              <a:rPr lang="ru-RU" dirty="0" smtClean="0"/>
            </a:br>
            <a:r>
              <a:rPr lang="ru-RU" dirty="0" smtClean="0"/>
              <a:t>Л.И. </a:t>
            </a:r>
            <a:r>
              <a:rPr lang="ru-RU" dirty="0" err="1" smtClean="0"/>
              <a:t>Пучкова</a:t>
            </a:r>
            <a:r>
              <a:rPr lang="ru-RU" dirty="0" smtClean="0"/>
              <a:t> Русский язык ЕГЭ Типовые тестовые задания</a:t>
            </a:r>
            <a:br>
              <a:rPr lang="ru-RU" dirty="0" smtClean="0"/>
            </a:br>
            <a:r>
              <a:rPr lang="en-US" dirty="0" smtClean="0"/>
              <a:t> http://istorik.ucoz.com/load/v_pomoshh_uchitelju/20-7-2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РАМКИ\Sbortik №4_foni100 shtuk\100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571480"/>
            <a:ext cx="6572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Найди ошибку:</a:t>
            </a:r>
          </a:p>
          <a:p>
            <a:r>
              <a:rPr lang="ru-RU" sz="2400" b="1" dirty="0" smtClean="0"/>
              <a:t>соединительные союзы: </a:t>
            </a:r>
            <a:r>
              <a:rPr lang="ru-RU" sz="2400" b="1" dirty="0" smtClean="0">
                <a:solidFill>
                  <a:srgbClr val="0070C0"/>
                </a:solidFill>
              </a:rPr>
              <a:t>и, да (и), или, либо, то-то, не то - не то;</a:t>
            </a:r>
          </a:p>
          <a:p>
            <a:r>
              <a:rPr lang="ru-RU" sz="2400" b="1" dirty="0" smtClean="0"/>
              <a:t>противительные: </a:t>
            </a:r>
            <a:r>
              <a:rPr lang="ru-RU" sz="2400" b="1" dirty="0" smtClean="0">
                <a:solidFill>
                  <a:srgbClr val="0070C0"/>
                </a:solidFill>
              </a:rPr>
              <a:t>а, но, да(но),однако, зато;</a:t>
            </a:r>
          </a:p>
          <a:p>
            <a:r>
              <a:rPr lang="ru-RU" sz="2400" b="1" dirty="0" smtClean="0"/>
              <a:t>разделительные: </a:t>
            </a:r>
            <a:r>
              <a:rPr lang="ru-RU" sz="2400" b="1" dirty="0" smtClean="0">
                <a:solidFill>
                  <a:srgbClr val="0070C0"/>
                </a:solidFill>
              </a:rPr>
              <a:t>не только – но и, как – так и.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618136"/>
            <a:ext cx="52697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1.Или, либо, то-то, не то - не то – </a:t>
            </a:r>
            <a:r>
              <a:rPr lang="ru-RU" sz="2400" b="1" dirty="0" smtClean="0"/>
              <a:t>это не соединительные, а разделительные союзы.</a:t>
            </a:r>
            <a:br>
              <a:rPr lang="ru-RU" sz="2400" b="1" dirty="0" smtClean="0"/>
            </a:br>
            <a:endParaRPr lang="ru-RU" sz="2400" b="1" dirty="0" smtClean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2.Не только – но и, как – так и </a:t>
            </a:r>
            <a:r>
              <a:rPr lang="ru-RU" sz="2400" b="1" i="1" dirty="0" smtClean="0"/>
              <a:t>– это соединительные союзы</a:t>
            </a:r>
            <a:endParaRPr lang="ru-RU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 rot="10985089" flipV="1">
            <a:off x="2931487" y="4966258"/>
            <a:ext cx="3281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sp>
        <p:nvSpPr>
          <p:cNvPr id="8" name="Выноска с четырьмя стрелками 7">
            <a:hlinkClick r:id="rId3" action="ppaction://hlinksldjump"/>
          </p:cNvPr>
          <p:cNvSpPr/>
          <p:nvPr/>
        </p:nvSpPr>
        <p:spPr>
          <a:xfrm>
            <a:off x="7572396" y="4572008"/>
            <a:ext cx="857256" cy="857256"/>
          </a:xfrm>
          <a:prstGeom prst="quad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РАМКИ\Sbortik №4_foni100 shtuk\100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32"/>
            <a:ext cx="9144000" cy="6840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285860"/>
            <a:ext cx="792961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каком предложении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тоже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является союзом ?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/>
              <a:t>1.Доброта для души то(же), что здоровье для тела. (Л.Н. Толстой)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b="1" dirty="0" smtClean="0"/>
              <a:t>2.Секунду он молчал, мать то(же) смотрела на него молча. (М.Горький)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000232" y="4286256"/>
            <a:ext cx="4572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2.Секунду он молчал, мать тоже смотрела на него молча. (М.Горький)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Выноска с четырьмя стрелками 6">
            <a:hlinkClick r:id="rId3" action="ppaction://hlinksldjump"/>
          </p:cNvPr>
          <p:cNvSpPr/>
          <p:nvPr/>
        </p:nvSpPr>
        <p:spPr>
          <a:xfrm>
            <a:off x="6786578" y="4786322"/>
            <a:ext cx="857256" cy="857256"/>
          </a:xfrm>
          <a:prstGeom prst="quad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АМКИ\Sbortik №4_foni100 shtuk\100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32"/>
            <a:ext cx="9144000" cy="6840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28794" y="928670"/>
            <a:ext cx="5265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Что называется деепричастием?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572396" y="4357694"/>
            <a:ext cx="857256" cy="857256"/>
          </a:xfrm>
          <a:prstGeom prst="quad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2714620"/>
            <a:ext cx="6929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Деепричастие – это самостоятельная часть речи, которая обозначает добавочное действие при основном действии, выраженном глаголом.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РАМКИ\Sbortik №4_foni100 shtuk\100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16"/>
            <a:ext cx="9144000" cy="6840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000108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Перечислите самостоятельные и служебные части речи.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7429520" y="4643446"/>
            <a:ext cx="857256" cy="857256"/>
          </a:xfrm>
          <a:prstGeom prst="quad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71670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2285992"/>
            <a:ext cx="262302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Самостоятельные:</a:t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dirty="0" smtClean="0"/>
              <a:t>имя существительное</a:t>
            </a:r>
            <a:br>
              <a:rPr lang="ru-RU" sz="2000" b="1" dirty="0" smtClean="0"/>
            </a:br>
            <a:r>
              <a:rPr lang="ru-RU" sz="2000" b="1" dirty="0" smtClean="0"/>
              <a:t>имя прилагательное</a:t>
            </a:r>
            <a:br>
              <a:rPr lang="ru-RU" sz="2000" b="1" dirty="0" smtClean="0"/>
            </a:br>
            <a:r>
              <a:rPr lang="ru-RU" sz="2000" b="1" dirty="0" smtClean="0"/>
              <a:t>имя числительное</a:t>
            </a:r>
            <a:br>
              <a:rPr lang="ru-RU" sz="2000" b="1" dirty="0" smtClean="0"/>
            </a:br>
            <a:r>
              <a:rPr lang="ru-RU" sz="2000" b="1" dirty="0" smtClean="0"/>
              <a:t>глагол</a:t>
            </a:r>
            <a:br>
              <a:rPr lang="ru-RU" sz="2000" b="1" dirty="0" smtClean="0"/>
            </a:br>
            <a:r>
              <a:rPr lang="ru-RU" sz="2000" b="1" dirty="0" smtClean="0"/>
              <a:t>причастие</a:t>
            </a:r>
            <a:br>
              <a:rPr lang="ru-RU" sz="2000" b="1" dirty="0" smtClean="0"/>
            </a:br>
            <a:r>
              <a:rPr lang="ru-RU" sz="2000" b="1" dirty="0" smtClean="0"/>
              <a:t>деепричастие</a:t>
            </a:r>
            <a:br>
              <a:rPr lang="ru-RU" sz="2000" b="1" dirty="0" smtClean="0"/>
            </a:br>
            <a:r>
              <a:rPr lang="ru-RU" sz="2000" b="1" dirty="0" smtClean="0"/>
              <a:t>местоимение</a:t>
            </a:r>
            <a:br>
              <a:rPr lang="ru-RU" sz="2000" b="1" dirty="0" smtClean="0"/>
            </a:br>
            <a:r>
              <a:rPr lang="ru-RU" sz="2000" b="1" dirty="0" smtClean="0"/>
              <a:t>наречие</a:t>
            </a:r>
            <a:br>
              <a:rPr lang="ru-RU" sz="2000" b="1" dirty="0" smtClean="0"/>
            </a:br>
            <a:r>
              <a:rPr lang="ru-RU" sz="2000" b="1" dirty="0" smtClean="0"/>
              <a:t>категория состояния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2714620"/>
            <a:ext cx="15511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Служебные:</a:t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dirty="0" smtClean="0"/>
              <a:t>предлог</a:t>
            </a:r>
            <a:br>
              <a:rPr lang="ru-RU" sz="2000" b="1" dirty="0" smtClean="0"/>
            </a:br>
            <a:r>
              <a:rPr lang="ru-RU" sz="2000" b="1" dirty="0" smtClean="0"/>
              <a:t>союз</a:t>
            </a:r>
            <a:br>
              <a:rPr lang="ru-RU" sz="2000" b="1" dirty="0" smtClean="0"/>
            </a:br>
            <a:r>
              <a:rPr lang="ru-RU" sz="2000" b="1" dirty="0" smtClean="0"/>
              <a:t>частица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РАМКИ\Sbortik №4_foni100 shtuk\2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6000" y="1643050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Какое слово состоит из 4 звуков?</a:t>
            </a:r>
          </a:p>
          <a:p>
            <a:pPr lvl="0"/>
            <a:r>
              <a:rPr lang="ru-RU" sz="2800" dirty="0" smtClean="0"/>
              <a:t>1)маяк</a:t>
            </a:r>
          </a:p>
          <a:p>
            <a:pPr lvl="0"/>
            <a:r>
              <a:rPr lang="ru-RU" sz="2800" dirty="0" smtClean="0"/>
              <a:t> 2)её</a:t>
            </a:r>
          </a:p>
          <a:p>
            <a:pPr lvl="0"/>
            <a:r>
              <a:rPr lang="ru-RU" sz="2800" dirty="0" smtClean="0"/>
              <a:t>3)пять</a:t>
            </a:r>
          </a:p>
          <a:p>
            <a:pPr lvl="0"/>
            <a:r>
              <a:rPr lang="ru-RU" sz="2800" dirty="0" smtClean="0"/>
              <a:t>4)вьюга</a:t>
            </a:r>
            <a:endParaRPr lang="ru-RU" sz="2800" dirty="0"/>
          </a:p>
        </p:txBody>
      </p:sp>
      <p:sp>
        <p:nvSpPr>
          <p:cNvPr id="4" name="Выноска с четырьмя стрелками 3">
            <a:hlinkClick r:id="rId4" action="ppaction://hlinksldjump"/>
          </p:cNvPr>
          <p:cNvSpPr/>
          <p:nvPr/>
        </p:nvSpPr>
        <p:spPr>
          <a:xfrm>
            <a:off x="7286644" y="5143512"/>
            <a:ext cx="857256" cy="857256"/>
          </a:xfrm>
          <a:prstGeom prst="quad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500562" y="4786322"/>
            <a:ext cx="591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её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432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РАМКИ\Sbortik №4_foni100 shtuk\2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014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269033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В каком слове есть звук </a:t>
            </a:r>
            <a:r>
              <a:rPr lang="ru-RU" sz="2400" b="1" dirty="0" err="1" smtClean="0"/>
              <a:t>ф</a:t>
            </a:r>
            <a:r>
              <a:rPr lang="ru-RU" sz="2400" b="1" dirty="0" smtClean="0"/>
              <a:t>?</a:t>
            </a:r>
          </a:p>
          <a:p>
            <a:pPr lvl="0"/>
            <a:r>
              <a:rPr lang="ru-RU" sz="2400" dirty="0" smtClean="0"/>
              <a:t>1)Физиология</a:t>
            </a:r>
          </a:p>
          <a:p>
            <a:pPr lvl="0"/>
            <a:r>
              <a:rPr lang="ru-RU" sz="2400" dirty="0" smtClean="0"/>
              <a:t>2)кровь</a:t>
            </a:r>
          </a:p>
          <a:p>
            <a:pPr lvl="0"/>
            <a:r>
              <a:rPr lang="ru-RU" sz="2400" dirty="0" smtClean="0"/>
              <a:t>3)всадник</a:t>
            </a:r>
          </a:p>
          <a:p>
            <a:pPr lvl="0"/>
            <a:r>
              <a:rPr lang="ru-RU" sz="2400" dirty="0" smtClean="0"/>
              <a:t>4)фехтование</a:t>
            </a:r>
            <a:endParaRPr lang="ru-RU" sz="2400" dirty="0"/>
          </a:p>
        </p:txBody>
      </p:sp>
      <p:sp>
        <p:nvSpPr>
          <p:cNvPr id="4" name="Выноска с четырьмя стрелками 3">
            <a:hlinkClick r:id="rId3" action="ppaction://hlinksldjump"/>
          </p:cNvPr>
          <p:cNvSpPr/>
          <p:nvPr/>
        </p:nvSpPr>
        <p:spPr>
          <a:xfrm>
            <a:off x="6643702" y="4857760"/>
            <a:ext cx="857256" cy="857256"/>
          </a:xfrm>
          <a:prstGeom prst="quad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843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870</Words>
  <PresentationFormat>Экран (4:3)</PresentationFormat>
  <Paragraphs>210</Paragraphs>
  <Slides>38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Пользователь</cp:lastModifiedBy>
  <cp:revision>76</cp:revision>
  <dcterms:created xsi:type="dcterms:W3CDTF">2014-02-15T11:39:33Z</dcterms:created>
  <dcterms:modified xsi:type="dcterms:W3CDTF">2015-06-05T04:47:53Z</dcterms:modified>
</cp:coreProperties>
</file>