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71" r:id="rId2"/>
    <p:sldId id="286" r:id="rId3"/>
    <p:sldId id="316" r:id="rId4"/>
    <p:sldId id="309" r:id="rId5"/>
    <p:sldId id="314" r:id="rId6"/>
    <p:sldId id="305" r:id="rId7"/>
    <p:sldId id="303" r:id="rId8"/>
    <p:sldId id="313" r:id="rId9"/>
    <p:sldId id="315" r:id="rId10"/>
    <p:sldId id="317" r:id="rId11"/>
    <p:sldId id="292" r:id="rId12"/>
    <p:sldId id="300" r:id="rId13"/>
    <p:sldId id="298" r:id="rId14"/>
    <p:sldId id="278" r:id="rId15"/>
    <p:sldId id="279" r:id="rId16"/>
    <p:sldId id="283" r:id="rId17"/>
    <p:sldId id="301" r:id="rId18"/>
    <p:sldId id="318" r:id="rId19"/>
    <p:sldId id="284" r:id="rId20"/>
    <p:sldId id="302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C8578-B3F3-48A1-8264-7FCBB52B06BE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39600-6840-47BB-8086-8C8D8A8726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0.jpeg"/><Relationship Id="rId2" Type="http://schemas.openxmlformats.org/officeDocument/2006/relationships/hyperlink" Target="http://www.yasnayapolyana.ru/museum/manor/map/Image_map/komsat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080.radikal.ru/1003/bc/42ecd762e83c.jpg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ilyaunsiecle.blog.lemonde.fr/filescropped/5925_592_427/2010/11/tolstoi.1290254459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http://www.megabook.ru/MObjects2/DATA1/pict04/new/04t0712.jpg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hyperlink" Target="http://www.ibiblio.org/sergei/Exs/YasnayaPoliana/lobby.jpg" TargetMode="Externa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snob.ru/i/indoc/f6/blog_entry_2385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togi.ru/7-days/img/352/ARTS-dnevnik-3hi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ed=1&amp;text=%D0%BB%D0%B5%D0%B2%20%D1%82%D0%BE%D0%BB%D1%81%D1%82%D0%BE%D0%B9%20%D1%8F%D1%81%D0%BD%D0%B0%D1%8F%20%D0%BF%D0%BE%D0%BB%D1%8F%D0%BD%D0%B0&amp;img_url=www.lenta.tv/uploads/pics/hkl20070720-0830.jpg&amp;rpt=simage&amp;p=9" TargetMode="External"/><Relationship Id="rId13" Type="http://schemas.openxmlformats.org/officeDocument/2006/relationships/image" Target="../media/image61.jpeg"/><Relationship Id="rId3" Type="http://schemas.openxmlformats.org/officeDocument/2006/relationships/hyperlink" Target="http://www.pushkinmuseum.ru/pict/foto_vystavok/istoria_roda/tolstie_2.jpg" TargetMode="External"/><Relationship Id="rId7" Type="http://schemas.openxmlformats.org/officeDocument/2006/relationships/image" Target="../media/image59.jpeg"/><Relationship Id="rId12" Type="http://schemas.openxmlformats.org/officeDocument/2006/relationships/hyperlink" Target="http://images.yandex.ru/yandsearch?ed=1&amp;text=%D0%BB%D0%B5%D0%B2%20%D1%82%D0%BE%D0%BB%D1%81%D1%82%D0%BE%D0%B9%20%D1%8F%D1%81%D0%BD%D0%B0%D1%8F%20%D0%BF%D0%BE%D0%BB%D1%8F%D0%BD%D0%B0&amp;p=5&amp;img_url=img.beta.rian.ru/images/15109/03/151090333.jpg&amp;rpt=simage" TargetMode="External"/><Relationship Id="rId17" Type="http://schemas.openxmlformats.org/officeDocument/2006/relationships/image" Target="../media/image63.jpeg"/><Relationship Id="rId2" Type="http://schemas.openxmlformats.org/officeDocument/2006/relationships/image" Target="../media/image56.jpeg"/><Relationship Id="rId16" Type="http://schemas.openxmlformats.org/officeDocument/2006/relationships/hyperlink" Target="http://leuwen.perso.neuf.fr/Tolstoi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15.nnm.ru/f/5/a/b/0/b014431a521d11377dab2a2dd67.jpg" TargetMode="External"/><Relationship Id="rId11" Type="http://schemas.openxmlformats.org/officeDocument/2006/relationships/image" Target="../media/image4.jpeg"/><Relationship Id="rId5" Type="http://schemas.openxmlformats.org/officeDocument/2006/relationships/image" Target="../media/image58.jpeg"/><Relationship Id="rId15" Type="http://schemas.openxmlformats.org/officeDocument/2006/relationships/image" Target="../media/image62.jpeg"/><Relationship Id="rId10" Type="http://schemas.openxmlformats.org/officeDocument/2006/relationships/hyperlink" Target="http://www.itogi.ru/7-days/img/352/ARTS-dnevnik-3hi.jpg" TargetMode="External"/><Relationship Id="rId4" Type="http://schemas.openxmlformats.org/officeDocument/2006/relationships/image" Target="../media/image57.jpeg"/><Relationship Id="rId9" Type="http://schemas.openxmlformats.org/officeDocument/2006/relationships/image" Target="../media/image60.jpeg"/><Relationship Id="rId14" Type="http://schemas.openxmlformats.org/officeDocument/2006/relationships/hyperlink" Target="http://img-fotki.yandex.ru/get/38/svoifilm.72/0_1b295_359cf7f5_X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ocy.ru/wp-content/uploads/2010/06/yasnaya-polyan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wise-travel.ru/image/big/5546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egabook.ru/MObjects2/DATA1/pict04/new/04t0714.jpg" TargetMode="External"/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hyperlink" Target="http://i066.radikal.ru/0909/86/94074980af4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cs.photographer.ru/nonstop/pics/pictures/537/537680.jpg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://german.ruvr.ru/data/704/385/1234/Tolstoiskamja.jpg" TargetMode="Externa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fotki.yandex.ru/users/kyra-75/view/297977/?page=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lifeintula.ru/blog/photos/2009/10/Yasnaya-Polyana_2970_lifeintula-ru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g-fotki.yandex.ru/get/3312/antonsysuev.0/0_7c05_8575f17e_X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img-fotki.yandex.ru/get/3002/mirlusha.3/0_13ac5_f682c20b_XL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hyperlink" Target="http://img0.liveinternet.ru/images/attach/c/1/56/923/56923385_1255082647_dommuzejtolstogo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fotki.yandex.ru/users/kyra-75/view/304627/?page=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28" y="500042"/>
            <a:ext cx="4000528" cy="1857388"/>
          </a:xfrm>
        </p:spPr>
        <p:txBody>
          <a:bodyPr>
            <a:noAutofit/>
          </a:bodyPr>
          <a:lstStyle/>
          <a:p>
            <a:pPr algn="just"/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Писатель открыт всем. Он как храм на дороге. </a:t>
            </a:r>
            <a:b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Один пройдет мимо – перекрестится по привычке. </a:t>
            </a:r>
            <a:b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Другой зайдет внутрь и ничего не увидит. </a:t>
            </a:r>
            <a:b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Третий и увидит – да золоченую ризу попа. </a:t>
            </a:r>
            <a:b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А четвертый останется там и побудет. </a:t>
            </a:r>
            <a:b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</a:br>
            <a: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  <a:t>Так давайте совершим с вами</a:t>
            </a:r>
            <a:br>
              <a:rPr lang="ru-RU" sz="1600" i="1" dirty="0" smtClean="0">
                <a:solidFill>
                  <a:schemeClr val="accent6">
                    <a:lumMod val="10000"/>
                  </a:schemeClr>
                </a:solidFill>
              </a:rPr>
            </a:br>
            <a:endParaRPr lang="ru-RU" sz="1600" b="1" i="1" dirty="0">
              <a:solidFill>
                <a:schemeClr val="accent6">
                  <a:lumMod val="1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52" name="Picture 4" descr="1909г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83125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4859338" y="2214554"/>
            <a:ext cx="4284662" cy="330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ru-RU" sz="2800" dirty="0"/>
          </a:p>
          <a:p>
            <a:pPr algn="r">
              <a:lnSpc>
                <a:spcPct val="80000"/>
              </a:lnSpc>
              <a:spcBef>
                <a:spcPct val="20000"/>
              </a:spcBef>
            </a:pPr>
            <a:endParaRPr lang="ru-RU" sz="2800" dirty="0"/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3600" i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153028" y="2428868"/>
            <a:ext cx="3571900" cy="3286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путешествие</a:t>
            </a:r>
            <a:r>
              <a:rPr kumimoji="0" lang="ru-RU" sz="2100" b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</a:t>
            </a: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 </a:t>
            </a:r>
            <a:r>
              <a:rPr kumimoji="0" lang="ru-RU" sz="21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ea typeface="+mj-ea"/>
                <a:cs typeface="+mj-cs"/>
              </a:rPr>
              <a:t>в одно из самых любимых и значимых мест для Л.Н.Толстого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100" dirty="0" smtClean="0">
              <a:solidFill>
                <a:schemeClr val="accent3">
                  <a:lumMod val="50000"/>
                </a:schemeClr>
              </a:solidFill>
              <a:latin typeface="Arial Black" pitchFamily="34" charset="0"/>
              <a:ea typeface="+mj-ea"/>
              <a:cs typeface="+mj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 </a:t>
            </a:r>
            <a:r>
              <a:rPr kumimoji="0" lang="ru-RU" sz="3700" b="0" i="1" u="sng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в Ясную Поляну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2770" name="Picture 2" descr="http://img0.liveinternet.ru/images/attach/c/0/46/167/46167205_00131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9124" y="3500438"/>
            <a:ext cx="4214842" cy="3143248"/>
          </a:xfrm>
          <a:prstGeom prst="rect">
            <a:avLst/>
          </a:prstGeom>
          <a:noFill/>
        </p:spPr>
      </p:pic>
      <p:pic>
        <p:nvPicPr>
          <p:cNvPr id="32772" name="Picture 4" descr="http://www.peremeny.ru/UserFiles/Image/DavydovO/I_Sia/Tolst_kent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214290"/>
            <a:ext cx="4286240" cy="3214683"/>
          </a:xfrm>
          <a:prstGeom prst="rect">
            <a:avLst/>
          </a:prstGeom>
          <a:noFill/>
        </p:spPr>
      </p:pic>
      <p:pic>
        <p:nvPicPr>
          <p:cNvPr id="32774" name="Picture 6" descr="http://old-yp.amr-museum.ru/english/photogallery/manor/manor_lnt/Image_manor/1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571480"/>
            <a:ext cx="392909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35 из 14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7" y="1071546"/>
            <a:ext cx="4286280" cy="4714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58204" cy="785818"/>
          </a:xfrm>
        </p:spPr>
        <p:txBody>
          <a:bodyPr>
            <a:noAutofit/>
          </a:bodyPr>
          <a:lstStyle/>
          <a:p>
            <a:pPr lvl="0" algn="ctr"/>
            <a:r>
              <a:rPr lang="ru-RU" sz="2800" b="1" i="1" dirty="0" smtClean="0">
                <a:solidFill>
                  <a:schemeClr val="accent4">
                    <a:lumMod val="50000"/>
                  </a:schemeClr>
                </a:solidFill>
              </a:rPr>
              <a:t>Рабочий кабинет писателя</a:t>
            </a:r>
            <a:r>
              <a:rPr lang="ru-RU" sz="2800" b="1" i="1" spc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/>
            </a:r>
            <a:br>
              <a:rPr lang="ru-RU" sz="2800" b="1" i="1" spc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 rot="10800000" flipV="1">
            <a:off x="5214942" y="3714752"/>
            <a:ext cx="350046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Л.Н.Толстой в кабинете в 1908 году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-main-pic" descr="Картинка 141 из 1494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72066" y="1071546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 rot="10800000" flipV="1">
            <a:off x="785786" y="357166"/>
            <a:ext cx="771530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i-main-pic" descr="Картинка 150 из 1494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286380" y="4143380"/>
            <a:ext cx="3429024" cy="254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0483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/>
              <a:t>      </a:t>
            </a:r>
            <a:r>
              <a:rPr lang="ru-RU" i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Здесь огромное количество книг, принадлежавших трём поколениям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Толстых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7175" name="Picture 7" descr="Save001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984250"/>
            <a:ext cx="4000528" cy="2944816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3428992" y="5572140"/>
            <a:ext cx="5143536" cy="8572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Библиотека насчитывает 22.000 томов</a:t>
            </a:r>
          </a:p>
          <a:p>
            <a:pPr lvl="0" algn="ctr">
              <a:spcBef>
                <a:spcPct val="0"/>
              </a:spcBef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на 35 языках</a:t>
            </a:r>
            <a:endParaRPr kumimoji="0" lang="ru-RU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218" name="Picture 2" descr="http://900igr.net/datai/literatura/Pisatel-Lev-Tolstoj/0010-008-L.N.Tolstoj-v-JAsnoj-poljan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7620" y="2143116"/>
            <a:ext cx="4743439" cy="3238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4786322"/>
            <a:ext cx="2928959" cy="114300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dirty="0"/>
              <a:t>   </a:t>
            </a:r>
            <a:r>
              <a:rPr lang="ru-RU" sz="1400" i="1" dirty="0">
                <a:solidFill>
                  <a:schemeClr val="accent6">
                    <a:lumMod val="1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Простая железная кровать, стул с подпиленными ножками, чтобы рукопись была поближе к глазам, кресло, в котором Лев Николаевич любил посидеть с книгой</a:t>
            </a:r>
            <a:r>
              <a:rPr lang="ru-RU" sz="2400" i="1" dirty="0">
                <a:solidFill>
                  <a:schemeClr val="accent6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askerville Old Face" pitchFamily="18" charset="0"/>
              </a:rPr>
              <a:t>.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714356"/>
            <a:ext cx="2543164" cy="428628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Спальня Л.Н. Толстого</a:t>
            </a:r>
          </a:p>
        </p:txBody>
      </p:sp>
      <p:pic>
        <p:nvPicPr>
          <p:cNvPr id="9221" name="Picture 5" descr="Save0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142984"/>
            <a:ext cx="2857519" cy="3571900"/>
          </a:xfrm>
          <a:prstGeom prst="rect">
            <a:avLst/>
          </a:prstGeom>
          <a:noFill/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786182" y="3143249"/>
            <a:ext cx="1928826" cy="285751"/>
          </a:xfrm>
          <a:prstGeom prst="rect">
            <a:avLst/>
          </a:prstGeom>
        </p:spPr>
        <p:txBody>
          <a:bodyPr rIns="91440" anchor="b">
            <a:normAutofit fontScale="9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Столовая комната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7" name="i-main-pic" descr="Картинка 146 из 4073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3429000"/>
            <a:ext cx="31432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-main-pic" descr="Картинка 76 из 4073">
            <a:hlinkClick r:id="rId5" tgtFrame="_blank"/>
          </p:cNvPr>
          <p:cNvPicPr/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715008" y="1500174"/>
            <a:ext cx="3000396" cy="3253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6143636" y="1142984"/>
            <a:ext cx="2786082" cy="428628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Лестница на второй этаж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>
          <a:xfrm>
            <a:off x="2571736" y="428604"/>
            <a:ext cx="5357850" cy="642942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Интерьер дома-музея</a:t>
            </a:r>
            <a:endParaRPr kumimoji="0" lang="ru-RU" sz="3200" b="0" i="1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11" name="i-tmb-0x" descr="http://im0-tub.yandex.net/i?id=55417132-11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86578" y="4786322"/>
            <a:ext cx="1428760" cy="157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tula.er.ru/media/userdata/news/2013/03/05/d013ac0dfe307ee2f3769e56633b492b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000364" y="1142984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0" grpId="0"/>
      <p:bldP spid="6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algn="ctr"/>
            <a:r>
              <a:rPr lang="ru-RU" sz="4000" i="1" dirty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Яснополянская </a:t>
            </a:r>
            <a:r>
              <a:rPr lang="ru-RU" sz="4000" i="1" dirty="0" smtClean="0">
                <a:solidFill>
                  <a:schemeClr val="accent6">
                    <a:lumMod val="50000"/>
                  </a:schemeClr>
                </a:solidFill>
                <a:latin typeface="Baskerville Old Face" pitchFamily="18" charset="0"/>
              </a:rPr>
              <a:t>школа 1859 год</a:t>
            </a:r>
            <a:endParaRPr lang="ru-RU" sz="4000" i="1" dirty="0">
              <a:solidFill>
                <a:schemeClr val="accent6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9220" name="Picture 4" descr="http://tsput.ru/res/other/Tolstoy/IMAGES/Fillipo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215206" y="1571612"/>
            <a:ext cx="1785950" cy="2286016"/>
          </a:xfrm>
          <a:prstGeom prst="rect">
            <a:avLst/>
          </a:prstGeom>
          <a:noFill/>
        </p:spPr>
      </p:pic>
      <p:pic>
        <p:nvPicPr>
          <p:cNvPr id="7174" name="Picture 6" descr="http://museum.edu.ru/attach.asp?a_no=68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928670"/>
            <a:ext cx="3071834" cy="3676651"/>
          </a:xfrm>
          <a:prstGeom prst="rect">
            <a:avLst/>
          </a:prstGeom>
          <a:noFill/>
        </p:spPr>
      </p:pic>
      <p:pic>
        <p:nvPicPr>
          <p:cNvPr id="7176" name="Picture 8" descr="http://img1.liveinternet.ru/images/attach/c/8/101/761/101761833_79336122_LNTolstoy_sredi_yasnopolyanskih_dete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3857628"/>
            <a:ext cx="3714776" cy="2538398"/>
          </a:xfrm>
          <a:prstGeom prst="rect">
            <a:avLst/>
          </a:prstGeom>
          <a:noFill/>
        </p:spPr>
      </p:pic>
      <p:pic>
        <p:nvPicPr>
          <p:cNvPr id="7178" name="Picture 10" descr="http://ppt4web.ru/images/848/25834/310/img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71472" y="1000108"/>
            <a:ext cx="3429024" cy="257176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0" y="378619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i="1" dirty="0" smtClean="0">
                <a:solidFill>
                  <a:schemeClr val="bg1"/>
                </a:solidFill>
                <a:latin typeface="Comic Sans MS" pitchFamily="66" charset="0"/>
                <a:cs typeface="Times New Roman" pitchFamily="18" charset="0"/>
              </a:rPr>
              <a:t>«Во все училища дети идут как на каторгу – в эту сами сбегаются с раннего утра, намаслив для красоты волосы коровьим или деревянным маслом, у кого какое есть, а то и просто квасом намочив голову, – сбегаются задолго до того, как ударит колокол, начинавший первый урок. Во все школы ребята идут, томясь от страха: «Вдруг вызовут? Вдруг забыл вызубренное накануне?» В этой уроков на дом не задают и вообще не вызывают к доске; ученики и не знают, что такое страх перед учителем. Во всех училищах и гимназиях ученики встречают учителя стоя навытяжку – здесь, бывает, учитель, войдя в класс, может застать огромную кучу малу, и не сразу, постепенно распадается она, не сразу приходят в себя расшалившиеся...».</a:t>
            </a:r>
            <a:endParaRPr lang="ru-RU" sz="1200" b="1" i="1" dirty="0">
              <a:solidFill>
                <a:schemeClr val="bg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1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useum.edu.ru/attach.asp?a_no=68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85728"/>
            <a:ext cx="2857500" cy="4191001"/>
          </a:xfrm>
          <a:prstGeom prst="rect">
            <a:avLst/>
          </a:prstGeom>
          <a:noFill/>
        </p:spPr>
      </p:pic>
      <p:pic>
        <p:nvPicPr>
          <p:cNvPr id="6148" name="Picture 4" descr="http://www.xxlbook.ru/imgh126233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90483">
            <a:off x="3513022" y="689416"/>
            <a:ext cx="5167306" cy="3214678"/>
          </a:xfrm>
          <a:prstGeom prst="rect">
            <a:avLst/>
          </a:prstGeom>
          <a:noFill/>
        </p:spPr>
      </p:pic>
      <p:pic>
        <p:nvPicPr>
          <p:cNvPr id="6150" name="Picture 6" descr="http://www.peremeny.ru/UserFiles/Image/DavydovO/Tolstoi/Tok_JP_de1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14348" y="3643314"/>
            <a:ext cx="4476750" cy="2952751"/>
          </a:xfrm>
          <a:prstGeom prst="rect">
            <a:avLst/>
          </a:prstGeom>
          <a:noFill/>
        </p:spPr>
      </p:pic>
      <p:pic>
        <p:nvPicPr>
          <p:cNvPr id="6152" name="Picture 8" descr="http://www.bookriver.ru/img/covers/25538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3429000"/>
            <a:ext cx="1905000" cy="2714626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286380" y="6286520"/>
            <a:ext cx="2543164" cy="2143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Baskerville Old Face" pitchFamily="18" charset="0"/>
              </a:rPr>
              <a:t>Рисунок ученика Яснополянской школы с надписью «Милый человек Лев Николаевич»</a:t>
            </a:r>
            <a:endParaRPr lang="ru-RU" sz="1600" b="1" i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ru-RU" i="1" dirty="0" smtClean="0">
                <a:solidFill>
                  <a:srgbClr val="996633"/>
                </a:solidFill>
                <a:latin typeface="Baskerville Old Face" pitchFamily="18" charset="0"/>
              </a:rPr>
              <a:t>Семья Л.Н.Толстого</a:t>
            </a:r>
            <a:endParaRPr lang="ru-RU" i="1" dirty="0">
              <a:solidFill>
                <a:srgbClr val="996633"/>
              </a:solidFill>
              <a:latin typeface="Baskerville Old Face" pitchFamily="18" charset="0"/>
            </a:endParaRPr>
          </a:p>
        </p:txBody>
      </p:sp>
      <p:pic>
        <p:nvPicPr>
          <p:cNvPr id="4098" name="Picture 2" descr="http://s44.radikal.ru/i104/1105/bb/139bde3f5ae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857232"/>
            <a:ext cx="3357586" cy="4214842"/>
          </a:xfrm>
          <a:prstGeom prst="rect">
            <a:avLst/>
          </a:prstGeom>
          <a:noFill/>
        </p:spPr>
      </p:pic>
      <p:pic>
        <p:nvPicPr>
          <p:cNvPr id="4100" name="Picture 4" descr="http://shchiptsova.ru/wp-content/uploads/2013/09/20130318-174515-48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357166"/>
            <a:ext cx="3851664" cy="2724147"/>
          </a:xfrm>
          <a:prstGeom prst="rect">
            <a:avLst/>
          </a:prstGeom>
          <a:noFill/>
        </p:spPr>
      </p:pic>
      <p:pic>
        <p:nvPicPr>
          <p:cNvPr id="4102" name="Picture 6" descr="http://www22.ria.ru/images/29788/65/2978865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959821">
            <a:off x="3512855" y="1641622"/>
            <a:ext cx="2983602" cy="2865295"/>
          </a:xfrm>
          <a:prstGeom prst="rect">
            <a:avLst/>
          </a:prstGeom>
          <a:noFill/>
        </p:spPr>
      </p:pic>
      <p:sp>
        <p:nvSpPr>
          <p:cNvPr id="13" name="Rectangle 4"/>
          <p:cNvSpPr txBox="1">
            <a:spLocks noChangeArrowheads="1"/>
          </p:cNvSpPr>
          <p:nvPr/>
        </p:nvSpPr>
        <p:spPr>
          <a:xfrm>
            <a:off x="785786" y="5143512"/>
            <a:ext cx="3007328" cy="285751"/>
          </a:xfrm>
          <a:prstGeom prst="rect">
            <a:avLst/>
          </a:prstGeom>
        </p:spPr>
        <p:txBody>
          <a:bodyPr rIns="91440" anchor="b">
            <a:normAutofit fontScale="92500" lnSpcReduction="20000"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Л.Н.Толстой и С.А.Толстая</a:t>
            </a:r>
            <a:endParaRPr kumimoji="0" lang="ru-RU" sz="1600" b="1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  <p:pic>
        <p:nvPicPr>
          <p:cNvPr id="2" name="Picture 2" descr="http://m2.paperblog.com/i/183/1837515/i-primi-ricordi-di-tolstoj-L-OV3g_O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071934" y="3937206"/>
            <a:ext cx="4238618" cy="2920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86446" y="3357562"/>
            <a:ext cx="3014626" cy="284003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lvl="4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4329114" cy="4500594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1600" b="1" i="1" dirty="0" smtClean="0">
                <a:solidFill>
                  <a:schemeClr val="bg1"/>
                </a:solidFill>
              </a:rPr>
              <a:t>На расстоянии примерно полукилометра от дома Толстого в лесу «Старый заказ», на краю оврага, возвышается простой могильный холм. По детским рассказам брата Толстого Николеньки, здесь якобы была зарыта волшебная «зелёная палочка», указывающая путь к избавлению человечества от горя, бед и страданий. Толстой осуждал официальную церковь и отрицал религиозную обрядность, поэтому он не хотел быть похороненным на церковном кладбище и завещал похоронить себя в лесу, там, где была зарыта «зелёная палочка». Широкая дорога, ведущая к могиле Толстого, при его жизни была узкой лесной дорогой, продолжавшейся до реки Воронки, и называлась «Купальной». Отправляясь на прогулку или купаться, Толстой часто проходил или проезжал верхом мимо того места, которое избрал для своей могилы. Сейчас дорога к  могиле Толстого стала поистине        «народной тропой».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i-main-pic" descr="Картинка 29 из 1494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29190" y="214290"/>
            <a:ext cx="3857652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Аллея к дому Л.Н.Толстого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14" y="214290"/>
            <a:ext cx="2928958" cy="158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0.radikal.ru/i313/1011/f9/5042dff09c77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000240"/>
            <a:ext cx="5500726" cy="3714776"/>
          </a:xfrm>
          <a:prstGeom prst="rect">
            <a:avLst/>
          </a:prstGeom>
          <a:noFill/>
        </p:spPr>
      </p:pic>
      <p:pic>
        <p:nvPicPr>
          <p:cNvPr id="33796" name="Picture 4" descr="http://cdn4.img22.rian.ru/images/29794/09/29794099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66063" y="3857628"/>
            <a:ext cx="3877937" cy="2867023"/>
          </a:xfrm>
          <a:prstGeom prst="rect">
            <a:avLst/>
          </a:prstGeom>
          <a:noFill/>
        </p:spPr>
      </p:pic>
      <p:pic>
        <p:nvPicPr>
          <p:cNvPr id="33798" name="Picture 6" descr="http://900igr.net/datas/literatura/L.N.Tolstoj/0015-015-Izvestno-chto-Tolstoj-umer-ne-v-JAsnoj-Poljane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1538" y="285728"/>
            <a:ext cx="5786478" cy="1714488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6600836" y="3143248"/>
            <a:ext cx="2543164" cy="428628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Похороны Л.Н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. Толстого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3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  <a:p>
            <a:pPr>
              <a:buFontTx/>
              <a:buNone/>
            </a:pPr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15000"/>
            <a:ext cx="8229600" cy="1143000"/>
          </a:xfrm>
        </p:spPr>
        <p:txBody>
          <a:bodyPr/>
          <a:lstStyle/>
          <a:p>
            <a:r>
              <a:rPr lang="ru-RU" b="1" i="1">
                <a:latin typeface="Baskerville Old Face" pitchFamily="18" charset="0"/>
              </a:rPr>
              <a:t>Над могилою Л.Н.Толстого…</a:t>
            </a:r>
          </a:p>
        </p:txBody>
      </p:sp>
      <p:pic>
        <p:nvPicPr>
          <p:cNvPr id="2050" name="Picture 2" descr="http://img-fotki.yandex.ru/get/5110/mgreport.67/0_4de67_929b313a_X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428604"/>
            <a:ext cx="8572500" cy="570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89 из 14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3" y="571480"/>
            <a:ext cx="3286147" cy="5554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24" y="571480"/>
            <a:ext cx="4257676" cy="5572164"/>
          </a:xfrm>
        </p:spPr>
        <p:txBody>
          <a:bodyPr>
            <a:normAutofit fontScale="90000"/>
          </a:bodyPr>
          <a:lstStyle/>
          <a:p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Он был сплетеньем всех корней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России, ствол ее и крона,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Певец ее трудов и дней,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Ее сермяга и корона.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В нем встретились, схлестнулись в нем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Ее дворянство и крестьянство,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В непостоянстве – день за днем-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Ее живое постоянство.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Туляк в нем видит земляка,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Родную душу – парижанин.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Рабочая его рука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Своею мощью поражает,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Своею нежностью, своей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Неутомимостью, и, право,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Из-за кустов его бровей</a:t>
            </a:r>
            <a:b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i="1" dirty="0" smtClean="0">
                <a:solidFill>
                  <a:schemeClr val="accent4">
                    <a:lumMod val="50000"/>
                  </a:schemeClr>
                </a:solidFill>
              </a:rPr>
              <a:t>Глядит колюче наша слава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 </a:t>
            </a:r>
            <a:b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</a:br>
            <a:r>
              <a:rPr lang="ru-RU" sz="2000" dirty="0" smtClean="0"/>
              <a:t>                                                  </a:t>
            </a:r>
            <a:r>
              <a:rPr lang="ru-RU" sz="1800" dirty="0" smtClean="0">
                <a:solidFill>
                  <a:schemeClr val="tx2">
                    <a:lumMod val="25000"/>
                  </a:schemeClr>
                </a:solidFill>
              </a:rPr>
              <a:t>Лев Озеров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2000240"/>
            <a:ext cx="7515220" cy="431515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Над могилою Толстого,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Знаю, поздно или рано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Нас у сходен бытия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Примет Ясная Поляна,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Только каждого – своя.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Согласно добросердью и уму,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 мечте о жизни красной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Не себе лишь одному.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Не ловчись отсрочить встречу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Иль чужое застолбить,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Каждый имеет то, чем мечен,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Чем и вечен, стало быть.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Всё исходит из простого: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Что посеешь, то пожнёшь…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Над могилою Толстого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</a:rPr>
              <a:t>Даже полдень в звездах сплошь.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14" descr="Л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136054">
            <a:off x="248718" y="308614"/>
            <a:ext cx="1515391" cy="1676193"/>
          </a:xfrm>
          <a:prstGeom prst="rect">
            <a:avLst/>
          </a:prstGeom>
          <a:noFill/>
        </p:spPr>
      </p:pic>
      <p:pic>
        <p:nvPicPr>
          <p:cNvPr id="6" name="i-main-pic" descr="Картинка 27 из 1494">
            <a:hlinkClick r:id="rId3" tgtFrame="_blank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357166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ЛНТ с женой св 48 ю годовщину свадьбы 25 сентября 19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889296">
            <a:off x="2914395" y="508876"/>
            <a:ext cx="1385257" cy="1531030"/>
          </a:xfrm>
          <a:prstGeom prst="rect">
            <a:avLst/>
          </a:prstGeom>
          <a:noFill/>
        </p:spPr>
      </p:pic>
      <p:pic>
        <p:nvPicPr>
          <p:cNvPr id="8" name="i-main-pic" descr="Картинка 100 из 1494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20893392">
            <a:off x="4071134" y="134828"/>
            <a:ext cx="173961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6-tub.yandex.net/i?id=21350968-11">
            <a:hlinkClick r:id="rId8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214290"/>
            <a:ext cx="154622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89 из 1494">
            <a:hlinkClick r:id="rId10" tgtFrame="_blank"/>
          </p:cNvPr>
          <p:cNvPicPr/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500562" y="1785926"/>
            <a:ext cx="200026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2-tub.yandex.net/i?id=31114608-10">
            <a:hlinkClick r:id="rId12"/>
          </p:cNvPr>
          <p:cNvPicPr/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1253329">
            <a:off x="6050565" y="437136"/>
            <a:ext cx="150019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-main-pic" descr="Картинка 80 из 1494">
            <a:hlinkClick r:id="rId14" tgtFrame="_blank"/>
          </p:cNvPr>
          <p:cNvPicPr/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20928463">
            <a:off x="7446039" y="212672"/>
            <a:ext cx="1714480" cy="1384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-main-pic" descr="Картинка 30 из 1494">
            <a:hlinkClick r:id="rId16" tgtFrame="_blank"/>
          </p:cNvPr>
          <p:cNvPicPr/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6500827" y="3500438"/>
            <a:ext cx="2071702" cy="294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900igr.net/datai/literatura/JAsnaja-Poljana-Tolstogo/0018-016-Obschij-vid-usad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7166"/>
            <a:ext cx="5280660" cy="3762756"/>
          </a:xfrm>
          <a:prstGeom prst="rect">
            <a:avLst/>
          </a:prstGeom>
          <a:noFill/>
        </p:spPr>
      </p:pic>
      <p:pic>
        <p:nvPicPr>
          <p:cNvPr id="31748" name="Picture 4" descr="http://shchiptsova.ru/wp-content/uploads/2013/09/pic-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928802"/>
            <a:ext cx="4133833" cy="3009876"/>
          </a:xfrm>
          <a:prstGeom prst="rect">
            <a:avLst/>
          </a:prstGeom>
          <a:noFill/>
        </p:spPr>
      </p:pic>
      <p:pic>
        <p:nvPicPr>
          <p:cNvPr id="31750" name="Picture 6" descr="http://www.runivers.ru/upload/iblock/a86/1974l_preview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4071942"/>
            <a:ext cx="4381516" cy="2571744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>
          <a:xfrm>
            <a:off x="5572132" y="642918"/>
            <a:ext cx="3143272" cy="1219200"/>
          </a:xfrm>
        </p:spPr>
        <p:txBody>
          <a:bodyPr>
            <a:normAutofit/>
          </a:bodyPr>
          <a:lstStyle/>
          <a:p>
            <a:pPr algn="ctr"/>
            <a:r>
              <a:rPr lang="ru-RU" sz="1600" b="1" i="1" dirty="0" smtClean="0">
                <a:solidFill>
                  <a:srgbClr val="7030A0"/>
                </a:solidFill>
                <a:latin typeface="Baskerville Old Face" pitchFamily="18" charset="0"/>
              </a:rPr>
              <a:t>Ясная Поляна сегодня</a:t>
            </a:r>
            <a:endParaRPr lang="ru-RU" sz="1600" b="1" i="1" dirty="0">
              <a:solidFill>
                <a:srgbClr val="7030A0"/>
              </a:solidFill>
              <a:latin typeface="Baskerville Old Face" pitchFamily="18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 flipH="1">
            <a:off x="5500694" y="5214950"/>
            <a:ext cx="2286016" cy="642942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Ясная Поляна. Фотография начала </a:t>
            </a:r>
            <a:r>
              <a:rPr kumimoji="0" lang="en-US" sz="16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XX </a:t>
            </a:r>
            <a:r>
              <a:rPr kumimoji="0" lang="ru-RU" sz="1600" b="1" i="1" u="none" strike="noStrike" kern="1200" cap="none" spc="-100" normalizeH="0" baseline="0" noProof="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7030A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Baskerville Old Face" pitchFamily="18" charset="0"/>
                <a:ea typeface="+mj-ea"/>
                <a:cs typeface="+mj-cs"/>
              </a:rPr>
              <a:t>века</a:t>
            </a:r>
            <a:endParaRPr kumimoji="0" lang="ru-RU" sz="1600" b="1" i="1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7030A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Baskerville Old Face" pitchFamily="18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76 из 14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357167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52260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i-main-pic" descr="Картинка 121 из 1494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357166"/>
            <a:ext cx="4143404" cy="5046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28596" y="3857628"/>
            <a:ext cx="3357586" cy="2143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Дорога в Ясную Поляну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628" y="6000768"/>
            <a:ext cx="3571900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Ворота, ведущие к усадьбе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28596" y="4286256"/>
            <a:ext cx="3786214" cy="142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lvl="0" algn="just">
              <a:spcBef>
                <a:spcPct val="0"/>
              </a:spcBef>
            </a:pPr>
            <a:r>
              <a:rPr lang="ru-RU" sz="7200" b="1" i="1" dirty="0" smtClean="0"/>
              <a:t>Яснополянские крестьяне как-то спросили писателя: «Лев Николаевич, вы за границей бывали. Небось, там лучше?» «Нет, - ответил он, - лучше своей родины нигде нет. Для меня самое лучшее - Ясная Поляна».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88 из 1494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785926"/>
            <a:ext cx="3286147" cy="425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643050"/>
          </a:xfrm>
        </p:spPr>
        <p:txBody>
          <a:bodyPr>
            <a:normAutofit/>
          </a:bodyPr>
          <a:lstStyle/>
          <a:p>
            <a:pPr algn="just"/>
            <a:r>
              <a:rPr lang="ru-RU" sz="1500" i="1" dirty="0" smtClean="0">
                <a:solidFill>
                  <a:schemeClr val="accent6">
                    <a:lumMod val="25000"/>
                  </a:schemeClr>
                </a:solidFill>
              </a:rPr>
              <a:t>«Необыкновенная красота нынешнего года в деревне разбудит мертвого. Жаркий вечер ночью колышет молодой лист на деревьях, и лунный свет и тени ,соловьи пониже, повыше, подальше, поближе, сразу и синкопами, и вдали лягушку, и тишина, и душистый, жаркий воздух – и все это вдруг, не вовремя, очень странно и хорошо. Утром опять игра света и тени от больших, густо одевшихся берез перешпекта по высокой, уж темно-зеленой траве, и незабудки, и глухая крапива, и все-главное, маханье без перешпекта такое же, как в первый раз заметил и полюбил красоту эту</a:t>
            </a:r>
            <a:r>
              <a:rPr lang="ru-RU" sz="1500" dirty="0" smtClean="0">
                <a:solidFill>
                  <a:schemeClr val="accent5">
                    <a:lumMod val="50000"/>
                  </a:schemeClr>
                </a:solidFill>
              </a:rPr>
              <a:t>»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(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из</a:t>
            </a:r>
            <a:r>
              <a:rPr lang="ru-RU" sz="14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</a:rPr>
              <a:t>письма  к  жене    3   мая    1897   года) .</a:t>
            </a:r>
            <a:endParaRPr lang="ru-RU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i-main-pic" descr="Картинка 49 из 1494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68" y="1714488"/>
            <a:ext cx="264320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-main-pic" descr="Картинка 51 из 1494">
            <a:hlinkClick r:id="rId6" tgtFrame="_blank"/>
          </p:cNvPr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71934" y="4214818"/>
            <a:ext cx="4357718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00628" y="3857628"/>
            <a:ext cx="1785950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Скамья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28" y="6357958"/>
            <a:ext cx="278608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Мостик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142976" y="6143644"/>
            <a:ext cx="1928826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Берёзовая аллея – «перешпект»</a:t>
            </a: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" name="i-main-pic" descr="Картинка 58 из 1494">
            <a:hlinkClick r:id="rId8" tgtFrame="_blank"/>
          </p:cNvPr>
          <p:cNvPicPr/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286512" y="1714488"/>
            <a:ext cx="242889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http://img-fotki.yandex.ru/get/5301/kyra-75.4/0_48bf8_ca4f9dc2_L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1428728" y="1214422"/>
            <a:ext cx="6072230" cy="48577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4770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5">
                    <a:lumMod val="50000"/>
                  </a:schemeClr>
                </a:solidFill>
              </a:rPr>
              <a:t>План Ясной Поляны</a:t>
            </a:r>
            <a:endParaRPr lang="ru-RU" sz="28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7"/>
            <a:ext cx="3971924" cy="264320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        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Ясная Поляна </a:t>
            </a:r>
            <a:r>
              <a:rPr lang="ru-RU" sz="2000" dirty="0" smtClean="0">
                <a:solidFill>
                  <a:schemeClr val="bg1"/>
                </a:solidFill>
              </a:rPr>
              <a:t>– родовое имение Л.Н. Толстого. Привычный Толстому облик усадьбы, во многом сохранившийся до наших дней, сложился в начале XIX в. при деде писателя князе Н. С. Волконском. </a:t>
            </a:r>
          </a:p>
          <a:p>
            <a:pPr algn="just">
              <a:buNone/>
            </a:pPr>
            <a:r>
              <a:rPr lang="ru-RU" sz="2000" dirty="0" smtClean="0">
                <a:solidFill>
                  <a:schemeClr val="bg1"/>
                </a:solidFill>
              </a:rPr>
              <a:t>    В Ясной Поляне Толстой родился и провел большую часть своей жизни. Сегодня Ясная Поляна остается такой же, какой ее знал и любил Толстой. Мемориальные ландшафты усадьбы (сады, парки, пруды, посаженные Толстым леса), как и здания конца XVIII – начала XIX вв., поддерживаются в своем неизменном историческом виде. Основные мемориальные постройки усадьбы: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</a:rPr>
              <a:t>Историческая справка</a:t>
            </a:r>
            <a:endParaRPr lang="ru-RU" sz="2800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14282" y="5857892"/>
            <a:ext cx="3857652" cy="857256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 sz="12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Дом Волконского </a:t>
            </a:r>
            <a:r>
              <a:rPr kumimoji="0" lang="ru-RU" sz="1200" b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- </a:t>
            </a:r>
            <a:r>
              <a:rPr lang="ru-RU" sz="1200" i="1" dirty="0" smtClean="0">
                <a:solidFill>
                  <a:schemeClr val="bg1"/>
                </a:solidFill>
              </a:rPr>
              <a:t>самое старое каменное здание в Ясной Поляне; при Л.Н. Толстом оно имело хозяйственное назначение, сегодня – это административное здание музея; в доме также имеется выставочный зал.</a:t>
            </a:r>
            <a:endParaRPr lang="ru-RU" sz="1200" i="1" dirty="0">
              <a:solidFill>
                <a:schemeClr val="bg1"/>
              </a:solidFill>
            </a:endParaRPr>
          </a:p>
        </p:txBody>
      </p:sp>
      <p:pic>
        <p:nvPicPr>
          <p:cNvPr id="5" name="i-main-pic" descr="Картинка 11 из 4073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429000"/>
            <a:ext cx="38576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Дом Л.Н.Толстого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000109"/>
            <a:ext cx="350046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86314" y="3071810"/>
            <a:ext cx="3643338" cy="857256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pPr marL="54864" algn="ctr">
              <a:spcBef>
                <a:spcPct val="0"/>
              </a:spcBef>
            </a:pPr>
            <a:r>
              <a:rPr lang="ru-RU" sz="1200" b="1" i="1" dirty="0" smtClean="0">
                <a:solidFill>
                  <a:schemeClr val="tx2">
                    <a:lumMod val="75000"/>
                  </a:schemeClr>
                </a:solidFill>
              </a:rPr>
              <a:t>Дом Л.Н. Толстого</a:t>
            </a:r>
            <a:r>
              <a:rPr lang="ru-RU" sz="1200" b="1" i="1" dirty="0" smtClean="0">
                <a:solidFill>
                  <a:schemeClr val="bg1"/>
                </a:solidFill>
              </a:rPr>
              <a:t>,</a:t>
            </a:r>
            <a:r>
              <a:rPr lang="ru-RU" sz="1200" i="1" dirty="0" smtClean="0">
                <a:solidFill>
                  <a:schemeClr val="bg1"/>
                </a:solidFill>
              </a:rPr>
              <a:t> в котором Толстой прожил более 50 лет и написал большинство своих произведений; сохраняется по состоянию на 1910 год (последний год жизни писателя</a:t>
            </a:r>
            <a:r>
              <a:rPr lang="ru-RU" sz="1100" i="1" dirty="0" smtClean="0">
                <a:solidFill>
                  <a:schemeClr val="bg1"/>
                </a:solidFill>
              </a:rPr>
              <a:t>). </a:t>
            </a:r>
          </a:p>
          <a:p>
            <a:pPr marL="54864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25000"/>
                </a:schemeClr>
              </a:solidFill>
              <a:effectLst>
                <a:outerShdw blurRad="38100" dist="25500" dir="5400000" algn="tl" rotWithShape="0">
                  <a:srgbClr val="000000">
                    <a:satMod val="180000"/>
                    <a:alpha val="7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338" name="Picture 2" descr="https://upload.wikimedia.org/wikipedia/commons/thumb/5/57/Yasnaya_Polyana_8.JPG/1280px-Yasnaya_Polyana_8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86314" y="3786190"/>
            <a:ext cx="3429024" cy="2509803"/>
          </a:xfrm>
          <a:prstGeom prst="rect">
            <a:avLst/>
          </a:prstGeom>
          <a:noFill/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000628" y="6357958"/>
            <a:ext cx="2786082" cy="2857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Каретная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  <p:bldP spid="4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3114668" cy="371477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50" i="1" dirty="0" smtClean="0">
                <a:solidFill>
                  <a:schemeClr val="bg2">
                    <a:lumMod val="75000"/>
                  </a:schemeClr>
                </a:solidFill>
              </a:rPr>
              <a:t>            Архитектурный ансамбль усадьбы, какой она была в те годы, когда здесь родился Л.Н.Толстой, был совершенно иным, нежели в последние годы. На месте, где растут эти огромные деревья, стоял большой ампирный дом, более чем в 30 комнат. В этом доме Толстой родился, провёл большую часть своего детства; дом упоминается в «Юности», дом, который приветствовал молодого героя «каждой половицей, окном и скрипом». Ещё в 1854 году, нуждаясь </a:t>
            </a:r>
            <a:r>
              <a:rPr lang="ru-RU" sz="1400" i="1" dirty="0" smtClean="0">
                <a:solidFill>
                  <a:schemeClr val="bg2">
                    <a:lumMod val="75000"/>
                  </a:schemeClr>
                </a:solidFill>
              </a:rPr>
              <a:t>в деньгах, </a:t>
            </a:r>
            <a:r>
              <a:rPr lang="ru-RU" sz="1250" i="1" dirty="0" smtClean="0">
                <a:solidFill>
                  <a:schemeClr val="bg2">
                    <a:lumMod val="75000"/>
                  </a:schemeClr>
                </a:solidFill>
              </a:rPr>
              <a:t>Толстой попросил своего дальнего родственника продать этот дом на своз. Он был переведён в село Долгое и там, придя в ветхость, был разобран в 1913 году.</a:t>
            </a:r>
            <a:endParaRPr lang="ru-RU" sz="125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i-main-pic" descr="Картинка 86 из 1494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4286256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286248" y="4357694"/>
            <a:ext cx="4286280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250" i="1" dirty="0" smtClean="0">
                <a:solidFill>
                  <a:schemeClr val="bg2">
                    <a:lumMod val="75000"/>
                  </a:schemeClr>
                </a:solidFill>
              </a:rPr>
              <a:t>Несколько позади большого дома, соединённые с ним галереями, стояли два одинаковой архитектуры </a:t>
            </a:r>
            <a:r>
              <a:rPr lang="ru-RU" sz="1250" b="1" i="1" dirty="0" smtClean="0">
                <a:solidFill>
                  <a:schemeClr val="tx2">
                    <a:lumMod val="50000"/>
                  </a:schemeClr>
                </a:solidFill>
              </a:rPr>
              <a:t>флигеля.</a:t>
            </a:r>
            <a:r>
              <a:rPr lang="ru-RU" sz="1250" i="1" dirty="0" smtClean="0">
                <a:solidFill>
                  <a:schemeClr val="bg2">
                    <a:lumMod val="75000"/>
                  </a:schemeClr>
                </a:solidFill>
              </a:rPr>
              <a:t> Внешне они остались без всяких изменений. Дом, что находится слева, получил в семье название «малого» дома, или дома Кузминских. В 1928 году в ознаменование 100-летия со дня рождения Толстого, в нем был открыт литературный музей.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75000"/>
                </a:schemeClr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14348" y="6286520"/>
            <a:ext cx="2714644" cy="3571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just">
              <a:spcBef>
                <a:spcPct val="0"/>
              </a:spcBef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ВЕРАНДА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10" name="i-main-pic" descr="Картинка 129 из 1494">
            <a:hlinkClick r:id="rId4" tgtFrame="_blank"/>
          </p:cNvPr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57166"/>
            <a:ext cx="4143404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Baskerville Old Face" pitchFamily="18" charset="0"/>
              </a:rPr>
              <a:t>В этом доме прошла большая часть жизни писателя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i-main-pic" descr="Картинка 32 из 1494">
            <a:hlinkClick r:id="rId2" tgtFrame="_blank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81390" y="3678967"/>
            <a:ext cx="374106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6001/kyra-75.5/0_4ab38_d1f795d0_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62457">
            <a:off x="5571162" y="962126"/>
            <a:ext cx="3156621" cy="2280556"/>
          </a:xfrm>
          <a:prstGeom prst="rect">
            <a:avLst/>
          </a:prstGeom>
          <a:noFill/>
        </p:spPr>
      </p:pic>
      <p:pic>
        <p:nvPicPr>
          <p:cNvPr id="12290" name="Picture 2" descr="http://www.visitorline.com/upload/iblock_photo_700/0c1/Yasnaya_Polyana_Estate_of_Tolstoy.sized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1208726">
            <a:off x="357158" y="1000108"/>
            <a:ext cx="3857652" cy="2714644"/>
          </a:xfrm>
          <a:prstGeom prst="rect">
            <a:avLst/>
          </a:prstGeom>
          <a:noFill/>
        </p:spPr>
      </p:pic>
      <p:pic>
        <p:nvPicPr>
          <p:cNvPr id="12292" name="Picture 4" descr="http://www.peoples.ru/art/literature/prose/belletristika/tolstoy/tolstoy-01132008204428sJQ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714612" y="2714620"/>
            <a:ext cx="3148006" cy="2258033"/>
          </a:xfrm>
          <a:prstGeom prst="rect">
            <a:avLst/>
          </a:prstGeom>
          <a:noFill/>
        </p:spPr>
      </p:pic>
      <p:pic>
        <p:nvPicPr>
          <p:cNvPr id="12296" name="Picture 8" descr="http://www.exmu.ru/media/museums/gosudarstvennyy_memorialnyy_dom_l_n_tolstogo_368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7158" y="4143380"/>
            <a:ext cx="3571868" cy="2490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410</TotalTime>
  <Words>842</Words>
  <Application>Microsoft Office PowerPoint</Application>
  <PresentationFormat>Экран (4:3)</PresentationFormat>
  <Paragraphs>63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Бумажная</vt:lpstr>
      <vt:lpstr>Писатель открыт всем. Он как храм на дороге.  Один пройдет мимо – перекрестится по привычке.  Другой зайдет внутрь и ничего не увидит.  Третий и увидит – да золоченую ризу попа.  А четвертый останется там и побудет.  Так давайте совершим с вами </vt:lpstr>
      <vt:lpstr>Он был сплетеньем всех корней России, ствол ее и крона, Певец ее трудов и дней, Ее сермяга и корона. В нем встретились, схлестнулись в нем Ее дворянство и крестьянство, В непостоянстве – день за днем- Ее живое постоянство. Туляк в нем видит земляка, Родную душу – парижанин. Рабочая его рука Своею мощью поражает, Своею нежностью, своей Неутомимостью, и, право, Из-за кустов его бровей Глядит колюче наша слава.                                                     Лев Озеров </vt:lpstr>
      <vt:lpstr>Ясная Поляна сегодня</vt:lpstr>
      <vt:lpstr>Слайд 4</vt:lpstr>
      <vt:lpstr>«Необыкновенная красота нынешнего года в деревне разбудит мертвого. Жаркий вечер ночью колышет молодой лист на деревьях, и лунный свет и тени ,соловьи пониже, повыше, подальше, поближе, сразу и синкопами, и вдали лягушку, и тишина, и душистый, жаркий воздух – и все это вдруг, не вовремя, очень странно и хорошо. Утром опять игра света и тени от больших, густо одевшихся берез перешпекта по высокой, уж темно-зеленой траве, и незабудки, и глухая крапива, и все-главное, маханье без перешпекта такое же, как в первый раз заметил и полюбил красоту эту»( из письма  к  жене    3   мая    1897   года) .</vt:lpstr>
      <vt:lpstr>План Ясной Поляны</vt:lpstr>
      <vt:lpstr>Историческая справка</vt:lpstr>
      <vt:lpstr>Слайд 8</vt:lpstr>
      <vt:lpstr>В этом доме прошла большая часть жизни писателя</vt:lpstr>
      <vt:lpstr>Слайд 10</vt:lpstr>
      <vt:lpstr>Рабочий кабинет писателя </vt:lpstr>
      <vt:lpstr>Слайд 12</vt:lpstr>
      <vt:lpstr>Спальня Л.Н. Толстого</vt:lpstr>
      <vt:lpstr>Яснополянская школа 1859 год</vt:lpstr>
      <vt:lpstr>Рисунок ученика Яснополянской школы с надписью «Милый человек Лев Николаевич»</vt:lpstr>
      <vt:lpstr>Семья Л.Н.Толстого</vt:lpstr>
      <vt:lpstr>На расстоянии примерно полукилометра от дома Толстого в лесу «Старый заказ», на краю оврага, возвышается простой могильный холм. По детским рассказам брата Толстого Николеньки, здесь якобы была зарыта волшебная «зелёная палочка», указывающая путь к избавлению человечества от горя, бед и страданий. Толстой осуждал официальную церковь и отрицал религиозную обрядность, поэтому он не хотел быть похороненным на церковном кладбище и завещал похоронить себя в лесу, там, где была зарыта «зелёная палочка». Широкая дорога, ведущая к могиле Толстого, при его жизни была узкой лесной дорогой, продолжавшейся до реки Воронки, и называлась «Купальной». Отправляясь на прогулку или купаться, Толстой часто проходил или проезжал верхом мимо того места, которое избрал для своей могилы. Сейчас дорога к  могиле Толстого стала поистине        «народной тропой».</vt:lpstr>
      <vt:lpstr>Похороны Л.Н. Толстого</vt:lpstr>
      <vt:lpstr>Над могилою Л.Н.Толстого…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Ясная Поляна</dc:title>
  <cp:lastModifiedBy>User</cp:lastModifiedBy>
  <cp:revision>79</cp:revision>
  <dcterms:modified xsi:type="dcterms:W3CDTF">2015-05-20T12:34:23Z</dcterms:modified>
</cp:coreProperties>
</file>