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7" r:id="rId2"/>
    <p:sldId id="268" r:id="rId3"/>
    <p:sldId id="287" r:id="rId4"/>
    <p:sldId id="256" r:id="rId5"/>
    <p:sldId id="276" r:id="rId6"/>
    <p:sldId id="277" r:id="rId7"/>
    <p:sldId id="278" r:id="rId8"/>
    <p:sldId id="257" r:id="rId9"/>
    <p:sldId id="281" r:id="rId10"/>
    <p:sldId id="280" r:id="rId11"/>
    <p:sldId id="258" r:id="rId12"/>
    <p:sldId id="283" r:id="rId13"/>
    <p:sldId id="284" r:id="rId14"/>
    <p:sldId id="262" r:id="rId15"/>
    <p:sldId id="263" r:id="rId16"/>
    <p:sldId id="279" r:id="rId17"/>
    <p:sldId id="264" r:id="rId18"/>
    <p:sldId id="265" r:id="rId19"/>
    <p:sldId id="266" r:id="rId20"/>
    <p:sldId id="286" r:id="rId21"/>
    <p:sldId id="289" r:id="rId22"/>
    <p:sldId id="288" r:id="rId23"/>
    <p:sldId id="271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43" autoAdjust="0"/>
    <p:restoredTop sz="94660"/>
  </p:normalViewPr>
  <p:slideViewPr>
    <p:cSldViewPr>
      <p:cViewPr>
        <p:scale>
          <a:sx n="68" d="100"/>
          <a:sy n="68" d="100"/>
        </p:scale>
        <p:origin x="-858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367B-584E-4D3C-B461-DCA9F6A944B2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D6342-FE16-4529-B58F-69D044099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B%D0%B0%D0%B2%D1%8F%D0%BD%D1%81%D0%BA%D0%B0%D1%8F_%D0%BC%D0%B8%D1%84%D0%BE%D0%BB%D0%BE%D0%B3%D0%B8%D1%8F" TargetMode="External"/><Relationship Id="rId7" Type="http://schemas.openxmlformats.org/officeDocument/2006/relationships/hyperlink" Target="https://ru.wikipedia.org/wiki/%D0%91%D0%B0%D0%B1%D0%B0-%D1%8F%D0%B3%D0%B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1%D0%BB%D0%B0%D0%B2%D1%8F%D0%BD%D0%B5" TargetMode="External"/><Relationship Id="rId5" Type="http://schemas.openxmlformats.org/officeDocument/2006/relationships/hyperlink" Target="https://ru.wikipedia.org/wiki/%D0%92%D0%BE%D0%BB%D1%88%D0%B5%D0%B1%D0%BD%D0%B0%D1%8F_%D1%81%D0%BA%D0%B0%D0%B7%D0%BA%D0%B0" TargetMode="External"/><Relationship Id="rId4" Type="http://schemas.openxmlformats.org/officeDocument/2006/relationships/hyperlink" Target="https://ru.wikipedia.org/wiki/%D0%A4%D0%BE%D0%BB%D1%8C%D0%BA%D0%BB%D0%BE%D1%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И.Бунин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БАБА-ЯГА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1200" b="1" dirty="0" smtClean="0">
                <a:latin typeface="Comic Sans MS" pitchFamily="66" charset="0"/>
              </a:rPr>
              <a:t>Гулкий шум в лесу нагоняет сон -</a:t>
            </a:r>
          </a:p>
          <a:p>
            <a:r>
              <a:rPr lang="ru-RU" sz="1200" b="1" dirty="0" smtClean="0">
                <a:latin typeface="Comic Sans MS" pitchFamily="66" charset="0"/>
              </a:rPr>
              <a:t>К ночи на море пал сырой туман.</a:t>
            </a:r>
          </a:p>
          <a:p>
            <a:r>
              <a:rPr lang="ru-RU" sz="1200" b="1" dirty="0" smtClean="0">
                <a:latin typeface="Comic Sans MS" pitchFamily="66" charset="0"/>
              </a:rPr>
              <a:t>Окружен со всех с четырех сторон</a:t>
            </a:r>
          </a:p>
          <a:p>
            <a:r>
              <a:rPr lang="ru-RU" sz="1200" b="1" dirty="0" smtClean="0">
                <a:latin typeface="Comic Sans MS" pitchFamily="66" charset="0"/>
              </a:rPr>
              <a:t>Темной осенью островок Буян.</a:t>
            </a:r>
            <a:r>
              <a:rPr lang="ru-RU" sz="1200" dirty="0" smtClean="0"/>
              <a:t>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D6342-FE16-4529-B58F-69D04409914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Достойное место данный образ занимает в Мифологическом словаре: «Баба Яга, Яга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Ягишна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Яга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Виевна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Яга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Змиевна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сказочный персонаж, род ведьмы или злой дух под личиною безобразной старухи.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Баба-яга (слав.) — старая ведьма, живущая в лесу, в «избушке на курьих ножках», </a:t>
            </a:r>
            <a:r>
              <a:rPr lang="ru-RU" dirty="0" err="1" smtClean="0"/>
              <a:t>пожирательница</a:t>
            </a:r>
            <a:r>
              <a:rPr lang="ru-RU" dirty="0" smtClean="0"/>
              <a:t> людей. Вокруг избушки — забор из человеческих костей, на заборе — черепа, вместо засова — человеческая нога, вместо запоров — руки, вместо замка — рот с острыми зубами.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D6342-FE16-4529-B58F-69D04409914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/>
              <a:t>Избу́шка</a:t>
            </a:r>
            <a:r>
              <a:rPr lang="ru-RU" b="1" dirty="0" smtClean="0"/>
              <a:t> на </a:t>
            </a:r>
            <a:r>
              <a:rPr lang="ru-RU" b="1" dirty="0" err="1" smtClean="0"/>
              <a:t>ку́рьих</a:t>
            </a:r>
            <a:r>
              <a:rPr lang="ru-RU" b="1" dirty="0" smtClean="0"/>
              <a:t> </a:t>
            </a:r>
            <a:r>
              <a:rPr lang="ru-RU" b="1" dirty="0" err="1" smtClean="0"/>
              <a:t>но́жках</a:t>
            </a:r>
            <a:r>
              <a:rPr lang="ru-RU" dirty="0" smtClean="0"/>
              <a:t> — в славянской мифологии место перехода из земного мира в потусторонний мир; поворачиваясь, избушка открывает свою дверь то в мир живых, то в мир мёртвых, поэтому герой не может ступить на землю потустороннего мира и вынужден идти по нитке разматывающегося клубка; охраняет избушку Бабы-Яги.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(Репродукция картины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Рериха Н.К. Дом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Сольвейг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Одна нога у </a:t>
            </a:r>
            <a:r>
              <a:rPr lang="ru-RU" dirty="0" err="1" smtClean="0"/>
              <a:t>Б.-я</a:t>
            </a:r>
            <a:r>
              <a:rPr lang="ru-RU" dirty="0" smtClean="0"/>
              <a:t>. костяная, глаза плохо видят.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D6342-FE16-4529-B58F-69D04409914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Б.-я</a:t>
            </a:r>
            <a:r>
              <a:rPr lang="ru-RU" dirty="0" smtClean="0"/>
              <a:t>. летает на ступе с помощью метлы. В детских сказках она похищает или подбирает потерявшихся детей и пытается изжарить их в печи, посадив на лопату. В волшебных сказках </a:t>
            </a:r>
            <a:r>
              <a:rPr lang="ru-RU" dirty="0" err="1" smtClean="0"/>
              <a:t>Б.-я</a:t>
            </a:r>
            <a:r>
              <a:rPr lang="ru-RU" dirty="0" smtClean="0"/>
              <a:t>. нередко помогает герою после того, как он сделает ей доброе дело. </a:t>
            </a:r>
          </a:p>
          <a:p>
            <a:r>
              <a:rPr lang="ru-RU" dirty="0" smtClean="0"/>
              <a:t>ТАКОЙ  ОБРАЗ</a:t>
            </a:r>
            <a:r>
              <a:rPr lang="ru-RU" baseline="0" dirty="0" smtClean="0"/>
              <a:t>  БАБЫ  ЯГИ,  ЗЛОБНОЙ  КОЛДУНЬИ,  БЫЛ  ХАРАКТЕРЕН  ДЛЯ  МНОГИХ,  НО  ДАЛЕКО  НЕ  ДЛЯ  ВСЕХ  НАРОДНЫХ  СКАЗОК.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D6342-FE16-4529-B58F-69D04409914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Баба-Яга  не людоедка. Сказка доносит до нас древний ритуал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перепекания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ребенка. Суть его заключалась в следующем: если младенец рождался слабым , то его сажали на хлебную лопату и трижды всовывали в теплую печь. Там малыш «допекался», становился сильнее и жизнеспособнее. Подобным образом лечили детей постарше, если они заболевали: их сажали на лопату и осторожно подносили к горящей печи. В этом случае считалось, что болезни сжигаются и вместе с дымом выходят через трубу, а «заново перепеченный» ребенок становится более здоровым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D6342-FE16-4529-B58F-69D04409914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D6342-FE16-4529-B58F-69D04409914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еще темней - мой холодный сруб,</a:t>
            </a:r>
          </a:p>
          <a:p>
            <a:r>
              <a:rPr lang="ru-RU" dirty="0" smtClean="0"/>
              <a:t>Где ни вздуть огня, ни топить не смей.</a:t>
            </a:r>
          </a:p>
          <a:p>
            <a:r>
              <a:rPr lang="ru-RU" dirty="0" smtClean="0"/>
              <a:t>А в окно глядит только бурый дуб,</a:t>
            </a:r>
          </a:p>
          <a:p>
            <a:r>
              <a:rPr lang="ru-RU" dirty="0" smtClean="0"/>
              <a:t>Под которым смерть закопал Кощей.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D6342-FE16-4529-B58F-69D0440991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/>
              <a:t>Я состарилась, изболелась вся -</a:t>
            </a:r>
          </a:p>
          <a:p>
            <a:r>
              <a:rPr lang="ru-RU" sz="1200" b="1" dirty="0" smtClean="0"/>
              <a:t>Десять сот годов берегу ларец.</a:t>
            </a:r>
          </a:p>
          <a:p>
            <a:r>
              <a:rPr lang="ru-RU" sz="1200" b="1" dirty="0" smtClean="0"/>
              <a:t>Будь огонь в светце - я б </a:t>
            </a:r>
            <a:r>
              <a:rPr lang="ru-RU" sz="1200" b="1" dirty="0" err="1" smtClean="0"/>
              <a:t>погрелася</a:t>
            </a:r>
            <a:r>
              <a:rPr lang="ru-RU" sz="1200" b="1" dirty="0" smtClean="0"/>
              <a:t>,</a:t>
            </a:r>
          </a:p>
          <a:p>
            <a:r>
              <a:rPr lang="ru-RU" sz="1200" b="1" dirty="0" smtClean="0"/>
              <a:t>Будь дрова в печи - похлебала щец.</a:t>
            </a:r>
          </a:p>
          <a:p>
            <a:r>
              <a:rPr lang="ru-RU" sz="1200" b="1" dirty="0" smtClean="0"/>
              <a:t>Да огонь - в морях мореходу весть,</a:t>
            </a:r>
          </a:p>
          <a:p>
            <a:r>
              <a:rPr lang="ru-RU" sz="1200" b="1" dirty="0" smtClean="0"/>
              <a:t>Да на сотню верст слышен дым от лык...</a:t>
            </a:r>
          </a:p>
          <a:p>
            <a:r>
              <a:rPr lang="ru-RU" sz="1200" b="1" dirty="0" smtClean="0"/>
              <a:t>Черт тебе велел к черту в слуги лезть,</a:t>
            </a:r>
          </a:p>
          <a:p>
            <a:r>
              <a:rPr lang="ru-RU" sz="1200" b="1" dirty="0" err="1" smtClean="0"/>
              <a:t>Дура</a:t>
            </a:r>
            <a:r>
              <a:rPr lang="ru-RU" sz="1200" b="1" dirty="0" smtClean="0"/>
              <a:t> старая, неразумный шлык!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D6342-FE16-4529-B58F-69D04409914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мир сказок мы вступаем в самом раннем детстве, как только начинаем говорить.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Русская волшебная сказка создала таинственный, замысловатый мир. Всё в нём необыкновенно. А кто же такая Баба Яга?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Слушая сказки, мы привыкли считать Бабу Ягу необходимым персонажем.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Что в этом мифологическом существе такого, что пугает, но одновременно и притягивает к сказкам слушателей и читателей?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Вдумчивый анализ знакомых с детства сказок позволяет иначе взглянуть на «плохих» персонажей и даже отчасти переквалифицировать их в положительные герои.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Найдется ли в русской сказочной мифологии другой персонаж, о котором бы спорили так много, как о Бабе-Яге?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D6342-FE16-4529-B58F-69D0440991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примере сказок А.Н.Афанасьева мы решили проследить эволюцию образа Бабы Яги, определить её роль в жизни сказочного героя.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D6342-FE16-4529-B58F-69D04409914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D6342-FE16-4529-B58F-69D04409914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исследовать эволюцию образа Бабы Яги, определить её роль в жизни главного героя – значит приобщиться к пониманию сути сказочных образов, пониманию их  места и значения в славянской  мифологии.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D6342-FE16-4529-B58F-69D04409914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Баба Яга обычно изображается мерзкой, злобной, жестокой старухой. Возможно,</a:t>
            </a:r>
            <a:r>
              <a:rPr lang="ru-RU" baseline="0" dirty="0" smtClean="0"/>
              <a:t> всегда чувствовалось, что это лишь маска, а не истинная суть.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D6342-FE16-4529-B58F-69D04409914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Энциклопедический.  Баба-яга (польск. — </a:t>
            </a:r>
            <a:r>
              <a:rPr lang="ru-RU" dirty="0" err="1" smtClean="0"/>
              <a:t>jędzi-baba</a:t>
            </a:r>
            <a:r>
              <a:rPr lang="ru-RU" dirty="0" smtClean="0"/>
              <a:t>; словак, — </a:t>
            </a:r>
            <a:r>
              <a:rPr lang="ru-RU" dirty="0" err="1" smtClean="0"/>
              <a:t>jezi-baba</a:t>
            </a:r>
            <a:r>
              <a:rPr lang="ru-RU" dirty="0" smtClean="0"/>
              <a:t>; </a:t>
            </a:r>
            <a:r>
              <a:rPr lang="ru-RU" dirty="0" err="1" smtClean="0"/>
              <a:t>чеш</a:t>
            </a:r>
            <a:r>
              <a:rPr lang="ru-RU" dirty="0" smtClean="0"/>
              <a:t>. — </a:t>
            </a:r>
            <a:r>
              <a:rPr lang="ru-RU" dirty="0" err="1" smtClean="0"/>
              <a:t>jezinka</a:t>
            </a:r>
            <a:r>
              <a:rPr lang="ru-RU" dirty="0" smtClean="0"/>
              <a:t>; </a:t>
            </a:r>
            <a:r>
              <a:rPr lang="ru-RU" dirty="0" err="1" smtClean="0"/>
              <a:t>галиц</a:t>
            </a:r>
            <a:r>
              <a:rPr lang="ru-RU" dirty="0" smtClean="0"/>
              <a:t>. — Язя) — мифологическое существо, играющее важную роль в народных славянских сказаниях. П. А. Лавровский ("Чт. в общ. ист.", 1866 г., №11).</a:t>
            </a:r>
            <a:r>
              <a:rPr lang="ru-RU" baseline="0" dirty="0" smtClean="0"/>
              <a:t> П</a:t>
            </a:r>
            <a:r>
              <a:rPr lang="ru-RU" dirty="0" smtClean="0"/>
              <a:t>ерсонаж </a:t>
            </a:r>
            <a:r>
              <a:rPr lang="ru-RU" dirty="0" smtClean="0">
                <a:hlinkClick r:id="rId3" tooltip="Славянская мифология"/>
              </a:rPr>
              <a:t>славянской мифологии</a:t>
            </a:r>
            <a:r>
              <a:rPr lang="ru-RU" dirty="0" smtClean="0"/>
              <a:t> и </a:t>
            </a:r>
            <a:r>
              <a:rPr lang="ru-RU" dirty="0" smtClean="0">
                <a:hlinkClick r:id="rId4" tooltip="Фольклор"/>
              </a:rPr>
              <a:t>фольклора</a:t>
            </a:r>
            <a:r>
              <a:rPr lang="ru-RU" dirty="0" smtClean="0"/>
              <a:t> (особенно </a:t>
            </a:r>
            <a:r>
              <a:rPr lang="ru-RU" dirty="0" smtClean="0">
                <a:hlinkClick r:id="rId5" tooltip="Волшебная сказка"/>
              </a:rPr>
              <a:t>волшебной сказки</a:t>
            </a:r>
            <a:r>
              <a:rPr lang="ru-RU" dirty="0" smtClean="0"/>
              <a:t>) </a:t>
            </a:r>
            <a:r>
              <a:rPr lang="ru-RU" dirty="0" smtClean="0">
                <a:hlinkClick r:id="rId6" tooltip="Славяне"/>
              </a:rPr>
              <a:t>славянских народов</a:t>
            </a:r>
            <a:r>
              <a:rPr lang="ru-RU" dirty="0" smtClean="0"/>
              <a:t>. Уродливая старуха, владеющая волшебными предметами и наделённая магической силой. Помимо русских встречается в словацких</a:t>
            </a:r>
            <a:r>
              <a:rPr lang="ru-RU" baseline="30000" dirty="0" smtClean="0">
                <a:hlinkClick r:id="rId7"/>
              </a:rPr>
              <a:t>[7]</a:t>
            </a:r>
            <a:r>
              <a:rPr lang="ru-RU" dirty="0" smtClean="0"/>
              <a:t> и чешских</a:t>
            </a:r>
            <a:r>
              <a:rPr lang="ru-RU" baseline="30000" dirty="0" smtClean="0">
                <a:hlinkClick r:id="rId7"/>
              </a:rPr>
              <a:t>[8]</a:t>
            </a:r>
            <a:r>
              <a:rPr lang="ru-RU" dirty="0" smtClean="0"/>
              <a:t> сказках.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D6342-FE16-4529-B58F-69D04409914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A00E-ED7C-4AF6-867F-0DB97B2CD985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4CE-FBB6-46E4-912F-15AC63D3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018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A00E-ED7C-4AF6-867F-0DB97B2CD985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4CE-FBB6-46E4-912F-15AC63D3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262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A00E-ED7C-4AF6-867F-0DB97B2CD985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4CE-FBB6-46E4-912F-15AC63D3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51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A00E-ED7C-4AF6-867F-0DB97B2CD985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4CE-FBB6-46E4-912F-15AC63D3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991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A00E-ED7C-4AF6-867F-0DB97B2CD985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4CE-FBB6-46E4-912F-15AC63D3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717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A00E-ED7C-4AF6-867F-0DB97B2CD985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4CE-FBB6-46E4-912F-15AC63D3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273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A00E-ED7C-4AF6-867F-0DB97B2CD985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4CE-FBB6-46E4-912F-15AC63D3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398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A00E-ED7C-4AF6-867F-0DB97B2CD985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4CE-FBB6-46E4-912F-15AC63D3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686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A00E-ED7C-4AF6-867F-0DB97B2CD985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4CE-FBB6-46E4-912F-15AC63D3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660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A00E-ED7C-4AF6-867F-0DB97B2CD985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4CE-FBB6-46E4-912F-15AC63D3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735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A00E-ED7C-4AF6-867F-0DB97B2CD985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4CE-FBB6-46E4-912F-15AC63D3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635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A00E-ED7C-4AF6-867F-0DB97B2CD985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EB4CE-FBB6-46E4-912F-15AC63D3A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943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310\&#1056;&#1072;&#1073;&#1086;&#1095;&#1080;&#1081;%20&#1089;&#1090;&#1086;&#1083;\&#1085;&#1082;&#1091;&#1078;&#1085;&#1086;&#1077;%20%20%20Modest%20Petrovich%20Musorgskii%20-%20Izbushka%20na%20kur'ih%20nozhkah%20%5bpleer.com%5d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310\&#1056;&#1072;&#1073;&#1086;&#1095;&#1080;&#1081;%20&#1089;&#1090;&#1086;&#1083;\&#1042;._&#1044;&#1072;&#1096;&#1082;&#1077;&#1074;&#1080;&#1095;_-_&#1055;&#1088;&#1080;&#1093;&#1086;&#1076;&#1080;&#1090;&#1077;_&#1074;_&#1089;&#1082;&#1072;&#1079;&#1082;&#1091;_(-).mp3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eg"/><Relationship Id="rId5" Type="http://schemas.microsoft.com/office/2007/relationships/hdphoto" Target="../media/hdphoto2.wdp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B8%D0%BD%D0%BA%D0%B8&amp;noreask=1&amp;pos=8&amp;lr=213&amp;rpt=simage&amp;pin=1" TargetMode="External"/><Relationship Id="rId2" Type="http://schemas.openxmlformats.org/officeDocument/2006/relationships/hyperlink" Target="&amp;lr=213&amp;rpt=simage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jpg&amp;pos=3&amp;uinfo=sw-1188-sh-668-ww-1173-wh-585-pd-1.149999976158142-wp-16x9_1366x768&amp;rpt=simage&amp;_=1427662541037&amp;pin=1" TargetMode="External"/><Relationship Id="rId5" Type="http://schemas.openxmlformats.org/officeDocument/2006/relationships/hyperlink" Target="http://myth.slovaronline.com/%D0%91/193-BABA-YAGA" TargetMode="External"/><Relationship Id="rId4" Type="http://schemas.openxmlformats.org/officeDocument/2006/relationships/hyperlink" Target="http://www.vokrugsveta.ru/telegraph/theory/343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310\&#1056;&#1072;&#1073;&#1086;&#1095;&#1080;&#1081;%20&#1089;&#1090;&#1086;&#1083;\&#1091;%20&#1087;&#1088;&#1086;&#1077;&#1082;&#1090;&#1091;\&#1053;&#1040;%20%20&#1047;&#1040;&#1065;&#1048;&#1058;&#1059;%20%20&#1055;&#1056;&#1054;&#1045;&#1050;&#1058;&#1040;\&#1084;&#1091;&#1079;&#1099;&#1082;&#1072;\&#1042;._&#1044;&#1072;&#1096;&#1082;&#1077;&#1074;&#1080;&#1095;_-_&#1055;&#1088;&#1080;&#1093;&#1086;&#1076;&#1080;&#1090;&#1077;_&#1074;_&#1089;&#1082;&#1072;&#1079;&#1082;&#1091;_(-)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	</a:t>
            </a:r>
          </a:p>
          <a:p>
            <a:endParaRPr lang="ru-RU" sz="4000" b="1" dirty="0" smtClean="0">
              <a:latin typeface="Comic Sans MS" pitchFamily="66" charset="0"/>
            </a:endParaRPr>
          </a:p>
          <a:p>
            <a:endParaRPr lang="ru-RU" sz="4000" b="1" dirty="0" smtClean="0">
              <a:latin typeface="Comic Sans MS" pitchFamily="66" charset="0"/>
            </a:endParaRPr>
          </a:p>
          <a:p>
            <a:r>
              <a:rPr lang="ru-RU" sz="4000" b="1" dirty="0" smtClean="0">
                <a:latin typeface="Comic Sans MS" pitchFamily="66" charset="0"/>
              </a:rPr>
              <a:t>Гулкий шум в лесу нагоняет сон -</a:t>
            </a:r>
          </a:p>
          <a:p>
            <a:r>
              <a:rPr lang="ru-RU" sz="4000" b="1" dirty="0" smtClean="0">
                <a:latin typeface="Comic Sans MS" pitchFamily="66" charset="0"/>
              </a:rPr>
              <a:t>К ночи на море пал сырой туман.</a:t>
            </a:r>
          </a:p>
          <a:p>
            <a:r>
              <a:rPr lang="ru-RU" sz="4000" b="1" dirty="0" smtClean="0">
                <a:latin typeface="Comic Sans MS" pitchFamily="66" charset="0"/>
              </a:rPr>
              <a:t>Окружен со всех с четырех сторон</a:t>
            </a:r>
          </a:p>
          <a:p>
            <a:r>
              <a:rPr lang="ru-RU" sz="4000" b="1" dirty="0" smtClean="0">
                <a:latin typeface="Comic Sans MS" pitchFamily="66" charset="0"/>
              </a:rPr>
              <a:t>Темной осенью островок Буян.</a:t>
            </a:r>
            <a:r>
              <a:rPr lang="ru-RU" sz="4000" dirty="0" smtClean="0"/>
              <a:t>	</a:t>
            </a:r>
            <a:endParaRPr lang="ru-RU" sz="4000" dirty="0"/>
          </a:p>
        </p:txBody>
      </p:sp>
      <p:pic>
        <p:nvPicPr>
          <p:cNvPr id="5" name="Рисунок 4" descr="Стена ВКонтакт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72928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Мифологический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517233"/>
            <a:ext cx="9144000" cy="13407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Баба-яга (слав.) — старая ведьма, живущая в лесу, в «избушке на курьих ножках», </a:t>
            </a:r>
            <a:r>
              <a:rPr lang="ru-RU" dirty="0" err="1" smtClean="0"/>
              <a:t>пожирательница</a:t>
            </a:r>
            <a:r>
              <a:rPr lang="ru-RU" dirty="0" smtClean="0"/>
              <a:t> людей. Вокруг избушки — забор из человеческих костей, на заборе — черепа, вместо засова — человеческая нога, вместо запоров — руки, вместо замка — рот с острыми зубами.</a:t>
            </a:r>
          </a:p>
        </p:txBody>
      </p:sp>
      <p:pic>
        <p:nvPicPr>
          <p:cNvPr id="2050" name="Picture 2" descr="C:\Users\галина\Documents\49241353_rabb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7"/>
            <a:ext cx="8001056" cy="4800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Связь образа с одноногими божествами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Содержимое 4" descr="Баба Яга - Babyblog.ru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1357290" y="1428736"/>
            <a:ext cx="6715172" cy="514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Велемудр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357298"/>
            <a:ext cx="742955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7723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%D1%EB%E0%E9%E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32410" cy="6858000"/>
          </a:xfrm>
          <a:prstGeom prst="rect">
            <a:avLst/>
          </a:prstGeom>
        </p:spPr>
      </p:pic>
      <p:pic>
        <p:nvPicPr>
          <p:cNvPr id="6" name="нкужное   Modest Petrovich Musorgskii - Izbushka na kur'ih nozhkah [pleer.co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450059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ОСНОВНЫЕ  ОБРАЗЫ  БАБЫ  ЯГИ  В  ВОЛШЕБНЫХ  СКАЗКАХ</a:t>
            </a:r>
            <a:endParaRPr lang="ru-RU" sz="5400" dirty="0"/>
          </a:p>
        </p:txBody>
      </p:sp>
      <p:pic>
        <p:nvPicPr>
          <p:cNvPr id="6" name="preview-image" descr="http://www.litres.ru/static/bookimages/04/80/69/04806945.bin.dir/04806945.cover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857232"/>
            <a:ext cx="2641599" cy="443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review-image" descr="http://supercook.ru/slav/images-slav/srm-01-skazki-0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929066"/>
            <a:ext cx="3583003" cy="272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review-image" descr="http://via-midgard.info/uploads/posts/2014-07/skazki-sredi-zdes-kakaya-zhe-na-samom-dele-baba_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3143248"/>
            <a:ext cx="2710819" cy="3550291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3214710" cy="1162050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Яга - воительница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786182" cy="52086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Баба-яга бросилась в хатку, увидела, что девочка ушла, и давай бить кота и ругать, зачем не выцарапал девочке глаза. </a:t>
            </a:r>
            <a:r>
              <a:rPr lang="en-US" sz="2400" b="1" dirty="0" smtClean="0"/>
              <a:t>&lt;…&gt; </a:t>
            </a:r>
            <a:r>
              <a:rPr lang="ru-RU" sz="2400" b="1" dirty="0" smtClean="0"/>
              <a:t>Баба-яга накинулась на собак, на ворота, на березку и на работницу, давай всех ругать и колотить. </a:t>
            </a:r>
            <a:r>
              <a:rPr lang="ru-RU" sz="2400" b="1" dirty="0" smtClean="0">
                <a:solidFill>
                  <a:srgbClr val="C00000"/>
                </a:solidFill>
              </a:rPr>
              <a:t>(«Баба Яга».)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89" y="285728"/>
            <a:ext cx="5112675" cy="6000792"/>
          </a:xfrm>
        </p:spPr>
      </p:pic>
    </p:spTree>
    <p:extLst>
      <p:ext uri="{BB962C8B-B14F-4D97-AF65-F5344CB8AC3E}">
        <p14:creationId xmlns="" xmlns:p14="http://schemas.microsoft.com/office/powerpoint/2010/main" val="8080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3" y="1000108"/>
            <a:ext cx="5214975" cy="407194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571744"/>
            <a:ext cx="9144000" cy="500063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Налетели гуси-лебеди,</a:t>
            </a:r>
          </a:p>
          <a:p>
            <a:r>
              <a:rPr lang="ru-RU" sz="2000" b="1" dirty="0" smtClean="0"/>
              <a:t>подхватили мальчика,</a:t>
            </a:r>
          </a:p>
          <a:p>
            <a:r>
              <a:rPr lang="ru-RU" sz="2000" b="1" dirty="0" smtClean="0"/>
              <a:t>унесли на крылышках.</a:t>
            </a:r>
          </a:p>
          <a:p>
            <a:r>
              <a:rPr lang="en-US" sz="2000" b="1" dirty="0" smtClean="0"/>
              <a:t>&lt;…&gt; </a:t>
            </a:r>
            <a:r>
              <a:rPr lang="ru-RU" sz="2000" b="1" dirty="0" smtClean="0"/>
              <a:t>Гуси-лебеди давно</a:t>
            </a:r>
          </a:p>
          <a:p>
            <a:r>
              <a:rPr lang="ru-RU" sz="2000" b="1" dirty="0" smtClean="0"/>
              <a:t>себе дурную славу на-</a:t>
            </a:r>
          </a:p>
          <a:p>
            <a:r>
              <a:rPr lang="ru-RU" sz="2000" b="1" dirty="0" smtClean="0"/>
              <a:t>жили, много шкодили </a:t>
            </a:r>
          </a:p>
          <a:p>
            <a:r>
              <a:rPr lang="ru-RU" sz="2000" b="1" dirty="0" smtClean="0"/>
              <a:t>и маленьких детей </a:t>
            </a:r>
            <a:r>
              <a:rPr lang="ru-RU" sz="2000" b="1" dirty="0" err="1" smtClean="0"/>
              <a:t>кра</a:t>
            </a:r>
            <a:r>
              <a:rPr lang="ru-RU" sz="2000" b="1" dirty="0" smtClean="0"/>
              <a:t>-</a:t>
            </a:r>
          </a:p>
          <a:p>
            <a:r>
              <a:rPr lang="ru-RU" sz="2000" b="1" dirty="0" err="1" smtClean="0"/>
              <a:t>дывали</a:t>
            </a:r>
            <a:r>
              <a:rPr lang="ru-RU" sz="2000" b="1" dirty="0" smtClean="0"/>
              <a:t>… «… куда гуси полетели?» – «Вон туда-то!» – указал. Побежала – стоит избушка на курьих ножках, стоит-поворачивается. В избушке сидит баба-яга, морда </a:t>
            </a:r>
            <a:r>
              <a:rPr lang="ru-RU" sz="2000" b="1" dirty="0" err="1" smtClean="0"/>
              <a:t>жилиная</a:t>
            </a:r>
            <a:r>
              <a:rPr lang="ru-RU" sz="2000" b="1" dirty="0" smtClean="0"/>
              <a:t>, нога глиняная; сидит и братец на лавочке, играет золотыми яблочками. </a:t>
            </a:r>
            <a:r>
              <a:rPr lang="ru-RU" sz="2000" b="1" dirty="0" smtClean="0">
                <a:solidFill>
                  <a:srgbClr val="C00000"/>
                </a:solidFill>
              </a:rPr>
              <a:t>(«Гуси-лебеди».)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8643966" cy="1162050"/>
          </a:xfrm>
        </p:spPr>
        <p:txBody>
          <a:bodyPr>
            <a:no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Яга-похитительница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37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 Antiqua" pitchFamily="18" charset="0"/>
              </a:rPr>
              <a:t>Обряд «</a:t>
            </a:r>
            <a:r>
              <a:rPr lang="ru-RU" b="1" dirty="0" err="1" smtClean="0">
                <a:latin typeface="Book Antiqua" pitchFamily="18" charset="0"/>
              </a:rPr>
              <a:t>перепекания</a:t>
            </a:r>
            <a:r>
              <a:rPr lang="ru-RU" b="1" dirty="0" smtClean="0">
                <a:latin typeface="Book Antiqua" pitchFamily="18" charset="0"/>
              </a:rPr>
              <a:t> ребёнка»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5" name="Picture 2" descr="C:\Users\галина\Desktop\u08L0_rNwi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57488" y="857232"/>
            <a:ext cx="6028693" cy="5630001"/>
          </a:xfrm>
          <a:prstGeom prst="rect">
            <a:avLst/>
          </a:prstGeom>
          <a:noFill/>
        </p:spPr>
      </p:pic>
      <p:pic>
        <p:nvPicPr>
          <p:cNvPr id="6" name="Содержимое 4" descr="http://sueverija.narod.ru/Muzei/Jaga8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3857652" cy="5643602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64496" cy="1142984"/>
          </a:xfrm>
        </p:spPr>
        <p:txBody>
          <a:bodyPr>
            <a:noAutofit/>
          </a:bodyPr>
          <a:lstStyle/>
          <a:p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Яга-дарительница</a:t>
            </a:r>
            <a:endParaRPr lang="ru-RU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14422"/>
            <a:ext cx="4286248" cy="5643578"/>
          </a:xfrm>
        </p:spPr>
        <p:txBody>
          <a:bodyPr>
            <a:noAutofit/>
          </a:bodyPr>
          <a:lstStyle/>
          <a:p>
            <a:r>
              <a:rPr lang="ru-RU" sz="1500" b="1" dirty="0" smtClean="0"/>
              <a:t>Наутро говорит старуха: «Ступай теперь к моей </a:t>
            </a:r>
            <a:r>
              <a:rPr lang="ru-RU" sz="1500" b="1" dirty="0" err="1" smtClean="0"/>
              <a:t>середней</a:t>
            </a:r>
            <a:r>
              <a:rPr lang="ru-RU" sz="1500" b="1" dirty="0" smtClean="0"/>
              <a:t> сестре, она тебя добру научит; а вот тебе мой подарок: серебряное донце, золотое веретенце; станешь кудель прясть — золотая нитка потянется». Потом взяла клубочек, покатила по дороге и наказала вслед за ним идти, куда клубочек покатится, туда и путь держи! </a:t>
            </a:r>
          </a:p>
          <a:p>
            <a:r>
              <a:rPr lang="ru-RU" sz="1500" b="1" dirty="0" smtClean="0"/>
              <a:t>Поутру дает ей старушка серебряное блюдо и золотое яичко и посылает к своей старшей сестре: она-де знает, где найти </a:t>
            </a:r>
            <a:r>
              <a:rPr lang="ru-RU" sz="1500" b="1" dirty="0" err="1" smtClean="0"/>
              <a:t>Финиста</a:t>
            </a:r>
            <a:r>
              <a:rPr lang="ru-RU" sz="1500" b="1" dirty="0" smtClean="0"/>
              <a:t> ясна сокола!</a:t>
            </a:r>
          </a:p>
          <a:p>
            <a:r>
              <a:rPr lang="ru-RU" sz="1500" b="1" dirty="0" smtClean="0"/>
              <a:t>Наутро говорит старуха красной девице: «Вот тебе подарок: золотое </a:t>
            </a:r>
            <a:r>
              <a:rPr lang="ru-RU" sz="1500" b="1" dirty="0" err="1" smtClean="0"/>
              <a:t>пялечко</a:t>
            </a:r>
            <a:r>
              <a:rPr lang="ru-RU" sz="1500" b="1" dirty="0" smtClean="0"/>
              <a:t> да иголочка; ты только </a:t>
            </a:r>
            <a:r>
              <a:rPr lang="ru-RU" sz="1500" b="1" dirty="0" err="1" smtClean="0"/>
              <a:t>пялечко</a:t>
            </a:r>
            <a:r>
              <a:rPr lang="ru-RU" sz="1500" b="1" dirty="0" smtClean="0"/>
              <a:t> держи, а иголочка сама вышивать будет. Ну, теперь ступай с богом и наймись к просвирне в работницы». </a:t>
            </a:r>
            <a:r>
              <a:rPr lang="ru-RU" sz="1500" b="1" dirty="0" smtClean="0">
                <a:solidFill>
                  <a:srgbClr val="C00000"/>
                </a:solidFill>
              </a:rPr>
              <a:t>(«</a:t>
            </a:r>
            <a:r>
              <a:rPr lang="ru-RU" sz="1500" b="1" dirty="0" err="1" smtClean="0">
                <a:solidFill>
                  <a:srgbClr val="C00000"/>
                </a:solidFill>
              </a:rPr>
              <a:t>Финист</a:t>
            </a:r>
            <a:r>
              <a:rPr lang="ru-RU" sz="1500" b="1" dirty="0" smtClean="0">
                <a:solidFill>
                  <a:srgbClr val="C00000"/>
                </a:solidFill>
              </a:rPr>
              <a:t>  – ясный  сокол».)</a:t>
            </a:r>
            <a:endParaRPr lang="ru-RU" sz="1500" b="1" dirty="0">
              <a:solidFill>
                <a:srgbClr val="C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357166"/>
            <a:ext cx="4732285" cy="6143668"/>
          </a:xfrm>
        </p:spPr>
      </p:pic>
    </p:spTree>
    <p:extLst>
      <p:ext uri="{BB962C8B-B14F-4D97-AF65-F5344CB8AC3E}">
        <p14:creationId xmlns="" xmlns:p14="http://schemas.microsoft.com/office/powerpoint/2010/main" val="395849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15370" cy="1143000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Яга - советчица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0" y="1142984"/>
            <a:ext cx="3143240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100" b="1" dirty="0" smtClean="0"/>
              <a:t>Шел-шел и очутился в дремучем</a:t>
            </a:r>
          </a:p>
          <a:p>
            <a:pPr>
              <a:buNone/>
            </a:pPr>
            <a:r>
              <a:rPr lang="ru-RU" sz="1100" b="1" dirty="0" smtClean="0"/>
              <a:t>лесу; стоит в лесу избушка, в</a:t>
            </a:r>
          </a:p>
          <a:p>
            <a:pPr>
              <a:buNone/>
            </a:pPr>
            <a:r>
              <a:rPr lang="ru-RU" sz="1100" b="1" dirty="0" smtClean="0"/>
              <a:t>избушке живет баба-яга. «Дай</a:t>
            </a:r>
          </a:p>
          <a:p>
            <a:pPr>
              <a:buNone/>
            </a:pPr>
            <a:r>
              <a:rPr lang="ru-RU" sz="1100" b="1" dirty="0" smtClean="0"/>
              <a:t>зайду», — подумал царевич и</a:t>
            </a:r>
          </a:p>
          <a:p>
            <a:pPr>
              <a:buNone/>
            </a:pPr>
            <a:r>
              <a:rPr lang="ru-RU" sz="1100" b="1" dirty="0" smtClean="0"/>
              <a:t>вошел в избушку. «Здравствуй,</a:t>
            </a:r>
          </a:p>
          <a:p>
            <a:pPr>
              <a:buNone/>
            </a:pPr>
            <a:r>
              <a:rPr lang="ru-RU" sz="1100" b="1" dirty="0" smtClean="0"/>
              <a:t>царевич! — молвила баба-яга. —</a:t>
            </a:r>
          </a:p>
          <a:p>
            <a:pPr>
              <a:buNone/>
            </a:pPr>
            <a:r>
              <a:rPr lang="ru-RU" sz="1100" b="1" dirty="0" smtClean="0"/>
              <a:t>Дело пытаешь или от дела</a:t>
            </a:r>
          </a:p>
          <a:p>
            <a:pPr>
              <a:buNone/>
            </a:pPr>
            <a:r>
              <a:rPr lang="ru-RU" sz="1100" b="1" dirty="0" err="1" smtClean="0"/>
              <a:t>лытаешь</a:t>
            </a:r>
            <a:r>
              <a:rPr lang="ru-RU" sz="1100" b="1" dirty="0" smtClean="0"/>
              <a:t>?» — «Эх, бабушка! Напой,</a:t>
            </a:r>
          </a:p>
          <a:p>
            <a:pPr>
              <a:buNone/>
            </a:pPr>
            <a:r>
              <a:rPr lang="ru-RU" sz="1100" b="1" dirty="0" smtClean="0"/>
              <a:t>накорми, да потом расспроси». Она</a:t>
            </a:r>
          </a:p>
          <a:p>
            <a:pPr>
              <a:buNone/>
            </a:pPr>
            <a:r>
              <a:rPr lang="ru-RU" sz="1100" b="1" dirty="0" smtClean="0"/>
              <a:t>его напоила-накормила, и царевич</a:t>
            </a:r>
          </a:p>
          <a:p>
            <a:pPr>
              <a:buNone/>
            </a:pPr>
            <a:r>
              <a:rPr lang="ru-RU" sz="1100" b="1" dirty="0" smtClean="0"/>
              <a:t>рассказал про все без утайки, куда</a:t>
            </a:r>
          </a:p>
          <a:p>
            <a:pPr>
              <a:buNone/>
            </a:pPr>
            <a:r>
              <a:rPr lang="ru-RU" sz="1100" b="1" dirty="0" smtClean="0"/>
              <a:t>и зачем идет. Говорит ему баба-яга:</a:t>
            </a:r>
          </a:p>
          <a:p>
            <a:pPr>
              <a:buNone/>
            </a:pPr>
            <a:r>
              <a:rPr lang="ru-RU" sz="1100" b="1" dirty="0" smtClean="0"/>
              <a:t>«Иди, дитятко, на море; прилетят</a:t>
            </a:r>
          </a:p>
          <a:p>
            <a:pPr>
              <a:buNone/>
            </a:pPr>
            <a:r>
              <a:rPr lang="ru-RU" sz="1100" b="1" dirty="0" smtClean="0"/>
              <a:t>туда двенадцать колпиц, обернутся</a:t>
            </a:r>
          </a:p>
          <a:p>
            <a:pPr>
              <a:buNone/>
            </a:pPr>
            <a:r>
              <a:rPr lang="ru-RU" sz="1100" b="1" dirty="0" smtClean="0"/>
              <a:t>красными девицами и станут</a:t>
            </a:r>
          </a:p>
          <a:p>
            <a:pPr>
              <a:buNone/>
            </a:pPr>
            <a:r>
              <a:rPr lang="ru-RU" sz="1100" b="1" dirty="0" smtClean="0"/>
              <a:t>купаться; ты </a:t>
            </a:r>
            <a:r>
              <a:rPr lang="ru-RU" sz="1100" b="1" dirty="0" err="1" smtClean="0"/>
              <a:t>подкрадься</a:t>
            </a:r>
            <a:endParaRPr lang="ru-RU" sz="1100" b="1" dirty="0" smtClean="0"/>
          </a:p>
          <a:p>
            <a:pPr>
              <a:buNone/>
            </a:pPr>
            <a:r>
              <a:rPr lang="ru-RU" sz="1100" b="1" dirty="0" smtClean="0"/>
              <a:t>потихоньку и захвати у старшей</a:t>
            </a:r>
          </a:p>
          <a:p>
            <a:pPr>
              <a:buNone/>
            </a:pPr>
            <a:r>
              <a:rPr lang="ru-RU" sz="1100" b="1" dirty="0" smtClean="0"/>
              <a:t>девицы сорочку. Как поладишь с</a:t>
            </a:r>
          </a:p>
          <a:p>
            <a:pPr>
              <a:buNone/>
            </a:pPr>
            <a:r>
              <a:rPr lang="ru-RU" sz="1100" b="1" dirty="0" smtClean="0"/>
              <a:t>нею, ступай к морскому царю, и</a:t>
            </a:r>
          </a:p>
          <a:p>
            <a:pPr>
              <a:buNone/>
            </a:pPr>
            <a:r>
              <a:rPr lang="ru-RU" sz="1100" b="1" dirty="0" smtClean="0"/>
              <a:t>попадутся тебе навстречу Объедало</a:t>
            </a:r>
          </a:p>
          <a:p>
            <a:pPr>
              <a:buNone/>
            </a:pPr>
            <a:r>
              <a:rPr lang="ru-RU" sz="1100" b="1" dirty="0" smtClean="0"/>
              <a:t>да Опивало, попадется еще Мороз</a:t>
            </a:r>
          </a:p>
          <a:p>
            <a:pPr>
              <a:buNone/>
            </a:pPr>
            <a:r>
              <a:rPr lang="ru-RU" sz="1100" b="1" dirty="0" smtClean="0"/>
              <a:t>Трескун — всех возьми с собою;</a:t>
            </a:r>
          </a:p>
          <a:p>
            <a:pPr>
              <a:buNone/>
            </a:pPr>
            <a:r>
              <a:rPr lang="ru-RU" sz="1100" b="1" dirty="0" smtClean="0"/>
              <a:t>они тебе к добру пригодятся».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(«Морской царь и Василиса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Премудрая».)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Детский сад. Страница 26031 - Для воспитателей детских садов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285860"/>
            <a:ext cx="55721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715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0"/>
            <a:ext cx="6000792" cy="785794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Яга-повелительница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786182" cy="68580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А баба-яга задала девушке пряжи с короб, печку истопить, всего припасти, а сама ушла. </a:t>
            </a:r>
          </a:p>
          <a:p>
            <a:r>
              <a:rPr lang="ru-RU" sz="1600" b="1" dirty="0" smtClean="0"/>
              <a:t>Похвалила Яга девушку и надавала ей разной </a:t>
            </a:r>
            <a:r>
              <a:rPr lang="ru-RU" sz="1600" b="1" dirty="0" err="1" smtClean="0"/>
              <a:t>сряды</a:t>
            </a:r>
            <a:r>
              <a:rPr lang="ru-RU" sz="1600" b="1" dirty="0" smtClean="0"/>
              <a:t>. Опять Яга ушла и ещё труднее задала задачу. </a:t>
            </a:r>
          </a:p>
          <a:p>
            <a:r>
              <a:rPr lang="ru-RU" sz="1600" b="1" dirty="0" smtClean="0"/>
              <a:t>Баба-яга опять, пришедши, её похвалила и ещё больше дала </a:t>
            </a:r>
            <a:r>
              <a:rPr lang="ru-RU" sz="1600" b="1" dirty="0" err="1" smtClean="0"/>
              <a:t>сряды</a:t>
            </a:r>
            <a:r>
              <a:rPr lang="ru-RU" sz="1600" b="1" dirty="0" smtClean="0"/>
              <a:t>. </a:t>
            </a:r>
            <a:r>
              <a:rPr lang="ru-RU" sz="1600" b="1" dirty="0" smtClean="0">
                <a:solidFill>
                  <a:srgbClr val="C00000"/>
                </a:solidFill>
              </a:rPr>
              <a:t>(«Баба Яга».)</a:t>
            </a:r>
          </a:p>
          <a:p>
            <a:r>
              <a:rPr lang="ru-RU" sz="1600" b="1" dirty="0" smtClean="0"/>
              <a:t>Войдя в горницу, Баба-яга растянулась и говорит Василисе: «Подавай-ка сюда, что там есть в печи: я есть хочу». </a:t>
            </a:r>
          </a:p>
          <a:p>
            <a:r>
              <a:rPr lang="ru-RU" sz="1600" b="1" dirty="0" smtClean="0"/>
              <a:t>Стала Яга-баба спать ложиться и говорит: «Когда завтра я уеду, ты смотри — двор вычисти, избу вымети, обед состряпай, белье приготовь, да пойди в закром, возьми четверть пшеницы и очисть ее от чернушки. Да чтоб все было сделано, а не то — съем тебя!» </a:t>
            </a:r>
            <a:endParaRPr lang="ru-RU" sz="16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1000108"/>
            <a:ext cx="5111750" cy="5626139"/>
          </a:xfrm>
        </p:spPr>
      </p:pic>
      <p:pic>
        <p:nvPicPr>
          <p:cNvPr id="8" name="В._Дашкевич_-_Приходите_в_сказку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53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А еще темней - мой холодный       </a:t>
            </a:r>
          </a:p>
          <a:p>
            <a:r>
              <a:rPr lang="ru-RU" sz="4000" b="1" dirty="0" smtClean="0">
                <a:latin typeface="Comic Sans MS" pitchFamily="66" charset="0"/>
              </a:rPr>
              <a:t>                               сруб,</a:t>
            </a:r>
          </a:p>
          <a:p>
            <a:r>
              <a:rPr lang="ru-RU" sz="4000" b="1" dirty="0" smtClean="0">
                <a:latin typeface="Comic Sans MS" pitchFamily="66" charset="0"/>
              </a:rPr>
              <a:t>Где ни вздуть огня, ни топить не </a:t>
            </a:r>
          </a:p>
          <a:p>
            <a:r>
              <a:rPr lang="ru-RU" sz="4000" b="1" dirty="0" smtClean="0">
                <a:latin typeface="Comic Sans MS" pitchFamily="66" charset="0"/>
              </a:rPr>
              <a:t>                               смей.</a:t>
            </a:r>
          </a:p>
          <a:p>
            <a:r>
              <a:rPr lang="ru-RU" sz="4000" b="1" dirty="0" smtClean="0">
                <a:latin typeface="Comic Sans MS" pitchFamily="66" charset="0"/>
              </a:rPr>
              <a:t>А в окно глядит только бурый  </a:t>
            </a:r>
          </a:p>
          <a:p>
            <a:r>
              <a:rPr lang="ru-RU" sz="4000" b="1" dirty="0" smtClean="0">
                <a:latin typeface="Comic Sans MS" pitchFamily="66" charset="0"/>
              </a:rPr>
              <a:t>                                  дуб,</a:t>
            </a:r>
          </a:p>
          <a:p>
            <a:r>
              <a:rPr lang="ru-RU" sz="4000" b="1" dirty="0" smtClean="0">
                <a:latin typeface="Comic Sans MS" pitchFamily="66" charset="0"/>
              </a:rPr>
              <a:t>Под которым смерть закопал  </a:t>
            </a:r>
          </a:p>
          <a:p>
            <a:r>
              <a:rPr lang="ru-RU" sz="4000" b="1" dirty="0" smtClean="0">
                <a:latin typeface="Comic Sans MS" pitchFamily="66" charset="0"/>
              </a:rPr>
              <a:t>                                Кощей.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-1"/>
            <a:ext cx="5124355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8944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Авторы проекта: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71546"/>
            <a:ext cx="3214710" cy="469106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Епихина Марина, 5 «Г» Королёв Павел, 5 «Г». </a:t>
            </a:r>
          </a:p>
          <a:p>
            <a:r>
              <a:rPr lang="ru-RU" sz="2400" b="1" dirty="0" smtClean="0"/>
              <a:t>Руководитель :</a:t>
            </a:r>
          </a:p>
          <a:p>
            <a:r>
              <a:rPr lang="ru-RU" sz="2400" b="1" dirty="0" smtClean="0"/>
              <a:t>учитель русского языка и литературы</a:t>
            </a:r>
          </a:p>
          <a:p>
            <a:r>
              <a:rPr lang="ru-RU" sz="2400" b="1" dirty="0" err="1" smtClean="0"/>
              <a:t>Ряшенцева</a:t>
            </a:r>
            <a:endParaRPr lang="ru-RU" sz="2400" b="1" dirty="0" smtClean="0"/>
          </a:p>
          <a:p>
            <a:r>
              <a:rPr lang="ru-RU" sz="2400" b="1" dirty="0" smtClean="0"/>
              <a:t>Галина </a:t>
            </a:r>
          </a:p>
          <a:p>
            <a:r>
              <a:rPr lang="ru-RU" sz="2400" b="1" dirty="0" smtClean="0"/>
              <a:t>Викторовна</a:t>
            </a:r>
            <a:endParaRPr lang="ru-RU" sz="2400" b="1" dirty="0"/>
          </a:p>
        </p:txBody>
      </p:sp>
      <p:pic>
        <p:nvPicPr>
          <p:cNvPr id="1030" name="Picture 6" descr="C:\Documents and Settings\310\Рабочий стол\фото к проекту\DSCN2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14290"/>
            <a:ext cx="5888609" cy="4357718"/>
          </a:xfrm>
          <a:prstGeom prst="rect">
            <a:avLst/>
          </a:prstGeom>
          <a:noFill/>
        </p:spPr>
      </p:pic>
      <p:pic>
        <p:nvPicPr>
          <p:cNvPr id="17" name="Picture 5" descr="C:\Documents and Settings\310\Рабочий стол\фото к проекту\RSCN20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4714884"/>
            <a:ext cx="2571736" cy="1928802"/>
          </a:xfrm>
          <a:prstGeom prst="rect">
            <a:avLst/>
          </a:prstGeom>
          <a:noFill/>
        </p:spPr>
      </p:pic>
      <p:pic>
        <p:nvPicPr>
          <p:cNvPr id="18" name="Picture 7" descr="C:\Documents and Settings\310\Рабочий стол\фото к проекту\RSCN20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4714884"/>
            <a:ext cx="2571768" cy="1928827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у проекту\фото к проекту\DSCN20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7" name="Picture 3" descr="E:\у проекту\фото к проекту\DSCN2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310\Рабочий стол\фото к проекту\DSCN2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14291"/>
            <a:ext cx="7929618" cy="6357982"/>
          </a:xfrm>
          <a:prstGeom prst="rect">
            <a:avLst/>
          </a:prstGeom>
          <a:noFill/>
        </p:spPr>
      </p:pic>
      <p:pic>
        <p:nvPicPr>
          <p:cNvPr id="2050" name="Picture 2" descr="C:\Documents and Settings\310\Рабочий стол\фото к проекту\DSCN203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42852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7487">
            <a:off x="166887" y="272070"/>
            <a:ext cx="8640960" cy="108012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4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30" name="Picture 6" descr="E:\баба яга зла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089">
            <a:off x="23378" y="1868212"/>
            <a:ext cx="3628071" cy="4116577"/>
          </a:xfrm>
          <a:prstGeom prst="rect">
            <a:avLst/>
          </a:prstGeom>
          <a:noFill/>
          <a:effectLst>
            <a:glow rad="1905000">
              <a:schemeClr val="accent1">
                <a:alpha val="17000"/>
              </a:schemeClr>
            </a:glow>
            <a:softEdge rad="508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:\баба яга уууууууууууууууууууууууууууууу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1032">
            <a:off x="6035185" y="2744377"/>
            <a:ext cx="3366797" cy="33033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добрая баба яг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527">
            <a:off x="2964269" y="1831754"/>
            <a:ext cx="4032399" cy="3931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2006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http://yandex.ru/images/search?img_url=http%3A%2F%2Fcs540103.vk.me%2Fc540102%2Fv540102218%2F1c6ed%2F3Drtcw_uyqA.jpg&amp;uinfo=sw-1188-sh-668-ww-1173-wh-585-pd-1.149999976158142-wp-16x9_1366x768&amp;text=%D0%BE%D1%81%D1%82%D1%80%D0%BE%D0%B2%20%D0%B1%D1%83%D1%8F%D0%BD%20%D0%BA%D0%B0%D1%80%D1%82%D0%B8%D0%BD%D0%BA%D0%B8&amp;noreask=1&amp;pos=10</a:t>
            </a:r>
            <a:r>
              <a:rPr lang="en-US" dirty="0" smtClean="0">
                <a:hlinkClick r:id="rId2" action="ppaction://hlinkfile"/>
              </a:rPr>
              <a:t>&amp;lr=213&amp;rpt=simage&amp;pin=1</a:t>
            </a:r>
            <a:endParaRPr lang="ru-RU" dirty="0" smtClean="0"/>
          </a:p>
          <a:p>
            <a:r>
              <a:rPr lang="en-US" dirty="0" smtClean="0"/>
              <a:t>http://yandex.ru/images/search?img_url=http%3A%2F%2Fos1.img.com.ua%2F1%2F2%2F10809624_b14da281.jpg&amp;uinfo=sw-1188-sh-668-ww-1173-wh-585-pd-1.149999976158142-wp-16x9_1366x768&amp;text=%D1%81%D0%BA%D0%B0%D0%B7%D0%BE%D1%87%D0%BD%D0%B8%D0%BA%20%D0%BD%D0%B0%20%D1%80%D1%83%D1%81%D0%B8%20%D0%BA%D0%B0%D1%80%D1%82%D0%</a:t>
            </a:r>
            <a:r>
              <a:rPr lang="en-US" dirty="0" smtClean="0">
                <a:hlinkClick r:id="rId3" action="ppaction://hlinkfile"/>
              </a:rPr>
              <a:t>B8%D0%BD%D0%BA%D0%B8&amp;noreask=1&amp;pos=8&amp;lr=213&amp;rpt=simage&amp;pin=1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http://www.vokrugsveta.ru/telegraph/theory/343/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http://myth.slovaronline.com/%D0%91/193-BABA-YAGA</a:t>
            </a:r>
            <a:endParaRPr lang="ru-RU" dirty="0" smtClean="0"/>
          </a:p>
          <a:p>
            <a:r>
              <a:rPr lang="en-US" dirty="0" smtClean="0"/>
              <a:t>http://yandex.ru/images/search?viewport=wide&amp;text=%D1%87%D0%B5%D1%80%D0%B5%D0%BF%D0%B0%20%D0%BD%D0%B0%20%D0%B7%D0%B0%D0%B1%D0%BE%D1%80%D0%B5%20%D1%83%20%D0%B1%D0%B0%D0%B1%D1%8B%20%D1%8F%D0%B3%D0%B8&amp;img_url=http%3A%2F%2Flib.convdocs.org%2Fpars_docs%2Frefs%2F24%2F23927%2F23927_html_mf78ce85.</a:t>
            </a:r>
            <a:r>
              <a:rPr lang="en-US" dirty="0" smtClean="0">
                <a:hlinkClick r:id="rId6" action="ppaction://hlinkfile"/>
              </a:rPr>
              <a:t>jpg&amp;pos=3&amp;uinfo=sw-1188-sh-668-ww-1173-wh-585-pd-1.149999976158142-wp-16x9_1366x768&amp;rpt=simage&amp;_=1427662541037&amp;pin=1</a:t>
            </a:r>
            <a:endParaRPr lang="ru-RU" dirty="0" smtClean="0"/>
          </a:p>
          <a:p>
            <a:r>
              <a:rPr lang="en-US" dirty="0" smtClean="0"/>
              <a:t>http://yandex.ru/images/search?img_url=http%3A%2F%2Fi59.fastpic.ru%2Fbig%2F2013%2F1024%2F2d%2Fee9fa7f3bf1509f6836df91b263ee92d.jpg&amp;uinfo=sw-1152-sh-864-ww-1135-wh-706-pd-1-wp-4x3_1152x864&amp;_=1427726136522&amp;p=2&amp;text=%D0%BA%D0%B0%D1%80%D1%82%D0%B8%D0%BD%D0%BA%D0%B0%20%D1%83%D1%87%D1%91%D0%BD%D0%BE%D0%B3%D0%BE%20%D0%B4%D0%BB%D1%8F%20%D0%B4%D0%B5%D1%82%D0%B5%D0%B9&amp;noreask=1&amp;pos=61&amp;rpt=simage&amp;lr=213&amp;family=yes</a:t>
            </a:r>
            <a:endParaRPr lang="ru-RU" dirty="0" smtClean="0"/>
          </a:p>
          <a:p>
            <a:r>
              <a:rPr lang="en-US" dirty="0" smtClean="0"/>
              <a:t>http://go.mail.ru/search_images?q=%D1%80%D1%83%D1%81%D1%81%D0%BA%D0%B8%D0%B5%20%D0%92%D0%9E%D0%9B%D0%A8%D0%95%D0%91%D0%9D%D0%AB%D0%95%20%D0%A1%D0%9A%D0%90%D0%97%D0%9A%D0%98%20%D0%BA%D0%B0%D1%80%D1%82%D0%B8%D0%BD%D0%BA%D0%B8&amp;fr=web&amp;rch=l&amp;jsa=1#urlhash=6577302085774845357</a:t>
            </a:r>
            <a:endParaRPr lang="ru-RU" dirty="0" smtClean="0"/>
          </a:p>
          <a:p>
            <a:r>
              <a:rPr lang="ru-RU" dirty="0" smtClean="0"/>
              <a:t>Народные русские сказки А.Н. Афанасьева.</a:t>
            </a:r>
          </a:p>
          <a:p>
            <a:r>
              <a:rPr lang="ru-RU" dirty="0" err="1" smtClean="0"/>
              <a:t>Пропп</a:t>
            </a:r>
            <a:r>
              <a:rPr lang="ru-RU" dirty="0" smtClean="0"/>
              <a:t> В.Я. История изучения сказки. </a:t>
            </a:r>
          </a:p>
          <a:p>
            <a:r>
              <a:rPr lang="ru-RU" dirty="0" smtClean="0"/>
              <a:t>Томашевский Б.В. Поэтика фольклора.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9-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42852"/>
            <a:ext cx="7858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Я состарилась, изболелась вся -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Десять сот годов берегу ларец.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	Будь огонь в светце - я б </a:t>
            </a:r>
            <a:r>
              <a:rPr lang="ru-RU" b="1" dirty="0" err="1" smtClean="0">
                <a:latin typeface="Comic Sans MS" pitchFamily="66" charset="0"/>
              </a:rPr>
              <a:t>погрелася</a:t>
            </a:r>
            <a:r>
              <a:rPr lang="ru-RU" b="1" dirty="0" smtClean="0">
                <a:latin typeface="Comic Sans MS" pitchFamily="66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	Будь дрова в печи - похлебала щец.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	Да огонь - в морях мореходу весть,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	Да на сотню верст слышен дым от 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                                     лык...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	Черт тебе велел к черту в слуги лезть,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	</a:t>
            </a:r>
            <a:r>
              <a:rPr lang="ru-RU" b="1" dirty="0" err="1" smtClean="0">
                <a:latin typeface="Comic Sans MS" pitchFamily="66" charset="0"/>
              </a:rPr>
              <a:t>Дура</a:t>
            </a:r>
            <a:r>
              <a:rPr lang="ru-RU" b="1" dirty="0" smtClean="0">
                <a:latin typeface="Comic Sans MS" pitchFamily="66" charset="0"/>
              </a:rPr>
              <a:t> старая, неразумный шлык!</a:t>
            </a:r>
          </a:p>
          <a:p>
            <a:endParaRPr lang="ru-RU" dirty="0"/>
          </a:p>
        </p:txBody>
      </p:sp>
      <p:pic>
        <p:nvPicPr>
          <p:cNvPr id="4" name="Рисунок 3" descr="http://dreamworlds.ru/uploads/posts/2008-11/1226331808_2981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http://www.unef-nice.org/images/baba-jaga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0"/>
            <a:ext cx="5072098" cy="628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ро бабу-ягу."/>
          <p:cNvPicPr/>
          <p:nvPr/>
        </p:nvPicPr>
        <p:blipFill>
          <a:blip r:embed="rId7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28794" y="0"/>
            <a:ext cx="52864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6" descr="Leshij_i_Baba_YAga_2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0"/>
            <a:ext cx="532859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В._Дашкевич_-_Приходите_в_сказку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800102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861048"/>
            <a:ext cx="3736504" cy="2520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Песни о домовых, леших, водяных, привидениях и другой нечистой силе MP3SORT.BIZ"/>
          <p:cNvPicPr/>
          <p:nvPr/>
        </p:nvPicPr>
        <p:blipFill>
          <a:blip r:embed="rId3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59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Поговорим. - Страница 4 - &quot;горячая линия&quot; - GSDMOLDOVA.COM -- Форум -- Немецкие Овчарки Молдовы"/>
          <p:cNvPicPr/>
          <p:nvPr/>
        </p:nvPicPr>
        <p:blipFill>
          <a:blip r:embed="rId4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4499992" cy="386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галина\Documents\49241353_rabb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838" y="0"/>
            <a:ext cx="9167838" cy="6858000"/>
          </a:xfrm>
          <a:prstGeom prst="rect">
            <a:avLst/>
          </a:prstGeom>
          <a:noFill/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90"/>
            <a:ext cx="5076056" cy="6858000"/>
          </a:xfrm>
          <a:prstGeom prst="rect">
            <a:avLst/>
          </a:prstGeom>
        </p:spPr>
      </p:pic>
      <p:pic>
        <p:nvPicPr>
          <p:cNvPr id="10" name="Рисунок 9" descr="БАБА ЯГА- первоначально - положительный... / Автомобили и Мотоциклы / Коварство и любовь / Pinme.ru / Михаил Осин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05064"/>
            <a:ext cx="8460432" cy="2160240"/>
          </a:xfrm>
          <a:solidFill>
            <a:schemeClr val="accent4">
              <a:lumMod val="40000"/>
              <a:lumOff val="60000"/>
            </a:schemeClr>
          </a:solidFill>
          <a:scene3d>
            <a:camera prst="obliqueTopLeft"/>
            <a:lightRig rig="threePt" dir="t"/>
          </a:scene3d>
        </p:spPr>
        <p:txBody>
          <a:bodyPr>
            <a:noAutofit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Образ </a:t>
            </a:r>
            <a:r>
              <a:rPr lang="ru-RU" sz="6600" b="1" dirty="0" smtClean="0">
                <a:latin typeface="Comic Sans MS" pitchFamily="66" charset="0"/>
                <a:cs typeface="Consolas" pitchFamily="49" charset="0"/>
              </a:rPr>
              <a:t>Бабы Яги</a:t>
            </a:r>
            <a:r>
              <a:rPr lang="ru-RU" sz="6600" b="1" dirty="0" smtClean="0">
                <a:latin typeface="Comic Sans MS" pitchFamily="66" charset="0"/>
              </a:rPr>
              <a:t> в русских сказках</a:t>
            </a:r>
            <a:endParaRPr lang="ru-RU" sz="6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405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8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8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5786478" cy="250629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Цели и задачи проекта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450057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b="1" dirty="0" smtClean="0"/>
              <a:t>На примере сказок</a:t>
            </a:r>
          </a:p>
          <a:p>
            <a:pPr>
              <a:buNone/>
            </a:pPr>
            <a:r>
              <a:rPr lang="ru-RU" sz="4000" b="1" dirty="0" smtClean="0"/>
              <a:t> А.Н.Афанасьева </a:t>
            </a:r>
          </a:p>
          <a:p>
            <a:pPr>
              <a:buNone/>
            </a:pPr>
            <a:r>
              <a:rPr lang="ru-RU" sz="4000" b="1" dirty="0" smtClean="0"/>
              <a:t>проследить эволюцию</a:t>
            </a:r>
          </a:p>
          <a:p>
            <a:pPr>
              <a:buNone/>
            </a:pPr>
            <a:r>
              <a:rPr lang="ru-RU" sz="4000" b="1" dirty="0" smtClean="0"/>
              <a:t>образа Бабы Яги, определить</a:t>
            </a:r>
          </a:p>
          <a:p>
            <a:pPr>
              <a:buNone/>
            </a:pPr>
            <a:r>
              <a:rPr lang="ru-RU" sz="4000" b="1" dirty="0" smtClean="0"/>
              <a:t>её роль в жизни сказочного</a:t>
            </a:r>
          </a:p>
          <a:p>
            <a:pPr>
              <a:buNone/>
            </a:pPr>
            <a:r>
              <a:rPr lang="ru-RU" sz="4000" b="1" dirty="0" smtClean="0"/>
              <a:t>героя. </a:t>
            </a:r>
            <a:endParaRPr lang="ru-RU" sz="4000" b="1" dirty="0"/>
          </a:p>
        </p:txBody>
      </p:sp>
      <p:pic>
        <p:nvPicPr>
          <p:cNvPr id="4" name="preview-image" descr="http://www.litres.ru/static/bookimages/04/80/69/04806945.bin.dir/04806945.cover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0"/>
            <a:ext cx="242886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714356"/>
            <a:ext cx="4720576" cy="1857364"/>
          </a:xfrm>
        </p:spPr>
        <p:txBody>
          <a:bodyPr>
            <a:prstTxWarp prst="textCanDown">
              <a:avLst/>
            </a:prstTxWarp>
            <a:norm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Актуальность проекта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214346" y="3000372"/>
            <a:ext cx="9358346" cy="4572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Обращение к образу Бабы Яги в русских сказках – это внимание к произведениям устного народного творчества. Изучение, знание, понимание истории и мифологии страны является одним из проявлений любви к родине</a:t>
            </a:r>
            <a:endParaRPr lang="ru-RU" b="1" i="1" dirty="0"/>
          </a:p>
        </p:txBody>
      </p:sp>
      <p:pic>
        <p:nvPicPr>
          <p:cNvPr id="6" name="Рисунок 5" descr="&amp;Vcy;&amp;iecy;&amp;lcy;&amp;icy;&amp;kcy;&amp;icy;&amp;iecy; &amp;Lcy;&amp;ucy;&amp;kcy;&amp;icy; : &amp;Kcy;&amp;ocy;&amp;tcy; &amp;Ucy;&amp;chcy;&amp;iecy;&amp;ncy;&amp;ycy;&amp;jcy; &amp;scy;&amp;tcy;&amp;acy;&amp;ncy;&amp;iecy;&amp;tcy; &amp;gcy;&amp;lcy;&amp;acy;&amp;vcy;&amp;ncy;&amp;ycy;&amp;mcy; &amp;gcy;&amp;iecy;&amp;rcy;&amp;ocy;&amp;iecy;&amp;mcy; &amp;icy;&amp;gcy;&amp;rcy;&amp;ocy;&amp;vcy;&amp;ocy;&amp;gcy;&amp;ocy; &amp;kcy;&amp;ocy;&amp;mcy;&amp;pcy;&amp;lcy;&amp;iecy;&amp;kcy;&amp;scy;&amp;acy; &amp;dcy;&amp;lcy;&amp;yacy; &amp;dcy;&amp;iecy;&amp;tcy;&amp;iecy;&amp;jcy; &amp;vcy; &amp;Bcy;&amp;ucy;&amp;gcy;&amp;rcy;&amp;ocy;&amp;vcy;&amp;o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1"/>
            <a:ext cx="385762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179512" y="1052736"/>
            <a:ext cx="4392488" cy="5805264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</a:t>
            </a:r>
            <a:r>
              <a:rPr lang="ru-RU" sz="2800" b="1" dirty="0" smtClean="0"/>
              <a:t>Исследование эволюции образа Бабы Яги, определение её роли в жизни главного героя – приобщение к пониманию сути сказочных образов, их месте и значении в славянской  мифологии.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4175894" cy="1052736"/>
          </a:xfrm>
        </p:spPr>
        <p:txBody>
          <a:bodyPr>
            <a:normAutofit/>
          </a:bodyPr>
          <a:lstStyle/>
          <a:p>
            <a:r>
              <a:rPr lang="ru-RU" sz="5400" u="sng" dirty="0" smtClean="0">
                <a:solidFill>
                  <a:srgbClr val="C00000"/>
                </a:solidFill>
              </a:rPr>
              <a:t>Гипотеза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pic>
        <p:nvPicPr>
          <p:cNvPr id="5" name="Рисунок 4" descr="C:\Users\галина\Desktop\к урокам\883879_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642918"/>
            <a:ext cx="45720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310\Рабочий стол\у проекту\баба-яг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214290"/>
            <a:ext cx="4722967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  <a:cs typeface="Consolas" pitchFamily="49" charset="0"/>
              </a:rPr>
              <a:t>Истоки образа Бабы Яги</a:t>
            </a:r>
            <a:endParaRPr lang="ru-RU" dirty="0">
              <a:latin typeface="Comic Sans MS" pitchFamily="66" charset="0"/>
              <a:cs typeface="Consolas" pitchFamily="49" charset="0"/>
            </a:endParaRPr>
          </a:p>
        </p:txBody>
      </p:sp>
      <p:pic>
        <p:nvPicPr>
          <p:cNvPr id="6" name="Содержимое 3" descr="%D1%EB%E0%E9%E4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31640" y="980728"/>
            <a:ext cx="6480720" cy="481399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0" y="5949280"/>
            <a:ext cx="9144000" cy="90872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latin typeface="Century" pitchFamily="18" charset="0"/>
              </a:rPr>
              <a:t>Обратимся к словарям</a:t>
            </a:r>
            <a:endParaRPr lang="ru-RU" sz="4400" b="1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58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572428" cy="1214422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Энциклопедический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857232"/>
            <a:ext cx="3857652" cy="57864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Баба Яга </a:t>
            </a:r>
            <a:r>
              <a:rPr lang="ru-RU" sz="2400" b="1" dirty="0" smtClean="0"/>
              <a:t>(польск. — </a:t>
            </a:r>
            <a:r>
              <a:rPr lang="ru-RU" sz="2400" b="1" dirty="0" err="1" smtClean="0"/>
              <a:t>jędzi-baba</a:t>
            </a:r>
            <a:r>
              <a:rPr lang="ru-RU" sz="2400" b="1" dirty="0" smtClean="0"/>
              <a:t>; словак, — </a:t>
            </a:r>
            <a:r>
              <a:rPr lang="ru-RU" sz="2400" b="1" dirty="0" err="1" smtClean="0"/>
              <a:t>jezi-baba</a:t>
            </a:r>
            <a:r>
              <a:rPr lang="ru-RU" sz="2400" b="1" dirty="0" smtClean="0"/>
              <a:t>; </a:t>
            </a:r>
            <a:r>
              <a:rPr lang="ru-RU" sz="2400" b="1" dirty="0" err="1" smtClean="0"/>
              <a:t>чеш</a:t>
            </a:r>
            <a:r>
              <a:rPr lang="ru-RU" sz="2400" b="1" dirty="0" smtClean="0"/>
              <a:t>. — </a:t>
            </a:r>
            <a:r>
              <a:rPr lang="ru-RU" sz="2400" b="1" dirty="0" err="1" smtClean="0"/>
              <a:t>jezinka</a:t>
            </a:r>
            <a:r>
              <a:rPr lang="ru-RU" sz="2400" b="1" dirty="0" smtClean="0"/>
              <a:t>; </a:t>
            </a:r>
            <a:r>
              <a:rPr lang="ru-RU" sz="2400" b="1" dirty="0" err="1" smtClean="0"/>
              <a:t>галиц</a:t>
            </a:r>
            <a:r>
              <a:rPr lang="ru-RU" sz="2400" b="1" dirty="0" smtClean="0"/>
              <a:t>. — Язя) — мифологическое существо, играющее важную роль в народных славянских сказаниях.</a:t>
            </a:r>
            <a:endParaRPr lang="ru-RU" sz="2400" b="1" dirty="0"/>
          </a:p>
        </p:txBody>
      </p:sp>
      <p:pic>
        <p:nvPicPr>
          <p:cNvPr id="5" name="Содержимое 4" descr="http://www.unef-nice.org/images/baba-jaga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071546"/>
            <a:ext cx="4405320" cy="5572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1348</Words>
  <Application>Microsoft Office PowerPoint</Application>
  <PresentationFormat>Экран (4:3)</PresentationFormat>
  <Paragraphs>163</Paragraphs>
  <Slides>24</Slides>
  <Notes>14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</vt:lpstr>
      <vt:lpstr>Слайд 2</vt:lpstr>
      <vt:lpstr>Слайд 3</vt:lpstr>
      <vt:lpstr>Образ Бабы Яги в русских сказках</vt:lpstr>
      <vt:lpstr>Цели и задачи проекта</vt:lpstr>
      <vt:lpstr>Актуальность проекта</vt:lpstr>
      <vt:lpstr>Гипотеза </vt:lpstr>
      <vt:lpstr>Истоки образа Бабы Яги</vt:lpstr>
      <vt:lpstr>Энциклопедический </vt:lpstr>
      <vt:lpstr>Мифологический </vt:lpstr>
      <vt:lpstr>Связь образа с одноногими божествами</vt:lpstr>
      <vt:lpstr>Слайд 12</vt:lpstr>
      <vt:lpstr>ОСНОВНЫЕ  ОБРАЗЫ  БАБЫ  ЯГИ  В  ВОЛШЕБНЫХ  СКАЗКАХ</vt:lpstr>
      <vt:lpstr>Яга - воительница</vt:lpstr>
      <vt:lpstr>Яга-похитительница</vt:lpstr>
      <vt:lpstr>Обряд «перепекания ребёнка»</vt:lpstr>
      <vt:lpstr>Яга-дарительница</vt:lpstr>
      <vt:lpstr>Яга - советчица</vt:lpstr>
      <vt:lpstr>Яга-повелительница</vt:lpstr>
      <vt:lpstr>Авторы проекта:</vt:lpstr>
      <vt:lpstr>Слайд 21</vt:lpstr>
      <vt:lpstr>Слайд 22</vt:lpstr>
      <vt:lpstr>Спасибо за внимание!</vt:lpstr>
      <vt:lpstr>Используемая литература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310</cp:lastModifiedBy>
  <cp:revision>133</cp:revision>
  <dcterms:created xsi:type="dcterms:W3CDTF">2015-02-23T10:28:58Z</dcterms:created>
  <dcterms:modified xsi:type="dcterms:W3CDTF">2015-05-21T07:11:05Z</dcterms:modified>
</cp:coreProperties>
</file>