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572000" y="2420888"/>
            <a:ext cx="3600400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Отрочество – особая пора в жизни.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89240"/>
            <a:ext cx="1254333" cy="5040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Урок 5</a:t>
            </a: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298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508977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сегда ли самостоятельность приносит пользу?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ассмотри иллюстрацию на с.19 учебника. Можно ли этого молодого человека назвать </a:t>
            </a:r>
            <a:r>
              <a:rPr lang="ru-RU" sz="2600" b="1" dirty="0" err="1" smtClean="0"/>
              <a:t>самостоятель-ным</a:t>
            </a:r>
            <a:r>
              <a:rPr lang="ru-RU" sz="2600" b="1" dirty="0" smtClean="0"/>
              <a:t>, дисциплинированным, </a:t>
            </a:r>
            <a:r>
              <a:rPr lang="ru-RU" sz="2600" b="1" dirty="0" err="1" smtClean="0"/>
              <a:t>акку</a:t>
            </a:r>
            <a:r>
              <a:rPr lang="ru-RU" sz="2600" b="1" dirty="0" smtClean="0"/>
              <a:t>-ратным? По каким признакам ты это определяешь?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2557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9628" y="548680"/>
            <a:ext cx="7024744" cy="901904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/>
          </a:p>
        </p:txBody>
      </p:sp>
      <p:pic>
        <p:nvPicPr>
          <p:cNvPr id="7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58" y="2060848"/>
            <a:ext cx="281448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59632" y="4365104"/>
            <a:ext cx="5760640" cy="14675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2, сс. 18-21,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5-8, сс.10-13.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515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67252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4" y="764704"/>
            <a:ext cx="167258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6175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/>
              <a:t>1. Самостоятельность – показатель взрослости.</a:t>
            </a:r>
          </a:p>
          <a:p>
            <a:pPr marL="68580" indent="0">
              <a:buNone/>
            </a:pPr>
            <a:r>
              <a:rPr lang="ru-RU" sz="2800" b="1" dirty="0" smtClean="0"/>
              <a:t>2. Всегда ли самостоятельность приносит пользу.</a:t>
            </a:r>
          </a:p>
          <a:p>
            <a:pPr marL="68580" indent="0">
              <a:buNone/>
            </a:pPr>
            <a:r>
              <a:rPr lang="ru-RU" sz="2800" b="1" dirty="0" smtClean="0"/>
              <a:t>3. Нужны ли сегодня рыцари?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378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– показатель взрослости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17646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ем подросток самостоятельнее, тем он больше похож на взрослого.</a:t>
            </a:r>
          </a:p>
          <a:p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амостоятельность</a:t>
            </a:r>
            <a:r>
              <a:rPr lang="ru-RU" sz="2600" b="1" dirty="0" smtClean="0"/>
              <a:t> – это уверенность в своих силах и желание попробовать незнакомое дело.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</a:t>
            </a:r>
            <a:r>
              <a:rPr lang="ru-RU" sz="2600" b="1" dirty="0" smtClean="0"/>
              <a:t> – это воспитание в себе стремления отказываться от помощи, использовать её только в крайних случаях, развивать волю и целеустремлённость.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464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1"/>
            <a:ext cx="6777317" cy="187220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600" b="1" dirty="0" smtClean="0"/>
              <a:t>Дисциплинированность, умение под-</a:t>
            </a:r>
            <a:r>
              <a:rPr lang="ru-RU" sz="2600" b="1" dirty="0" err="1" smtClean="0"/>
              <a:t>чиняться</a:t>
            </a:r>
            <a:r>
              <a:rPr lang="ru-RU" sz="2600" b="1" dirty="0" smtClean="0"/>
              <a:t> разумным требованиям взрослых без понукания – это </a:t>
            </a:r>
            <a:r>
              <a:rPr lang="ru-RU" sz="2600" b="1" dirty="0" err="1" smtClean="0"/>
              <a:t>прояв-ление</a:t>
            </a:r>
            <a:r>
              <a:rPr lang="ru-RU" sz="2600" b="1" dirty="0" smtClean="0"/>
              <a:t>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самостоятельности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sp>
        <p:nvSpPr>
          <p:cNvPr id="4" name="Стрелка вниз 3"/>
          <p:cNvSpPr/>
          <p:nvPr/>
        </p:nvSpPr>
        <p:spPr>
          <a:xfrm rot="2270214">
            <a:off x="1837067" y="2852936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47964" y="3334684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62260">
            <a:off x="6525182" y="2852936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0" y="3950712"/>
            <a:ext cx="2738059" cy="1538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11" y="4546191"/>
            <a:ext cx="238125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58" y="4082722"/>
            <a:ext cx="2294587" cy="2154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632848" cy="237626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наешь ли ты, что такое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самодисциплина</a:t>
            </a:r>
            <a:r>
              <a:rPr lang="ru-RU" sz="2600" b="1" dirty="0" smtClean="0"/>
              <a:t>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опробуй при самостоятельном выполнении любого задания действовать по плану:</a:t>
            </a:r>
            <a:endParaRPr lang="ru-RU" sz="2600" b="1" dirty="0"/>
          </a:p>
        </p:txBody>
      </p:sp>
      <p:sp>
        <p:nvSpPr>
          <p:cNvPr id="2" name="7-конечная звезда 1"/>
          <p:cNvSpPr/>
          <p:nvPr/>
        </p:nvSpPr>
        <p:spPr>
          <a:xfrm>
            <a:off x="2339752" y="2698328"/>
            <a:ext cx="4464496" cy="3971032"/>
          </a:xfrm>
          <a:prstGeom prst="star7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Хочу ли я добиться успеха?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2360579" y="2681333"/>
            <a:ext cx="4464496" cy="3971032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Каковы мои шансы на успех?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2323947" y="2698328"/>
            <a:ext cx="4464496" cy="3971032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Что за чем я буду делать (порядок действий)?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2323947" y="2752558"/>
            <a:ext cx="4464496" cy="3971032"/>
          </a:xfrm>
          <a:prstGeom prst="star7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Разобрался ли я во всех деталях?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2323947" y="2698328"/>
            <a:ext cx="4464496" cy="3971032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Удалось ли достичь поставлен-</a:t>
            </a:r>
            <a:r>
              <a:rPr lang="ru-RU" sz="2600" b="1" dirty="0" err="1" smtClean="0">
                <a:solidFill>
                  <a:schemeClr val="tx2"/>
                </a:solidFill>
              </a:rPr>
              <a:t>ные</a:t>
            </a:r>
            <a:r>
              <a:rPr lang="ru-RU" sz="2600" b="1" dirty="0" smtClean="0">
                <a:solidFill>
                  <a:schemeClr val="tx2"/>
                </a:solidFill>
              </a:rPr>
              <a:t> цели?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2360579" y="2730754"/>
            <a:ext cx="4464496" cy="3971032"/>
          </a:xfrm>
          <a:prstGeom prst="star7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Все ли мои действия были правильными?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2360579" y="2698985"/>
            <a:ext cx="4464496" cy="3971032"/>
          </a:xfrm>
          <a:prstGeom prst="star7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Какие возникли трудности?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2375885" y="2730754"/>
            <a:ext cx="4464496" cy="3971032"/>
          </a:xfrm>
          <a:prstGeom prst="star7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Можно ли было решить задачу другим способом?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18" y="692696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ли самостоятельность приносит пользу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4103948" y="2849908"/>
            <a:ext cx="936104" cy="18221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714612" y="3286124"/>
            <a:ext cx="360040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 smtClean="0">
                <a:solidFill>
                  <a:schemeClr val="tx2"/>
                </a:solidFill>
              </a:rPr>
              <a:t>самостоятельность</a:t>
            </a:r>
            <a:endParaRPr lang="ru-RU" sz="2400" b="1" cap="small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2406" y="3564647"/>
            <a:ext cx="3001762" cy="392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00" y="5085184"/>
            <a:ext cx="1908212" cy="143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928934"/>
            <a:ext cx="1896802" cy="147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0948"/>
            <a:ext cx="2079875" cy="149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69" y="1548008"/>
            <a:ext cx="1427212" cy="1412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572008"/>
            <a:ext cx="1355985" cy="1812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64803"/>
            <a:ext cx="3168352" cy="352839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чись принимать правильные решения.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чись дружить и быть другом.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чись общаться.</a:t>
            </a:r>
          </a:p>
          <a:p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0571"/>
            <a:ext cx="2797858" cy="2757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71706"/>
            <a:ext cx="2021210" cy="2914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 ли сегодня рыцари?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ыцарство – это проявление благородства и самоотверженности.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ыцарство – это честность и внимание к тем, кто слабее или беззащитнее.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азве эти качества не стоит воспитывать?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начит, рыцари нужны в любое время и в любом обществе.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80" y="2204864"/>
            <a:ext cx="2187223" cy="3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265297"/>
            <a:ext cx="4282760" cy="6192688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В коридоре, в классе ли– </a:t>
            </a:r>
          </a:p>
          <a:p>
            <a:pPr marL="68580" indent="0">
              <a:buNone/>
            </a:pPr>
            <a:r>
              <a:rPr lang="ru-RU" dirty="0" smtClean="0"/>
              <a:t>Всюду стены красили,</a:t>
            </a:r>
          </a:p>
          <a:p>
            <a:pPr marL="68580" indent="0">
              <a:buNone/>
            </a:pPr>
            <a:r>
              <a:rPr lang="ru-RU" dirty="0" smtClean="0"/>
              <a:t>Тёрли краску, тёрли мел,</a:t>
            </a:r>
          </a:p>
          <a:p>
            <a:pPr marL="68580" indent="0">
              <a:buNone/>
            </a:pPr>
            <a:r>
              <a:rPr lang="ru-RU" dirty="0" smtClean="0"/>
              <a:t>Каждый делал, что умел.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Труд делили поровну</a:t>
            </a:r>
          </a:p>
          <a:p>
            <a:pPr marL="68580" indent="0">
              <a:buNone/>
            </a:pPr>
            <a:r>
              <a:rPr lang="ru-RU" dirty="0" smtClean="0"/>
              <a:t>Мальчики и девочки.</a:t>
            </a:r>
          </a:p>
          <a:p>
            <a:pPr marL="68580" indent="0">
              <a:buNone/>
            </a:pPr>
            <a:r>
              <a:rPr lang="ru-RU" dirty="0" smtClean="0"/>
              <a:t>Шкаф тащили в сторону</a:t>
            </a:r>
          </a:p>
          <a:p>
            <a:pPr marL="68580" indent="0">
              <a:buNone/>
            </a:pPr>
            <a:r>
              <a:rPr lang="ru-RU" dirty="0" smtClean="0"/>
              <a:t>Девочки, девочки.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Шкаф тяжёлый </a:t>
            </a:r>
          </a:p>
          <a:p>
            <a:pPr marL="68580" indent="0">
              <a:buNone/>
            </a:pPr>
            <a:r>
              <a:rPr lang="ru-RU" dirty="0" smtClean="0"/>
              <a:t>с книгами, с книгами</a:t>
            </a:r>
          </a:p>
          <a:p>
            <a:pPr marL="68580" indent="0">
              <a:buNone/>
            </a:pPr>
            <a:r>
              <a:rPr lang="ru-RU" dirty="0" smtClean="0"/>
              <a:t>Три девчонки двигали,</a:t>
            </a:r>
          </a:p>
          <a:p>
            <a:pPr marL="68580" indent="0">
              <a:buNone/>
            </a:pPr>
            <a:r>
              <a:rPr lang="ru-RU" dirty="0"/>
              <a:t>д</a:t>
            </a:r>
            <a:r>
              <a:rPr lang="ru-RU" dirty="0" smtClean="0"/>
              <a:t>вигали.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18312" y="764704"/>
            <a:ext cx="4103312" cy="3816424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А два парня-крепыша</a:t>
            </a:r>
          </a:p>
          <a:p>
            <a:pPr marL="68580" indent="0">
              <a:buNone/>
            </a:pPr>
            <a:r>
              <a:rPr lang="ru-RU" dirty="0" smtClean="0"/>
              <a:t>Стул тащили не спеша.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Отдыхали девочки,</a:t>
            </a:r>
          </a:p>
          <a:p>
            <a:pPr marL="68580" indent="0">
              <a:buNone/>
            </a:pPr>
            <a:r>
              <a:rPr lang="ru-RU" dirty="0" smtClean="0"/>
              <a:t>Отдыхали мальчики:</a:t>
            </a:r>
          </a:p>
          <a:p>
            <a:pPr marL="68580" indent="0">
              <a:buNone/>
            </a:pPr>
            <a:r>
              <a:rPr lang="ru-RU" dirty="0" smtClean="0"/>
              <a:t>Девочки – на лавочке,</a:t>
            </a:r>
          </a:p>
          <a:p>
            <a:pPr marL="68580" indent="0">
              <a:buNone/>
            </a:pPr>
            <a:r>
              <a:rPr lang="ru-RU" dirty="0" smtClean="0"/>
              <a:t>Парни – на диванчике.</a:t>
            </a:r>
          </a:p>
          <a:p>
            <a:pPr marL="68580" indent="0" algn="r">
              <a:buNone/>
            </a:pPr>
            <a:r>
              <a:rPr lang="ru-RU" dirty="0" smtClean="0"/>
              <a:t>А.Л. </a:t>
            </a:r>
            <a:r>
              <a:rPr lang="ru-RU" dirty="0" err="1" smtClean="0"/>
              <a:t>Барто</a:t>
            </a:r>
            <a:r>
              <a:rPr lang="ru-RU" dirty="0" smtClean="0"/>
              <a:t> «Рыцари».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365103"/>
            <a:ext cx="47160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назвать такое поведение рыцарским? </a:t>
            </a:r>
          </a:p>
          <a:p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Выскажи своё мнение, в чём может быть причина такого поведения?</a:t>
            </a: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4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578</TotalTime>
  <Words>546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Отрочество – особая пора в жизни.</vt:lpstr>
      <vt:lpstr>План урока:</vt:lpstr>
      <vt:lpstr>Самостоятельность – показатель взрослости</vt:lpstr>
      <vt:lpstr>Презентация PowerPoint</vt:lpstr>
      <vt:lpstr>Презентация PowerPoint</vt:lpstr>
      <vt:lpstr>Всегда ли самостоятельность приносит пользу</vt:lpstr>
      <vt:lpstr>Презентация PowerPoint</vt:lpstr>
      <vt:lpstr>Нужны ли сегодня рыцари?</vt:lpstr>
      <vt:lpstr>Презентация PowerPoint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33</cp:revision>
  <dcterms:created xsi:type="dcterms:W3CDTF">2012-07-13T15:27:16Z</dcterms:created>
  <dcterms:modified xsi:type="dcterms:W3CDTF">2015-06-01T18:36:29Z</dcterms:modified>
</cp:coreProperties>
</file>