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imghp" TargetMode="External"/><Relationship Id="rId2" Type="http://schemas.openxmlformats.org/officeDocument/2006/relationships/hyperlink" Target="https://yandex.ru/ima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4406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повторения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589240"/>
            <a:ext cx="1254333" cy="50405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Narrow" pitchFamily="34" charset="0"/>
              </a:rPr>
              <a:t>Урок 8</a:t>
            </a:r>
            <a:endParaRPr lang="ru-RU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50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28562"/>
            <a:ext cx="5184576" cy="81716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Заполни таблицу: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311" y="1196752"/>
            <a:ext cx="8361377" cy="259228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2600" b="1" i="1" dirty="0" smtClean="0">
                <a:solidFill>
                  <a:schemeClr val="tx1"/>
                </a:solidFill>
              </a:rPr>
              <a:t>		Совет: </a:t>
            </a:r>
            <a:r>
              <a:rPr lang="ru-RU" sz="2600" dirty="0" smtClean="0"/>
              <a:t>Помни, что главное в сравнении – определить общее двух объектов (событий, ситуаций) и найти различия между ними, а не просто описать каждый из них. Умение выполнять задания на сравнение пригодятся тебе на экзаменах в 9 и 11 классах.</a:t>
            </a:r>
          </a:p>
          <a:p>
            <a:pPr marL="68580" indent="0" algn="just">
              <a:buNone/>
            </a:pP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693041" y="3767895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Человек и животное</a:t>
            </a:r>
            <a:endParaRPr lang="ru-RU" sz="26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787108"/>
              </p:ext>
            </p:extLst>
          </p:nvPr>
        </p:nvGraphicFramePr>
        <p:xfrm>
          <a:off x="496797" y="4271136"/>
          <a:ext cx="8179659" cy="2103120"/>
        </p:xfrm>
        <a:graphic>
          <a:graphicData uri="http://schemas.openxmlformats.org/drawingml/2006/table">
            <a:tbl>
              <a:tblPr firstRow="1" firstCol="1" bandRow="1"/>
              <a:tblGrid>
                <a:gridCol w="4068027"/>
                <a:gridCol w="4111632"/>
              </a:tblGrid>
              <a:tr h="353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общее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5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различия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животное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38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3558" y="525076"/>
            <a:ext cx="6624854" cy="7578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правильный ответ: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382" y="1365721"/>
            <a:ext cx="7272808" cy="3024336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600" b="1" dirty="0" smtClean="0"/>
              <a:t>Человек отличается от животного тем, что</a:t>
            </a:r>
          </a:p>
          <a:p>
            <a:pPr marL="68580" indent="0">
              <a:buNone/>
            </a:pPr>
            <a:r>
              <a:rPr lang="ru-RU" sz="2600" b="1" dirty="0" smtClean="0"/>
              <a:t>1) владеет осмысленной речью</a:t>
            </a:r>
          </a:p>
          <a:p>
            <a:pPr marL="68580" indent="0">
              <a:buNone/>
            </a:pPr>
            <a:r>
              <a:rPr lang="ru-RU" sz="2600" b="1" dirty="0" smtClean="0"/>
              <a:t>2) реагирует с помощью чувств</a:t>
            </a:r>
          </a:p>
          <a:p>
            <a:pPr marL="68580" indent="0">
              <a:buNone/>
            </a:pPr>
            <a:r>
              <a:rPr lang="ru-RU" sz="2600" b="1" dirty="0" smtClean="0"/>
              <a:t>3) приспосабливается к природным условиям</a:t>
            </a:r>
          </a:p>
          <a:p>
            <a:pPr marL="68580" indent="0">
              <a:buNone/>
            </a:pPr>
            <a:r>
              <a:rPr lang="ru-RU" sz="2600" b="1" dirty="0" smtClean="0"/>
              <a:t>4) заботится о потомстве</a:t>
            </a:r>
            <a:endParaRPr lang="ru-RU" sz="2600" b="1" dirty="0"/>
          </a:p>
        </p:txBody>
      </p:sp>
      <p:pic>
        <p:nvPicPr>
          <p:cNvPr id="2050" name="Picture 2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41" y="54868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5136" y="20608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V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484" y="4365104"/>
            <a:ext cx="83529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/>
              <a:t>Совет: </a:t>
            </a:r>
            <a:r>
              <a:rPr lang="ru-RU" sz="2600" dirty="0" smtClean="0"/>
              <a:t>Из четырёх предложенных вариантов от-</a:t>
            </a:r>
            <a:r>
              <a:rPr lang="ru-RU" sz="2600" dirty="0" err="1" smtClean="0"/>
              <a:t>вета</a:t>
            </a:r>
            <a:r>
              <a:rPr lang="ru-RU" sz="2600" dirty="0" smtClean="0"/>
              <a:t> выбери 1 верный. </a:t>
            </a:r>
            <a:r>
              <a:rPr lang="ru-RU" sz="2600" dirty="0"/>
              <a:t>П</a:t>
            </a:r>
            <a:r>
              <a:rPr lang="ru-RU" sz="2600" dirty="0" smtClean="0"/>
              <a:t>оставь «галочку» </a:t>
            </a:r>
            <a:r>
              <a:rPr lang="ru-RU" sz="2600" dirty="0" err="1" smtClean="0"/>
              <a:t>напро-тив</a:t>
            </a:r>
            <a:r>
              <a:rPr lang="ru-RU" sz="2600" dirty="0" smtClean="0"/>
              <a:t> выбранного ответа или обведи кружочком. Обрати внимание: такие тестовые задания со-</a:t>
            </a:r>
            <a:r>
              <a:rPr lang="ru-RU" sz="2600" dirty="0" err="1" smtClean="0"/>
              <a:t>ставляют</a:t>
            </a:r>
            <a:r>
              <a:rPr lang="ru-RU" sz="2600" dirty="0" smtClean="0"/>
              <a:t> значительную часть ГИА и ЕГЭ.</a:t>
            </a: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378084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36904" cy="590465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2600" b="1" dirty="0" smtClean="0"/>
              <a:t>	  Следующее задание – задание 	повышенного уровня сложности ГИА и 	ЕГЭ. Именно поэтому начинаем 	работать с ними уже сейчас.</a:t>
            </a:r>
          </a:p>
          <a:p>
            <a:pPr marL="68580" indent="0" algn="just">
              <a:buNone/>
            </a:pPr>
            <a:r>
              <a:rPr lang="ru-RU" sz="2600" b="1" dirty="0" smtClean="0"/>
              <a:t>В каждом ряду (столбце) находятся три-четыре элемента (положения), которые требуются «соотнести», т.е. к каждому </a:t>
            </a:r>
            <a:r>
              <a:rPr lang="ru-RU" sz="2600" b="1" dirty="0" err="1" smtClean="0"/>
              <a:t>по-нятию</a:t>
            </a:r>
            <a:r>
              <a:rPr lang="ru-RU" sz="2600" b="1" dirty="0" smtClean="0"/>
              <a:t> подобрать определение.</a:t>
            </a:r>
          </a:p>
          <a:p>
            <a:pPr marL="68580" indent="0" algn="just">
              <a:buNone/>
            </a:pPr>
            <a:r>
              <a:rPr lang="ru-RU" sz="2600" b="1" dirty="0" smtClean="0"/>
              <a:t>Советуем сначала ознакомиться с </a:t>
            </a:r>
            <a:r>
              <a:rPr lang="ru-RU" sz="2600" b="1" dirty="0" err="1" smtClean="0"/>
              <a:t>содер-жанием</a:t>
            </a:r>
            <a:r>
              <a:rPr lang="ru-RU" sz="2600" b="1" dirty="0" smtClean="0"/>
              <a:t> обоих рядов и определить </a:t>
            </a:r>
            <a:r>
              <a:rPr lang="ru-RU" sz="2600" b="1" dirty="0" err="1" smtClean="0"/>
              <a:t>извест-ные</a:t>
            </a:r>
            <a:r>
              <a:rPr lang="ru-RU" sz="2600" b="1" dirty="0" smtClean="0"/>
              <a:t> тебе элементы, а после этого подумать над оставшимися положениями. </a:t>
            </a:r>
          </a:p>
          <a:p>
            <a:pPr marL="68580" indent="0" algn="just">
              <a:buNone/>
            </a:pPr>
            <a:r>
              <a:rPr lang="ru-RU" sz="2600" b="1" dirty="0" smtClean="0"/>
              <a:t>Ответ записывается цифрами под </a:t>
            </a:r>
            <a:r>
              <a:rPr lang="ru-RU" sz="2600" b="1" dirty="0" err="1" smtClean="0"/>
              <a:t>соот-ветствующими</a:t>
            </a:r>
            <a:r>
              <a:rPr lang="ru-RU" sz="2600" b="1" dirty="0" smtClean="0"/>
              <a:t> буквами.</a:t>
            </a:r>
          </a:p>
        </p:txBody>
      </p:sp>
      <p:pic>
        <p:nvPicPr>
          <p:cNvPr id="4" name="Picture 2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1203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08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0760" y="620688"/>
            <a:ext cx="6701680" cy="1584176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 соответствие между понятиями и их определениями. К каждому элементу, </a:t>
            </a:r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анному в первом столбце, подбери эле-мент из второго столбца.</a:t>
            </a:r>
            <a:endParaRPr lang="ru-RU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837161"/>
              </p:ext>
            </p:extLst>
          </p:nvPr>
        </p:nvGraphicFramePr>
        <p:xfrm>
          <a:off x="467544" y="2204864"/>
          <a:ext cx="8208912" cy="2804160"/>
        </p:xfrm>
        <a:graphic>
          <a:graphicData uri="http://schemas.openxmlformats.org/drawingml/2006/table">
            <a:tbl>
              <a:tblPr firstRow="1" firstCol="1" bandRow="1"/>
              <a:tblGrid>
                <a:gridCol w="2588397"/>
                <a:gridCol w="5620515"/>
              </a:tblGrid>
              <a:tr h="20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ПОНЯТИЯ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6" marR="5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ОПРЕДЕЛЕНИЯ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6" marR="5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А) бесчеловечный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6" marR="5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1) спокойный, рассудительный, </a:t>
                      </a:r>
                      <a:r>
                        <a:rPr lang="ru-RU" sz="200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велико-душный</a:t>
                      </a: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, снисходительный человек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6" marR="5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Б) терпеливый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6" marR="5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2) ранний, до отрочества период жизни человека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6" marR="5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В) детство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6" marR="5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3) безжалостный человек, нарушающий право другого человека на жизнь, </a:t>
                      </a:r>
                      <a:r>
                        <a:rPr lang="ru-RU" sz="2000" dirty="0" err="1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здоро-вье</a:t>
                      </a:r>
                      <a:r>
                        <a:rPr lang="ru-RU" sz="200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и гуманное к нему отношение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6" marR="56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4941168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в  таблицу выбранные цифры под соответствующими буквами:</a:t>
            </a:r>
            <a:endParaRPr lang="ru-RU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11170"/>
              </p:ext>
            </p:extLst>
          </p:nvPr>
        </p:nvGraphicFramePr>
        <p:xfrm>
          <a:off x="510226" y="5833720"/>
          <a:ext cx="8136904" cy="602548"/>
        </p:xfrm>
        <a:graphic>
          <a:graphicData uri="http://schemas.openxmlformats.org/drawingml/2006/table">
            <a:tbl>
              <a:tblPr firstRow="1" firstCol="1" bandRow="1"/>
              <a:tblGrid>
                <a:gridCol w="2712018"/>
                <a:gridCol w="2712018"/>
                <a:gridCol w="2712868"/>
              </a:tblGrid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11134" y="6047346"/>
            <a:ext cx="467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6071910"/>
            <a:ext cx="467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2728" y="6071909"/>
            <a:ext cx="467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229609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908720"/>
            <a:ext cx="6777317" cy="46085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600" b="1" dirty="0" smtClean="0"/>
              <a:t>Прочитайте текст рубрики «Жил на свете человек» о Г. </a:t>
            </a:r>
            <a:r>
              <a:rPr lang="ru-RU" sz="2600" b="1" dirty="0" err="1" smtClean="0"/>
              <a:t>Шлимане</a:t>
            </a:r>
            <a:r>
              <a:rPr lang="ru-RU" sz="2600" b="1" dirty="0" smtClean="0"/>
              <a:t> (сс.17-18).</a:t>
            </a:r>
          </a:p>
          <a:p>
            <a:pPr marL="68580" indent="0">
              <a:buNone/>
            </a:pPr>
            <a:r>
              <a:rPr lang="ru-RU" sz="2600" b="1" dirty="0" smtClean="0"/>
              <a:t>1)Разбейте его на смысловые части.</a:t>
            </a:r>
          </a:p>
          <a:p>
            <a:pPr marL="68580" indent="0">
              <a:buNone/>
            </a:pPr>
            <a:r>
              <a:rPr lang="ru-RU" sz="2600" b="1" dirty="0" smtClean="0"/>
              <a:t>2)Озаглавьте текст и каждую часть в отдельности.</a:t>
            </a:r>
          </a:p>
          <a:p>
            <a:pPr marL="68580" indent="0">
              <a:buNone/>
            </a:pPr>
            <a:r>
              <a:rPr lang="ru-RU" sz="2600" b="1" dirty="0" smtClean="0"/>
              <a:t>Название текста: _____________________</a:t>
            </a:r>
          </a:p>
          <a:p>
            <a:pPr marL="68580" indent="0">
              <a:buNone/>
            </a:pPr>
            <a:r>
              <a:rPr lang="ru-RU" sz="2600" b="1" dirty="0" smtClean="0"/>
              <a:t>1)____________________________________</a:t>
            </a:r>
          </a:p>
          <a:p>
            <a:pPr marL="68580" indent="0">
              <a:buNone/>
            </a:pPr>
            <a:r>
              <a:rPr lang="ru-RU" sz="2600" b="1" dirty="0" smtClean="0"/>
              <a:t>2)____________________________________</a:t>
            </a:r>
          </a:p>
          <a:p>
            <a:pPr marL="68580" indent="0">
              <a:buNone/>
            </a:pPr>
            <a:r>
              <a:rPr lang="ru-RU" sz="2600" b="1" dirty="0" smtClean="0"/>
              <a:t>3)____________________________________</a:t>
            </a:r>
            <a:endParaRPr lang="ru-RU" sz="2600" b="1" dirty="0"/>
          </a:p>
        </p:txBody>
      </p:sp>
      <p:pic>
        <p:nvPicPr>
          <p:cNvPr id="4" name="Picture 2" descr="C:\Users\Acer\Desktop\анимационные картинки\непонимающий смайл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76056" y="3429000"/>
            <a:ext cx="34563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Великий археолог</a:t>
            </a:r>
            <a:endParaRPr lang="ru-RU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3921442"/>
            <a:ext cx="4896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Детство Генриха </a:t>
            </a:r>
            <a:r>
              <a:rPr lang="ru-RU" sz="2600" dirty="0" err="1" smtClean="0"/>
              <a:t>Шлимана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4451395"/>
            <a:ext cx="5367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Детские мечты о героях Трои.</a:t>
            </a:r>
            <a:endParaRPr lang="ru-RU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4934456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Мечты сбылись – Троя найдена!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0711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899592" y="332656"/>
            <a:ext cx="7344816" cy="1008112"/>
          </a:xfrm>
          <a:prstGeom prst="ribbon">
            <a:avLst>
              <a:gd name="adj1" fmla="val 16667"/>
              <a:gd name="adj2" fmla="val 70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Мишень интереса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98934" y="1552313"/>
            <a:ext cx="4752528" cy="4680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43962" y="1929881"/>
            <a:ext cx="3848236" cy="3685170"/>
          </a:xfrm>
          <a:prstGeom prst="ellipse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62041" y="2313673"/>
            <a:ext cx="2826314" cy="29587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361267" y="2729528"/>
            <a:ext cx="2137738" cy="2024701"/>
          </a:xfrm>
          <a:prstGeom prst="ellipse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66797" y="3080121"/>
            <a:ext cx="1526677" cy="13765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75198" y="3741878"/>
            <a:ext cx="1285034" cy="21353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679624" y="3741878"/>
            <a:ext cx="1688456" cy="17799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368080" y="3308493"/>
            <a:ext cx="2300264" cy="4333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21068" y="3805501"/>
            <a:ext cx="1728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prstClr val="black"/>
                </a:solidFill>
              </a:rPr>
              <a:t>человек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98247" y="2192896"/>
            <a:ext cx="14401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prstClr val="black"/>
                </a:solidFill>
              </a:rPr>
              <a:t>семья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0140" y="2648219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prstClr val="black"/>
                </a:solidFill>
              </a:rPr>
              <a:t>школа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72663" y="4210439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prstClr val="black"/>
                </a:solidFill>
              </a:rPr>
              <a:t>труд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77393" y="5506367"/>
            <a:ext cx="1691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prstClr val="black"/>
                </a:solidFill>
              </a:rPr>
              <a:t>Родина</a:t>
            </a:r>
            <a:r>
              <a:rPr lang="ru-RU" sz="2600" dirty="0" smtClean="0">
                <a:solidFill>
                  <a:prstClr val="black"/>
                </a:solidFill>
              </a:rPr>
              <a:t> 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1560" y="1921732"/>
            <a:ext cx="21957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prstClr val="black"/>
                </a:solidFill>
              </a:rPr>
              <a:t>В секторе «Человек» отметь своё отношение к теме (</a:t>
            </a:r>
            <a:r>
              <a:rPr lang="ru-RU" sz="2600" b="1" dirty="0" err="1" smtClean="0">
                <a:solidFill>
                  <a:prstClr val="black"/>
                </a:solidFill>
              </a:rPr>
              <a:t>пятибалль-ная</a:t>
            </a:r>
            <a:r>
              <a:rPr lang="ru-RU" sz="2600" b="1" dirty="0" smtClean="0">
                <a:solidFill>
                  <a:prstClr val="black"/>
                </a:solidFill>
              </a:rPr>
              <a:t> </a:t>
            </a:r>
            <a:r>
              <a:rPr lang="ru-RU" sz="2600" b="1" dirty="0" err="1" smtClean="0">
                <a:solidFill>
                  <a:prstClr val="black"/>
                </a:solidFill>
              </a:rPr>
              <a:t>систе-ма</a:t>
            </a:r>
            <a:r>
              <a:rPr lang="ru-RU" sz="2600" b="1" dirty="0" smtClean="0">
                <a:solidFill>
                  <a:prstClr val="black"/>
                </a:solidFill>
              </a:rPr>
              <a:t>).</a:t>
            </a:r>
            <a:endParaRPr lang="ru-RU" sz="2600" b="1" dirty="0">
              <a:solidFill>
                <a:prstClr val="black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375198" y="1628800"/>
            <a:ext cx="493876" cy="21130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347864" y="2604107"/>
            <a:ext cx="2020216" cy="11377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6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149080"/>
            <a:ext cx="6777317" cy="182756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dirty="0" smtClean="0"/>
              <a:t>ыписать из словаря на сс.124-127 уже знакомые нам термины в свой слова-</a:t>
            </a:r>
            <a:r>
              <a:rPr lang="ru-RU" b="1" dirty="0" err="1" smtClean="0"/>
              <a:t>рик</a:t>
            </a:r>
            <a:r>
              <a:rPr lang="ru-RU" b="1" dirty="0" smtClean="0"/>
              <a:t>.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b="1" dirty="0" smtClean="0"/>
              <a:t>сли хочется, можно нарисовать или приклеить иллюстрацию.</a:t>
            </a:r>
            <a:endParaRPr lang="ru-RU" b="1" dirty="0"/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480720" cy="936104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2"/>
                </a:solidFill>
              </a:rPr>
              <a:t>Домашнее задание</a:t>
            </a:r>
            <a:r>
              <a:rPr lang="ru-RU" b="1" u="sng" dirty="0" smtClean="0">
                <a:solidFill>
                  <a:schemeClr val="tx2"/>
                </a:solidFill>
              </a:rPr>
              <a:t>:</a:t>
            </a:r>
            <a:endParaRPr lang="ru-RU" dirty="0"/>
          </a:p>
        </p:txBody>
      </p:sp>
      <p:pic>
        <p:nvPicPr>
          <p:cNvPr id="5" name="Picture 2" descr="C:\Users\Acer\Desktop\анимационные картинки\смайл на диван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2814484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2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слов для учителя: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Курс подготовлен к УМК: Обществознание. 5 класс. </a:t>
            </a:r>
            <a:r>
              <a:rPr lang="ru-RU" u="sng" dirty="0" smtClean="0"/>
              <a:t>Учебник</a:t>
            </a:r>
            <a:r>
              <a:rPr lang="ru-RU" dirty="0" smtClean="0"/>
              <a:t> для общеобразовательных учреждений. Под редакцией Л.Н. Боголюбова, Л.Ф. Ивановой. - М.: Просвещение, 2012.</a:t>
            </a:r>
          </a:p>
          <a:p>
            <a:pPr algn="just"/>
            <a:r>
              <a:rPr lang="ru-RU" u="sng" dirty="0" smtClean="0"/>
              <a:t>Рабочая тетрадь</a:t>
            </a:r>
            <a:r>
              <a:rPr lang="ru-RU" dirty="0" smtClean="0"/>
              <a:t>: </a:t>
            </a:r>
            <a:r>
              <a:rPr lang="ru-RU" dirty="0" err="1" smtClean="0"/>
              <a:t>Л.Ф.Иванова</a:t>
            </a:r>
            <a:r>
              <a:rPr lang="ru-RU" dirty="0" smtClean="0"/>
              <a:t>, Я.В. </a:t>
            </a:r>
            <a:r>
              <a:rPr lang="ru-RU" dirty="0" err="1" smtClean="0"/>
              <a:t>Хотеенкова</a:t>
            </a:r>
            <a:r>
              <a:rPr lang="ru-RU" dirty="0" smtClean="0"/>
              <a:t>. Обществознание. 5 класс. Пособие для учащихся общеобразовательных учреждений. - М.: Просвещение, 2012.</a:t>
            </a:r>
          </a:p>
          <a:p>
            <a:pPr algn="just"/>
            <a:r>
              <a:rPr lang="ru-RU" u="sng" dirty="0" smtClean="0"/>
              <a:t>Методическое пособие</a:t>
            </a:r>
            <a:r>
              <a:rPr lang="ru-RU" dirty="0" smtClean="0"/>
              <a:t>:  Методические рекомендации к учебнику «Обществоведение: гражданин, общество, государство»: 5 </a:t>
            </a:r>
            <a:r>
              <a:rPr lang="ru-RU" dirty="0" err="1" smtClean="0"/>
              <a:t>кл</a:t>
            </a:r>
            <a:r>
              <a:rPr lang="ru-RU" dirty="0" smtClean="0"/>
              <a:t>.: Пособие для учителя/Л.Н. Боголюбов, Н.Ф. Виноградник, Н.И. Городецкая и др.; под ред. Л.Ф. Ивановой. М.: Просвещение, 2003.</a:t>
            </a:r>
          </a:p>
          <a:p>
            <a:pPr algn="just"/>
            <a:r>
              <a:rPr lang="ru-RU" dirty="0" smtClean="0"/>
              <a:t>При разработке Презентаций использовалась Рабочая тетрадь по обществоведению: 5 класс/ А.С. Митькин.- М.: Экзамен, 2012.</a:t>
            </a:r>
          </a:p>
          <a:p>
            <a:pPr algn="just"/>
            <a:r>
              <a:rPr lang="ru-RU" dirty="0" smtClean="0"/>
              <a:t>В презентациях использованы иллюстрации из открытого банка иллюстраций Яндекс и Гугл : </a:t>
            </a:r>
            <a:r>
              <a:rPr lang="en-US" dirty="0">
                <a:hlinkClick r:id="rId2"/>
              </a:rPr>
              <a:t>https://yandex.ru/images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;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www.google.ru/imghp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8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168</TotalTime>
  <Words>430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Урок повторения</vt:lpstr>
      <vt:lpstr>Заполни таблицу:</vt:lpstr>
      <vt:lpstr>Выбери правильный ответ:</vt:lpstr>
      <vt:lpstr>Презентация PowerPoint</vt:lpstr>
      <vt:lpstr>Установи соответствие между понятиями и их определениями. К каждому элементу, данному в первом столбце, подбери эле-мент из второго столбца.</vt:lpstr>
      <vt:lpstr>Презентация PowerPoint</vt:lpstr>
      <vt:lpstr>Презентация PowerPoint</vt:lpstr>
      <vt:lpstr>Домашнее задание:</vt:lpstr>
      <vt:lpstr>Несколько слов для учителя: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21</cp:revision>
  <dcterms:created xsi:type="dcterms:W3CDTF">2012-07-13T15:29:24Z</dcterms:created>
  <dcterms:modified xsi:type="dcterms:W3CDTF">2015-06-01T18:55:39Z</dcterms:modified>
</cp:coreProperties>
</file>