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256490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Семья и семейные отношения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1254333" cy="5040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Урок 9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 пропуски в тексте:</a:t>
            </a:r>
          </a:p>
          <a:p>
            <a:pPr marL="68580" indent="0">
              <a:buNone/>
            </a:pPr>
            <a:r>
              <a:rPr lang="ru-RU" sz="2600" b="1" dirty="0" err="1" smtClean="0"/>
              <a:t>Двухпоколенная</a:t>
            </a:r>
            <a:r>
              <a:rPr lang="ru-RU" sz="2600" b="1" dirty="0" smtClean="0"/>
              <a:t> семья состоит из ________________________________.</a:t>
            </a:r>
          </a:p>
          <a:p>
            <a:pPr marL="68580" indent="0">
              <a:buNone/>
            </a:pPr>
            <a:r>
              <a:rPr lang="ru-RU" sz="2600" b="1" dirty="0" err="1" smtClean="0"/>
              <a:t>Трёхпоколенная</a:t>
            </a:r>
            <a:r>
              <a:rPr lang="ru-RU" sz="2600" b="1" dirty="0" smtClean="0"/>
              <a:t> семья состоит из</a:t>
            </a:r>
          </a:p>
          <a:p>
            <a:pPr marL="68580" indent="0">
              <a:buNone/>
            </a:pPr>
            <a:r>
              <a:rPr lang="ru-RU" sz="2600" b="1" dirty="0" smtClean="0"/>
              <a:t>_____________________________________________________________________________.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Семья, в которой по какой-либо при-чине нет одного из родителей </a:t>
            </a:r>
            <a:r>
              <a:rPr lang="ru-RU" sz="2600" b="1" dirty="0" err="1" smtClean="0"/>
              <a:t>назы-вается</a:t>
            </a:r>
            <a:r>
              <a:rPr lang="ru-RU" sz="2600" b="1" dirty="0" smtClean="0"/>
              <a:t> _____________.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00811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59381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р</a:t>
            </a:r>
            <a:r>
              <a:rPr lang="ru-RU" sz="2600" dirty="0" smtClean="0"/>
              <a:t>одителей и детей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94048" y="3501008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родителей, детей, родителей </a:t>
            </a:r>
            <a:r>
              <a:rPr lang="ru-RU" sz="2600" dirty="0" err="1" smtClean="0"/>
              <a:t>родителей</a:t>
            </a:r>
            <a:r>
              <a:rPr lang="ru-RU" sz="2600" dirty="0" smtClean="0"/>
              <a:t> (бабушек-дедушек)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702260" y="5200600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неполной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352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043608" y="764704"/>
            <a:ext cx="5976782" cy="74515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608" y="4437112"/>
            <a:ext cx="6777037" cy="197167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3, сс. 26-32,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к §3, №№ 3-5, сс.14-17, остальные задания для желающих.</a:t>
            </a:r>
            <a:endParaRPr lang="ru-RU" sz="2600" b="1" dirty="0"/>
          </a:p>
        </p:txBody>
      </p:sp>
      <p:pic>
        <p:nvPicPr>
          <p:cNvPr id="6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8" y="1988840"/>
            <a:ext cx="281448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012" y="2852936"/>
            <a:ext cx="6777317" cy="1897436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1. </a:t>
            </a:r>
            <a:r>
              <a:rPr lang="ru-RU" b="1" dirty="0" smtClean="0"/>
              <a:t>Зачем люди создают семьи.</a:t>
            </a:r>
            <a:endParaRPr lang="ru-RU" b="1" dirty="0"/>
          </a:p>
          <a:p>
            <a:pPr marL="68580" indent="0">
              <a:buNone/>
            </a:pPr>
            <a:r>
              <a:rPr lang="ru-RU" b="1" dirty="0"/>
              <a:t>2. </a:t>
            </a:r>
            <a:r>
              <a:rPr lang="ru-RU" b="1" dirty="0" smtClean="0"/>
              <a:t>Какие бывают семьи.</a:t>
            </a: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3. Если семья не выполняет свои обязан-</a:t>
            </a:r>
            <a:r>
              <a:rPr lang="ru-RU" b="1" dirty="0" err="1" smtClean="0"/>
              <a:t>ности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609896"/>
            <a:ext cx="3744534" cy="90190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692696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332656"/>
            <a:ext cx="7024744" cy="8298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люди создают семьи.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344816" cy="367240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емья объединяет людей, которые </a:t>
            </a:r>
            <a:r>
              <a:rPr lang="ru-RU" sz="2600" b="1" dirty="0" err="1" smtClean="0"/>
              <a:t>яв-ляются</a:t>
            </a:r>
            <a:r>
              <a:rPr lang="ru-RU" sz="2600" b="1" dirty="0" smtClean="0"/>
              <a:t> друг другу кровными родствен-</a:t>
            </a:r>
            <a:r>
              <a:rPr lang="ru-RU" sz="2600" b="1" dirty="0" err="1" smtClean="0"/>
              <a:t>никами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лены семьи ведут общее хозяйство, живут в одном доме, имеют общее имущество.</a:t>
            </a:r>
          </a:p>
          <a:p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главные особенности, отличаю-</a:t>
            </a:r>
            <a:r>
              <a:rPr lang="ru-RU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щие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семью от других коллективов.</a:t>
            </a: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66735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33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3778"/>
          <a:stretch/>
        </p:blipFill>
        <p:spPr bwMode="auto">
          <a:xfrm>
            <a:off x="2417496" y="1340768"/>
            <a:ext cx="4309008" cy="50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341" y="1540455"/>
            <a:ext cx="6777317" cy="460851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о, навер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ное, г</a:t>
            </a:r>
            <a:r>
              <a:rPr lang="ru-RU" sz="2600" b="1" dirty="0" smtClean="0"/>
              <a:t>лавная особенность семьи – ч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увство</a:t>
            </a:r>
            <a:r>
              <a:rPr lang="ru-RU" sz="2600" b="1" dirty="0" smtClean="0"/>
              <a:t> люб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и п</a:t>
            </a:r>
            <a:r>
              <a:rPr lang="ru-RU" sz="2600" b="1" dirty="0" smtClean="0"/>
              <a:t>ривязан-</a:t>
            </a:r>
            <a:r>
              <a:rPr lang="ru-RU" sz="2600" b="1" dirty="0" err="1" smtClean="0"/>
              <a:t>ности</a:t>
            </a:r>
            <a:r>
              <a:rPr lang="ru-RU" sz="2600" b="1" dirty="0" smtClean="0"/>
              <a:t>, кото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</a:t>
            </a:r>
            <a:r>
              <a:rPr lang="ru-RU" sz="2600" b="1" dirty="0" smtClean="0"/>
              <a:t> объе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диняе</a:t>
            </a:r>
            <a:r>
              <a:rPr lang="ru-RU" sz="2600" b="1" dirty="0" smtClean="0"/>
              <a:t>т её </a:t>
            </a:r>
            <a:r>
              <a:rPr lang="ru-RU" sz="2600" b="1" dirty="0" err="1" smtClean="0"/>
              <a:t>чле</a:t>
            </a:r>
            <a:r>
              <a:rPr lang="ru-RU" sz="2600" b="1" dirty="0" smtClean="0"/>
              <a:t>-нов.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ародн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 мудрость гласит: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</a:t>
            </a:r>
            <a:r>
              <a:rPr lang="ru-RU" sz="2600" b="1" dirty="0" smtClean="0"/>
              <a:t>а что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клад, коли в семье </a:t>
            </a:r>
            <a:r>
              <a:rPr lang="ru-RU" sz="2600" b="1" dirty="0" smtClean="0"/>
              <a:t>лад»,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</a:t>
            </a:r>
            <a:r>
              <a:rPr lang="ru-RU" sz="2600" b="1" dirty="0" smtClean="0"/>
              <a:t>юбовь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совет – так и гор</a:t>
            </a:r>
            <a:r>
              <a:rPr lang="ru-RU" sz="2600" b="1" dirty="0" smtClean="0"/>
              <a:t>я нет»,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</a:t>
            </a:r>
            <a:r>
              <a:rPr lang="ru-RU" sz="2600" b="1" dirty="0" smtClean="0"/>
              <a:t>ся семь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вместе – так и д</a:t>
            </a:r>
            <a:r>
              <a:rPr lang="ru-RU" sz="2600" b="1" dirty="0" smtClean="0"/>
              <a:t>уша на месте»,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</a:t>
            </a:r>
            <a:r>
              <a:rPr lang="ru-RU" sz="2600" b="1" dirty="0" smtClean="0"/>
              <a:t>емья кр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епка ладо</a:t>
            </a:r>
            <a:r>
              <a:rPr lang="ru-RU" sz="2600" b="1" dirty="0" smtClean="0"/>
              <a:t>м».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580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492896"/>
            <a:ext cx="4104456" cy="3783987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емья образуется тогда, когда </a:t>
            </a:r>
            <a:r>
              <a:rPr lang="ru-RU" sz="2600" b="1" dirty="0" err="1" smtClean="0"/>
              <a:t>мужчи</a:t>
            </a:r>
            <a:r>
              <a:rPr lang="ru-RU" sz="2600" b="1" dirty="0" smtClean="0"/>
              <a:t>-на и женщина </a:t>
            </a:r>
            <a:r>
              <a:rPr lang="ru-RU" sz="2600" b="1" dirty="0" err="1" smtClean="0"/>
              <a:t>всту-пают</a:t>
            </a:r>
            <a:r>
              <a:rPr lang="ru-RU" sz="2600" b="1" dirty="0" smtClean="0"/>
              <a:t> в брак.</a:t>
            </a:r>
          </a:p>
          <a:p>
            <a:r>
              <a:rPr lang="ru-RU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u="sng" dirty="0" smtClean="0">
                <a:solidFill>
                  <a:schemeClr val="tx1"/>
                </a:solidFill>
              </a:rPr>
              <a:t>сновой</a:t>
            </a:r>
            <a:r>
              <a:rPr lang="ru-RU" sz="2600" b="1" dirty="0" smtClean="0"/>
              <a:t> такой се-</a:t>
            </a:r>
            <a:r>
              <a:rPr lang="ru-RU" sz="2600" b="1" dirty="0" err="1" smtClean="0"/>
              <a:t>мьи</a:t>
            </a:r>
            <a:r>
              <a:rPr lang="ru-RU" sz="2600" b="1" dirty="0" smtClean="0"/>
              <a:t> является </a:t>
            </a:r>
            <a:r>
              <a:rPr lang="ru-RU" sz="2600" b="1" dirty="0" err="1" smtClean="0"/>
              <a:t>взаим-ное</a:t>
            </a:r>
            <a:r>
              <a:rPr lang="ru-RU" sz="2600" b="1" dirty="0" smtClean="0"/>
              <a:t> чувство любви, желание жить </a:t>
            </a:r>
            <a:r>
              <a:rPr lang="ru-RU" sz="2600" b="1" dirty="0" err="1" smtClean="0"/>
              <a:t>вмес</a:t>
            </a:r>
            <a:r>
              <a:rPr lang="ru-RU" sz="2600" b="1" dirty="0" smtClean="0"/>
              <a:t>-те.</a:t>
            </a:r>
            <a:endParaRPr lang="ru-RU" sz="26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355976" y="692696"/>
            <a:ext cx="4391344" cy="432048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 smtClean="0"/>
              <a:t>ывают и другие семьи, когда в семью </a:t>
            </a:r>
            <a:r>
              <a:rPr lang="ru-RU" b="1" dirty="0" err="1" smtClean="0"/>
              <a:t>объеди-няются</a:t>
            </a:r>
            <a:r>
              <a:rPr lang="ru-RU" b="1" dirty="0" smtClean="0"/>
              <a:t> родственники, например, бабушка и внуки, тёти и их </a:t>
            </a:r>
            <a:r>
              <a:rPr lang="ru-RU" b="1" dirty="0" err="1" smtClean="0"/>
              <a:t>племян-ники</a:t>
            </a:r>
            <a:r>
              <a:rPr lang="ru-RU" b="1" dirty="0" smtClean="0"/>
              <a:t>, одинокие братья.</a:t>
            </a:r>
          </a:p>
          <a:p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u="sng" dirty="0" smtClean="0">
                <a:solidFill>
                  <a:schemeClr val="tx1"/>
                </a:solidFill>
              </a:rPr>
              <a:t>сновой</a:t>
            </a:r>
            <a:r>
              <a:rPr lang="ru-RU" b="1" dirty="0" smtClean="0"/>
              <a:t> такой семьи является желание помогать друг другу, заботиться о слабых родственниках.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3" y="332656"/>
            <a:ext cx="2901685" cy="21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001071" cy="133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55876" y="3915575"/>
            <a:ext cx="2232248" cy="173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Помощь государства семье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09153" y="2244196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Ст. 38 </a:t>
            </a:r>
            <a:endParaRPr lang="ru-RU" sz="2400" dirty="0"/>
          </a:p>
        </p:txBody>
      </p:sp>
      <p:sp>
        <p:nvSpPr>
          <p:cNvPr id="2" name="Стрелка вверх 1"/>
          <p:cNvSpPr/>
          <p:nvPr/>
        </p:nvSpPr>
        <p:spPr>
          <a:xfrm>
            <a:off x="3427566" y="1686725"/>
            <a:ext cx="2224554" cy="2228850"/>
          </a:xfrm>
          <a:prstGeom prst="upArrow">
            <a:avLst>
              <a:gd name="adj1" fmla="val 70552"/>
              <a:gd name="adj2" fmla="val 2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строительство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4" y="465347"/>
            <a:ext cx="1829780" cy="122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65347"/>
            <a:ext cx="1915906" cy="11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31" y="465346"/>
            <a:ext cx="1629000" cy="11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82" y="476750"/>
            <a:ext cx="1530248" cy="114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r="10832"/>
          <a:stretch/>
        </p:blipFill>
        <p:spPr bwMode="auto">
          <a:xfrm>
            <a:off x="7339232" y="465346"/>
            <a:ext cx="1601568" cy="11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688124" y="3831398"/>
            <a:ext cx="1651030" cy="1444562"/>
          </a:xfrm>
          <a:prstGeom prst="rightArrow">
            <a:avLst>
              <a:gd name="adj1" fmla="val 420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законы</a:t>
            </a:r>
            <a:endParaRPr lang="ru-RU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78" y="2056269"/>
            <a:ext cx="994754" cy="14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78" y="3465978"/>
            <a:ext cx="994754" cy="14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77" y="4898424"/>
            <a:ext cx="994755" cy="151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0" y="3501677"/>
            <a:ext cx="1442814" cy="108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239434" y="3915575"/>
            <a:ext cx="1216442" cy="1193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6" y="4583788"/>
            <a:ext cx="1473577" cy="147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69" y="5838543"/>
            <a:ext cx="231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«Дети России»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7905"/>
          <a:stretch/>
        </p:blipFill>
        <p:spPr bwMode="auto">
          <a:xfrm>
            <a:off x="424096" y="1928538"/>
            <a:ext cx="1473577" cy="157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3" grpId="0" animBg="1"/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976782" cy="88916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семьи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324036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емьи, в которых живут родители и их дети, называют </a:t>
            </a:r>
            <a:r>
              <a:rPr lang="ru-RU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двухпоколенными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600" b="1" dirty="0" smtClean="0"/>
              <a:t>сли вместе живут родители, дети, роди-</a:t>
            </a:r>
            <a:r>
              <a:rPr lang="ru-RU" sz="2600" b="1" dirty="0" err="1" smtClean="0"/>
              <a:t>тели</a:t>
            </a:r>
            <a:r>
              <a:rPr lang="ru-RU" sz="2600" b="1" dirty="0" smtClean="0"/>
              <a:t> родителей (бабушки-дедушки), се-</a:t>
            </a:r>
            <a:r>
              <a:rPr lang="ru-RU" sz="2600" b="1" dirty="0" err="1" smtClean="0"/>
              <a:t>мьи</a:t>
            </a:r>
            <a:r>
              <a:rPr lang="ru-RU" sz="2600" b="1" dirty="0" smtClean="0"/>
              <a:t> называют </a:t>
            </a:r>
            <a:r>
              <a:rPr lang="ru-RU" sz="2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трёхпоколенными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600" b="1" dirty="0" smtClean="0"/>
              <a:t>сли в семье отсутствует один из роди-</a:t>
            </a:r>
            <a:r>
              <a:rPr lang="ru-RU" sz="2600" b="1" dirty="0" err="1" smtClean="0"/>
              <a:t>телей</a:t>
            </a:r>
            <a:r>
              <a:rPr lang="ru-RU" sz="2600" b="1" dirty="0" smtClean="0"/>
              <a:t> называют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неполными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1" y="4365104"/>
            <a:ext cx="3555599" cy="237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5085184"/>
            <a:ext cx="1080120" cy="165031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89" y="4365104"/>
            <a:ext cx="3555599" cy="237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3000" y="4433447"/>
            <a:ext cx="2137839" cy="23703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7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семья не выполняет свои обязанности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704856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стречаются семьи, которые не </a:t>
            </a:r>
            <a:r>
              <a:rPr lang="ru-RU" sz="2600" b="1" dirty="0" err="1" smtClean="0"/>
              <a:t>выполня</a:t>
            </a:r>
            <a:r>
              <a:rPr lang="ru-RU" sz="2600" b="1" dirty="0" smtClean="0"/>
              <a:t>-ют свои обязанности. Например, дети в них находятся без присмотра.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огда вмешивается государство, потому что в Конституции РФ записано, что роди-</a:t>
            </a:r>
            <a:r>
              <a:rPr lang="ru-RU" sz="2600" b="1" dirty="0" err="1" smtClean="0"/>
              <a:t>тели</a:t>
            </a:r>
            <a:r>
              <a:rPr lang="ru-RU" sz="2600" b="1" dirty="0" smtClean="0"/>
              <a:t> обязаны заботиться о воспитании детей.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 невыполнение государственных </a:t>
            </a:r>
            <a:r>
              <a:rPr lang="ru-RU" sz="2600" b="1" dirty="0" err="1" smtClean="0"/>
              <a:t>зако</a:t>
            </a:r>
            <a:r>
              <a:rPr lang="ru-RU" sz="2600" b="1" dirty="0" smtClean="0"/>
              <a:t>-нов суд может лишить родителей роди-</a:t>
            </a:r>
            <a:r>
              <a:rPr lang="ru-RU" sz="2600" b="1" dirty="0" err="1" smtClean="0"/>
              <a:t>тельских</a:t>
            </a:r>
            <a:r>
              <a:rPr lang="ru-RU" sz="2600" b="1" dirty="0" smtClean="0"/>
              <a:t> прав, тогда заботу о ребёнке берёт на себя государство.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2494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817160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1"/>
            <a:ext cx="7560840" cy="38884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 пропуски в тексте:</a:t>
            </a:r>
          </a:p>
          <a:p>
            <a:pPr marL="68580" indent="0">
              <a:buNone/>
            </a:pPr>
            <a:r>
              <a:rPr lang="ru-RU" sz="2600" b="1" dirty="0" smtClean="0"/>
              <a:t>Семья объединяет людей, которые являются кровными (родители и дети) _________________ или близкими людьми (муж и жена). Члены семьи живут ______________, ведут общее ___________, имеют общее ____________. Они вместе воспитывают ______ и проводят свободное время.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924944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родственниками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717032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в</a:t>
            </a:r>
            <a:r>
              <a:rPr lang="ru-RU" sz="2600" dirty="0" smtClean="0"/>
              <a:t> одном доме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717032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хозяйство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339480" y="3981757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имущество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4474200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детей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033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376</TotalTime>
  <Words>595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Презентация PowerPoint</vt:lpstr>
      <vt:lpstr>План урока:</vt:lpstr>
      <vt:lpstr>Зачем люди создают семьи.</vt:lpstr>
      <vt:lpstr>Презентация PowerPoint</vt:lpstr>
      <vt:lpstr>Презентация PowerPoint</vt:lpstr>
      <vt:lpstr>Презентация PowerPoint</vt:lpstr>
      <vt:lpstr>Какие бывают семьи</vt:lpstr>
      <vt:lpstr>Если семья не выполняет свои обязанности</vt:lpstr>
      <vt:lpstr>Давай повторим главное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33</cp:revision>
  <dcterms:created xsi:type="dcterms:W3CDTF">2012-07-13T15:28:59Z</dcterms:created>
  <dcterms:modified xsi:type="dcterms:W3CDTF">2015-06-01T18:55:51Z</dcterms:modified>
</cp:coreProperties>
</file>