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22458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Труд и творчество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7" y="5517232"/>
            <a:ext cx="1008112" cy="452509"/>
          </a:xfrm>
        </p:spPr>
        <p:txBody>
          <a:bodyPr/>
          <a:lstStyle/>
          <a:p>
            <a:r>
              <a:rPr lang="ru-RU" b="1" dirty="0">
                <a:latin typeface="Arial Narrow" pitchFamily="34" charset="0"/>
              </a:rPr>
              <a:t>Урок </a:t>
            </a:r>
            <a:r>
              <a:rPr lang="ru-RU" b="1" dirty="0" smtClean="0">
                <a:latin typeface="Arial Narrow" pitchFamily="34" charset="0"/>
              </a:rPr>
              <a:t>22</a:t>
            </a:r>
            <a:endParaRPr lang="ru-RU" b="1" dirty="0"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2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456502" cy="81716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урока:</a:t>
            </a:r>
            <a:endParaRPr lang="ru-RU" dirty="0"/>
          </a:p>
        </p:txBody>
      </p:sp>
      <p:pic>
        <p:nvPicPr>
          <p:cNvPr id="5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38" y="404664"/>
            <a:ext cx="167258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04012" y="2564904"/>
            <a:ext cx="6777317" cy="24014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/>
              <a:t>1. </a:t>
            </a:r>
            <a:r>
              <a:rPr lang="ru-RU" sz="2600" b="1" dirty="0" smtClean="0"/>
              <a:t>Трудовая деятельность человека.</a:t>
            </a:r>
          </a:p>
          <a:p>
            <a:pPr marL="68580" indent="0">
              <a:buNone/>
            </a:pPr>
            <a:r>
              <a:rPr lang="ru-RU" sz="2600" b="1" dirty="0" smtClean="0"/>
              <a:t>2. Мастер и ремесленник.</a:t>
            </a:r>
          </a:p>
          <a:p>
            <a:pPr marL="68580" indent="0">
              <a:buNone/>
            </a:pPr>
            <a:r>
              <a:rPr lang="ru-RU" sz="2600" b="1" dirty="0" smtClean="0"/>
              <a:t>3. Что такое творчество.</a:t>
            </a:r>
          </a:p>
          <a:p>
            <a:pPr marL="68580" indent="0">
              <a:buNone/>
            </a:pPr>
            <a:r>
              <a:rPr lang="ru-RU" sz="2600" b="1" dirty="0" smtClean="0"/>
              <a:t>4. Творчество в искусстве.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2002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264696" cy="88916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творчество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5400599" cy="5112568"/>
          </a:xfrm>
        </p:spPr>
        <p:txBody>
          <a:bodyPr>
            <a:normAutofit/>
          </a:bodyPr>
          <a:lstStyle/>
          <a:p>
            <a:pPr algn="just"/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  <a:r>
              <a:rPr lang="ru-RU" sz="2600" b="1" dirty="0" smtClean="0"/>
              <a:t> – это создание чего-то нового, ценного не только для данного </a:t>
            </a:r>
            <a:r>
              <a:rPr lang="ru-RU" sz="2600" b="1" dirty="0" err="1" smtClean="0"/>
              <a:t>челове</a:t>
            </a:r>
            <a:r>
              <a:rPr lang="ru-RU" sz="2600" b="1" dirty="0" smtClean="0"/>
              <a:t>-ка, но и для других.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ыдумка, фантазия, </a:t>
            </a:r>
            <a:r>
              <a:rPr lang="ru-RU" sz="2600" b="1" dirty="0" err="1" smtClean="0"/>
              <a:t>воо-бражение</a:t>
            </a:r>
            <a:r>
              <a:rPr lang="ru-RU" sz="2600" b="1" dirty="0" smtClean="0"/>
              <a:t> неотделимы от творчества.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600" b="1" dirty="0" smtClean="0"/>
              <a:t>ворчество отличает </a:t>
            </a:r>
            <a:r>
              <a:rPr lang="ru-RU" sz="2600" b="1" dirty="0" err="1" smtClean="0"/>
              <a:t>дея-тельность</a:t>
            </a:r>
            <a:r>
              <a:rPr lang="ru-RU" sz="2600" b="1" dirty="0" smtClean="0"/>
              <a:t> очень многих </a:t>
            </a:r>
            <a:r>
              <a:rPr lang="ru-RU" sz="2600" b="1" dirty="0" err="1" smtClean="0"/>
              <a:t>лю-дей</a:t>
            </a:r>
            <a:r>
              <a:rPr lang="ru-RU" sz="2600" b="1" dirty="0" smtClean="0"/>
              <a:t> – учёных, писателей, художников, музыкантов и многих других.</a:t>
            </a:r>
            <a:endParaRPr lang="ru-RU" sz="2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3280" y="1522693"/>
            <a:ext cx="2632162" cy="1536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861" y="3058955"/>
            <a:ext cx="1549000" cy="183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939" y="4942642"/>
            <a:ext cx="2278843" cy="1709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37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696744" cy="74515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в искусстве.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184576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600" b="1" dirty="0" smtClean="0"/>
              <a:t>меешь ли ты не только смотреть, но и </a:t>
            </a:r>
            <a:r>
              <a:rPr lang="ru-RU" sz="2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-деть</a:t>
            </a:r>
            <a:r>
              <a:rPr lang="ru-RU" sz="2600" b="1" dirty="0" smtClean="0"/>
              <a:t>, т.е. замечать  среди броских, ярких объектов удивительно красивое, но не </a:t>
            </a:r>
            <a:r>
              <a:rPr lang="ru-RU" sz="2600" b="1" dirty="0" err="1" smtClean="0"/>
              <a:t>брос</a:t>
            </a:r>
            <a:r>
              <a:rPr lang="ru-RU" sz="2600" b="1" dirty="0" smtClean="0"/>
              <a:t>-кое?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600" b="1" dirty="0" smtClean="0"/>
              <a:t>меешь ли ты не только слушать, но и </a:t>
            </a:r>
            <a:r>
              <a:rPr lang="ru-RU" sz="2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слы-шать</a:t>
            </a:r>
            <a:r>
              <a:rPr lang="ru-RU" sz="2600" b="1" dirty="0" smtClean="0"/>
              <a:t>, т.е.  понимать красоту музыки или ус-</a:t>
            </a:r>
            <a:r>
              <a:rPr lang="ru-RU" sz="2600" b="1" dirty="0" err="1" smtClean="0"/>
              <a:t>лышать</a:t>
            </a:r>
            <a:r>
              <a:rPr lang="ru-RU" sz="2600" b="1" dirty="0" smtClean="0"/>
              <a:t> захватывающий полёт звуков среди многообразия набора звуков?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ро людей, у которых есть и зрение, и слух, но не развито умение чувствовать красоту окружающего мира, говорят: «У них нет </a:t>
            </a:r>
            <a:r>
              <a:rPr lang="ru-RU" sz="2600" b="1" dirty="0" err="1" smtClean="0"/>
              <a:t>чув-ства</a:t>
            </a:r>
            <a:r>
              <a:rPr lang="ru-RU" sz="2600" b="1" dirty="0" smtClean="0"/>
              <a:t> красоты».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0044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3"/>
            <a:ext cx="8352928" cy="3240359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600" b="1" dirty="0" smtClean="0"/>
              <a:t>чись удивляться красоте и наслаждаться красотой.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600" b="1" dirty="0" smtClean="0"/>
              <a:t>сли ты ещё не умеешь этого, не мешай другим наслаждаться произведениями </a:t>
            </a:r>
            <a:r>
              <a:rPr lang="ru-RU" sz="2600" b="1" dirty="0" err="1" smtClean="0"/>
              <a:t>ис-кусства</a:t>
            </a:r>
            <a:r>
              <a:rPr lang="ru-RU" sz="2600" b="1" dirty="0" smtClean="0"/>
              <a:t>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600" b="1" dirty="0" smtClean="0"/>
              <a:t>скусство требует от человека умения </a:t>
            </a:r>
            <a:r>
              <a:rPr lang="ru-RU" sz="2600" b="1" dirty="0" err="1" smtClean="0"/>
              <a:t>тво-рить</a:t>
            </a:r>
            <a:r>
              <a:rPr lang="ru-RU" sz="2600" b="1" dirty="0" smtClean="0"/>
              <a:t>, создавать прекрасное.</a:t>
            </a:r>
            <a:endParaRPr lang="ru-RU" sz="2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3789040"/>
            <a:ext cx="2664296" cy="280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22071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74" y="3725863"/>
            <a:ext cx="4330851" cy="287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75" y="3722071"/>
            <a:ext cx="4330851" cy="28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575" y="3523180"/>
            <a:ext cx="4330851" cy="32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3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064896" cy="5040560"/>
          </a:xfrm>
        </p:spPr>
        <p:txBody>
          <a:bodyPr>
            <a:normAutofit/>
          </a:bodyPr>
          <a:lstStyle/>
          <a:p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i="1" dirty="0" smtClean="0"/>
              <a:t>аполните пропуски букв и восстанови те слова:</a:t>
            </a:r>
          </a:p>
          <a:p>
            <a:pPr marL="68580" indent="0">
              <a:buNone/>
            </a:pPr>
            <a:r>
              <a:rPr lang="ru-RU" sz="2600" b="1" dirty="0" smtClean="0"/>
              <a:t>			_ _ _ </a:t>
            </a:r>
            <a:r>
              <a:rPr lang="ru-RU" sz="2600" b="1" cap="small" dirty="0" err="1" smtClean="0"/>
              <a:t>ец</a:t>
            </a:r>
            <a:endParaRPr lang="ru-RU" sz="2600" b="1" cap="small" dirty="0" smtClean="0"/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2600" b="1" dirty="0" smtClean="0"/>
              <a:t>катулка для хранения драгоценностей.</a:t>
            </a:r>
          </a:p>
          <a:p>
            <a:pPr marL="68580" indent="0">
              <a:buNone/>
            </a:pPr>
            <a:r>
              <a:rPr lang="ru-RU" sz="2600" b="1" dirty="0" smtClean="0"/>
              <a:t>			_ _ _ _ </a:t>
            </a:r>
            <a:r>
              <a:rPr lang="ru-RU" sz="2600" b="1" cap="small" dirty="0" err="1"/>
              <a:t>ец</a:t>
            </a:r>
            <a:endParaRPr lang="ru-RU" sz="2600" b="1" cap="small" dirty="0"/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оздатель, автор.</a:t>
            </a:r>
          </a:p>
          <a:p>
            <a:pPr marL="68580" indent="0">
              <a:buNone/>
            </a:pPr>
            <a:r>
              <a:rPr lang="ru-RU" sz="2600" b="1" dirty="0" smtClean="0"/>
              <a:t>			_ _ _ _ </a:t>
            </a:r>
            <a:r>
              <a:rPr lang="ru-RU" sz="2600" b="1" cap="small" dirty="0" err="1"/>
              <a:t>ец</a:t>
            </a:r>
            <a:endParaRPr lang="ru-RU" sz="2600" b="1" cap="small" dirty="0"/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остройка мастера-архитектора.</a:t>
            </a:r>
          </a:p>
          <a:p>
            <a:pPr marL="68580" indent="0">
              <a:buNone/>
            </a:pPr>
            <a:r>
              <a:rPr lang="ru-RU" sz="2600" b="1" dirty="0" smtClean="0"/>
              <a:t>			_ _ _ _ _ </a:t>
            </a:r>
            <a:r>
              <a:rPr lang="ru-RU" sz="2600" b="1" cap="small" dirty="0" err="1"/>
              <a:t>ец</a:t>
            </a:r>
            <a:endParaRPr lang="ru-RU" sz="2600" b="1" cap="small" dirty="0"/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охвала за то, что ты выполнил(а) задание.</a:t>
            </a:r>
            <a:endParaRPr lang="ru-RU" sz="2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745152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 повторим главное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3868" y="2276869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solidFill>
                  <a:schemeClr val="tx2"/>
                </a:solidFill>
              </a:rPr>
              <a:t>Л а р</a:t>
            </a:r>
            <a:endParaRPr lang="ru-RU" sz="2600" b="1" cap="small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3868" y="3284983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solidFill>
                  <a:schemeClr val="tx2"/>
                </a:solidFill>
              </a:rPr>
              <a:t>Т в о р</a:t>
            </a:r>
            <a:endParaRPr lang="ru-RU" sz="2600" b="1" cap="small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4221088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solidFill>
                  <a:schemeClr val="tx2"/>
                </a:solidFill>
              </a:rPr>
              <a:t>Д в о р</a:t>
            </a:r>
            <a:endParaRPr lang="ru-RU" sz="2600" b="1" cap="small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5157192"/>
            <a:ext cx="18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solidFill>
                  <a:schemeClr val="tx2"/>
                </a:solidFill>
              </a:rPr>
              <a:t>М о л о д</a:t>
            </a:r>
            <a:endParaRPr lang="ru-RU" sz="2600" b="1" cap="sm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864096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Домашнее задание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26" y="1898284"/>
            <a:ext cx="2956148" cy="204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55650" y="4725144"/>
            <a:ext cx="7632700" cy="158358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sz="2600" b="1" dirty="0" smtClean="0"/>
              <a:t>10, сс. 81-89,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адания в рабочей тетради:</a:t>
            </a:r>
          </a:p>
          <a:p>
            <a:pPr marL="68580" indent="0">
              <a:buNone/>
            </a:pPr>
            <a:r>
              <a:rPr lang="ru-RU" sz="2600" b="1" dirty="0" smtClean="0"/>
              <a:t>№№ 1-3, сс. 51-53.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7187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слов для учителя: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Курс подготовлен к УМК: Обществознание. 5 класс. </a:t>
            </a:r>
            <a:r>
              <a:rPr lang="ru-RU" u="sng" dirty="0" smtClean="0"/>
              <a:t>Учебник</a:t>
            </a:r>
            <a:r>
              <a:rPr lang="ru-RU" dirty="0" smtClean="0"/>
              <a:t> для общеобразовательных учреждений. Под редакцией Л.Н. Боголюбова, Л.Ф. Ивановой. - М.: Просвещение, 2012.</a:t>
            </a:r>
          </a:p>
          <a:p>
            <a:pPr algn="just"/>
            <a:r>
              <a:rPr lang="ru-RU" u="sng" dirty="0" smtClean="0"/>
              <a:t>Рабочая тетрадь</a:t>
            </a:r>
            <a:r>
              <a:rPr lang="ru-RU" dirty="0" smtClean="0"/>
              <a:t>: </a:t>
            </a:r>
            <a:r>
              <a:rPr lang="ru-RU" dirty="0" err="1" smtClean="0"/>
              <a:t>Л.Ф.Иванова</a:t>
            </a:r>
            <a:r>
              <a:rPr lang="ru-RU" dirty="0" smtClean="0"/>
              <a:t>, Я.В. </a:t>
            </a:r>
            <a:r>
              <a:rPr lang="ru-RU" dirty="0" err="1" smtClean="0"/>
              <a:t>Хотеенкова</a:t>
            </a:r>
            <a:r>
              <a:rPr lang="ru-RU" dirty="0" smtClean="0"/>
              <a:t>. Обществознание. 5 класс. Пособие для учащихся общеобразовательных учреждений. - М.: Просвещение, 2012.</a:t>
            </a:r>
          </a:p>
          <a:p>
            <a:pPr algn="just"/>
            <a:r>
              <a:rPr lang="ru-RU" u="sng" dirty="0" smtClean="0"/>
              <a:t>Методическое пособие</a:t>
            </a:r>
            <a:r>
              <a:rPr lang="ru-RU" dirty="0" smtClean="0"/>
              <a:t>:  Методические рекомендации к учебнику «Обществоведение: гражданин, общество, государство»: 5 </a:t>
            </a:r>
            <a:r>
              <a:rPr lang="ru-RU" dirty="0" err="1" smtClean="0"/>
              <a:t>кл</a:t>
            </a:r>
            <a:r>
              <a:rPr lang="ru-RU" dirty="0" smtClean="0"/>
              <a:t>.: Пособие для учителя/Л.Н. Боголюбов, Н.Ф. Виноградник, Н.И. Городецкая и др.; под ред. Л.Ф. Ивановой. М.: Просвещение, 2003.</a:t>
            </a:r>
          </a:p>
          <a:p>
            <a:pPr algn="just"/>
            <a:r>
              <a:rPr lang="ru-RU" dirty="0" smtClean="0"/>
              <a:t>При разработке Презентаций использовалась Рабочая тетрадь по обществоведению: 5 класс/ А.С. Митькин.- М.: Экзамен, 2012.</a:t>
            </a:r>
          </a:p>
          <a:p>
            <a:pPr algn="just"/>
            <a:r>
              <a:rPr lang="ru-RU" dirty="0" smtClean="0"/>
              <a:t>В презентациях использованы иллюстрации из открытого банка иллюстраций Яндекс и Гугл : </a:t>
            </a:r>
            <a:r>
              <a:rPr lang="en-US" dirty="0">
                <a:hlinkClick r:id="rId2"/>
              </a:rPr>
              <a:t>https://yandex.ru/images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;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www.google.ru/imghp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8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594</TotalTime>
  <Words>401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Труд и творчество</vt:lpstr>
      <vt:lpstr>План урока:</vt:lpstr>
      <vt:lpstr>Что такое творчество</vt:lpstr>
      <vt:lpstr>Творчество в искусстве.</vt:lpstr>
      <vt:lpstr>Презентация PowerPoint</vt:lpstr>
      <vt:lpstr>Давай повторим главное</vt:lpstr>
      <vt:lpstr>Домашнее задание:</vt:lpstr>
      <vt:lpstr>Несколько слов для учителя: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Петухова Ирина Владимировна</cp:lastModifiedBy>
  <cp:revision>30</cp:revision>
  <dcterms:created xsi:type="dcterms:W3CDTF">2012-07-13T15:36:11Z</dcterms:created>
  <dcterms:modified xsi:type="dcterms:W3CDTF">2015-06-04T09:20:26Z</dcterms:modified>
</cp:coreProperties>
</file>