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sldIdLst>
    <p:sldId id="256" r:id="rId2"/>
    <p:sldId id="263" r:id="rId3"/>
    <p:sldId id="278" r:id="rId4"/>
    <p:sldId id="261" r:id="rId5"/>
    <p:sldId id="258" r:id="rId6"/>
    <p:sldId id="260" r:id="rId7"/>
    <p:sldId id="281" r:id="rId8"/>
    <p:sldId id="264" r:id="rId9"/>
    <p:sldId id="282" r:id="rId10"/>
    <p:sldId id="267" r:id="rId11"/>
    <p:sldId id="283" r:id="rId12"/>
    <p:sldId id="268" r:id="rId13"/>
    <p:sldId id="269" r:id="rId14"/>
    <p:sldId id="270" r:id="rId15"/>
    <p:sldId id="271" r:id="rId16"/>
    <p:sldId id="291" r:id="rId17"/>
    <p:sldId id="273" r:id="rId18"/>
    <p:sldId id="274" r:id="rId19"/>
    <p:sldId id="275" r:id="rId20"/>
    <p:sldId id="285" r:id="rId21"/>
    <p:sldId id="286" r:id="rId22"/>
    <p:sldId id="287" r:id="rId23"/>
    <p:sldId id="288" r:id="rId24"/>
    <p:sldId id="289" r:id="rId25"/>
    <p:sldId id="290" r:id="rId26"/>
    <p:sldId id="276" r:id="rId27"/>
    <p:sldId id="27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73871-204A-417F-A8D7-E9EEEB4E2121}" type="datetimeFigureOut">
              <a:rPr lang="ru-RU" smtClean="0"/>
              <a:pPr/>
              <a:t>18.02.2015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5F3A5-59EF-428D-8147-8AE805B13BA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E1D8DE2-EE98-4F79-98EE-38A67968391D}" type="slidenum">
              <a:rPr lang="ru-RU" smtClean="0"/>
              <a:pPr/>
              <a:t>8</a:t>
            </a:fld>
            <a:endParaRPr lang="ru-RU"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CB627B9-7F34-48C2-8F30-F07933B9548B}" type="slidenum">
              <a:rPr lang="ru-RU" smtClean="0"/>
              <a:pPr/>
              <a:t>10</a:t>
            </a:fld>
            <a:endParaRPr lang="ru-R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7956B42-EE52-4D45-8B1F-9341FBA1E63B}" type="slidenum">
              <a:rPr lang="ru-RU" smtClean="0"/>
              <a:pPr/>
              <a:t>13</a:t>
            </a:fld>
            <a:endParaRPr lang="ru-RU"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0552BE8-1D4C-4E9F-BCFF-C97975654703}" type="slidenum">
              <a:rPr lang="ru-RU" smtClean="0"/>
              <a:pPr/>
              <a:t>14</a:t>
            </a:fld>
            <a:endParaRPr lang="ru-RU"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1DF6542-20FE-4DF6-A347-B0100274C46E}" type="slidenum">
              <a:rPr lang="ru-RU" smtClean="0"/>
              <a:pPr/>
              <a:t>15</a:t>
            </a:fld>
            <a:endParaRPr lang="ru-RU"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13C7B2B-0CFC-4E6E-98B0-3E8E788562A2}" type="slidenum">
              <a:rPr lang="ru-RU" smtClean="0"/>
              <a:pPr/>
              <a:t>17</a:t>
            </a:fld>
            <a:endParaRPr lang="ru-RU"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6E4B16A-13D1-4413-8AC4-B3711CCE57C2}" type="slidenum">
              <a:rPr lang="ru-RU" smtClean="0"/>
              <a:pPr/>
              <a:t>18</a:t>
            </a:fld>
            <a:endParaRPr lang="ru-RU"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1DBB126-61B0-421A-BB03-78F2A8C6A734}" type="slidenum">
              <a:rPr lang="ru-RU" smtClean="0"/>
              <a:pPr/>
              <a:t>19</a:t>
            </a:fld>
            <a:endParaRPr lang="ru-RU"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86A74E4-E4A7-443D-9807-16E48C653CE0}" type="slidenum">
              <a:rPr lang="ru-RU" smtClean="0"/>
              <a:pPr/>
              <a:t>26</a:t>
            </a:fld>
            <a:endParaRPr lang="ru-RU"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A908EFE-E8BC-40AB-9C59-8FB558F57E1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908EFE-E8BC-40AB-9C59-8FB558F57E1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908EFE-E8BC-40AB-9C59-8FB558F57E1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03188"/>
            <a:ext cx="8243887" cy="13144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A99B7644-9147-4B10-9471-0F74CB57AED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03188"/>
            <a:ext cx="8243887" cy="131445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8C9CABA3-8928-4884-8100-8C37BBA0861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A908EFE-E8BC-40AB-9C59-8FB558F57E1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A908EFE-E8BC-40AB-9C59-8FB558F57E1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A908EFE-E8BC-40AB-9C59-8FB558F57E1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A908EFE-E8BC-40AB-9C59-8FB558F57E1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908EFE-E8BC-40AB-9C59-8FB558F57E1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908EFE-E8BC-40AB-9C59-8FB558F57E1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908EFE-E8BC-40AB-9C59-8FB558F57E1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BD49932-46ED-4134-87CE-F9C7FD2916DE}" type="datetimeFigureOut">
              <a:rPr lang="ru-RU" smtClean="0"/>
              <a:pPr/>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A908EFE-E8BC-40AB-9C59-8FB558F57E1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BD49932-46ED-4134-87CE-F9C7FD2916DE}" type="datetimeFigureOut">
              <a:rPr lang="ru-RU" smtClean="0"/>
              <a:pPr/>
              <a:t>18.02.2015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A908EFE-E8BC-40AB-9C59-8FB558F57E1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5800" y="5500702"/>
            <a:ext cx="8458200" cy="914400"/>
          </a:xfrm>
        </p:spPr>
        <p:txBody>
          <a:bodyPr/>
          <a:lstStyle/>
          <a:p>
            <a:pPr algn="r"/>
            <a:r>
              <a:rPr lang="ru-RU" b="1" i="1" dirty="0" smtClean="0"/>
              <a:t>В. А. Сухомлинский. </a:t>
            </a:r>
          </a:p>
          <a:p>
            <a:endParaRPr lang="ru-RU" dirty="0"/>
          </a:p>
        </p:txBody>
      </p:sp>
      <p:sp>
        <p:nvSpPr>
          <p:cNvPr id="4" name="Прямоугольник 3"/>
          <p:cNvSpPr/>
          <p:nvPr/>
        </p:nvSpPr>
        <p:spPr>
          <a:xfrm>
            <a:off x="714348" y="714356"/>
            <a:ext cx="8429652" cy="4401205"/>
          </a:xfrm>
          <a:prstGeom prst="rect">
            <a:avLst/>
          </a:prstGeom>
        </p:spPr>
        <p:txBody>
          <a:bodyPr wrap="square">
            <a:spAutoFit/>
          </a:bodyPr>
          <a:lstStyle/>
          <a:p>
            <a:r>
              <a:rPr lang="ru-RU" sz="2800" b="1" i="1" dirty="0" smtClean="0"/>
              <a:t>Страшная это опасность - безделье за партой: безделье шесть часов ежедневно, безделье месяцы и годы - это развращает, морально калечит человека, и ни школьная бригада, ни мастерская, ни школьный участок - ничто не может возместить того, что упущено в самой главной сфере, где человек должен быть тружеником, - в сфере мысли. </a:t>
            </a:r>
            <a:br>
              <a:rPr lang="ru-RU" sz="2800" b="1" i="1" dirty="0" smtClean="0"/>
            </a:br>
            <a:endParaRPr lang="ru-RU" sz="2800" b="1" i="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914400" y="476250"/>
            <a:ext cx="8229600" cy="1138238"/>
          </a:xfrm>
        </p:spPr>
        <p:txBody>
          <a:bodyPr>
            <a:normAutofit fontScale="90000"/>
          </a:bodyPr>
          <a:lstStyle/>
          <a:p>
            <a:pPr eaLnBrk="1" hangingPunct="1">
              <a:defRPr/>
            </a:pPr>
            <a:r>
              <a:rPr lang="ru-RU" sz="2400" b="1" i="1" dirty="0" smtClean="0">
                <a:solidFill>
                  <a:schemeClr val="tx1"/>
                </a:solidFill>
                <a:effectLst>
                  <a:outerShdw blurRad="38100" dist="38100" dir="2700000" algn="tl">
                    <a:srgbClr val="C0C0C0"/>
                  </a:outerShdw>
                </a:effectLst>
              </a:rPr>
              <a:t>Применение интерактивных методов обучения позволяет решать следующие задачи:</a:t>
            </a:r>
            <a:br>
              <a:rPr lang="ru-RU" sz="2400" b="1" i="1" dirty="0" smtClean="0">
                <a:solidFill>
                  <a:schemeClr val="tx1"/>
                </a:solidFill>
                <a:effectLst>
                  <a:outerShdw blurRad="38100" dist="38100" dir="2700000" algn="tl">
                    <a:srgbClr val="C0C0C0"/>
                  </a:outerShdw>
                </a:effectLst>
              </a:rPr>
            </a:br>
            <a:endParaRPr lang="ru-RU" sz="2400" b="1" i="1" dirty="0" smtClean="0">
              <a:solidFill>
                <a:schemeClr val="tx1"/>
              </a:solidFill>
              <a:effectLst>
                <a:outerShdw blurRad="38100" dist="38100" dir="2700000" algn="tl">
                  <a:srgbClr val="C0C0C0"/>
                </a:outerShdw>
              </a:effectLst>
            </a:endParaRPr>
          </a:p>
        </p:txBody>
      </p:sp>
      <p:sp>
        <p:nvSpPr>
          <p:cNvPr id="9219" name="Rectangle 3"/>
          <p:cNvSpPr>
            <a:spLocks noGrp="1"/>
          </p:cNvSpPr>
          <p:nvPr>
            <p:ph type="body" idx="4294967295"/>
          </p:nvPr>
        </p:nvSpPr>
        <p:spPr>
          <a:xfrm>
            <a:off x="2714580" y="1500174"/>
            <a:ext cx="6429420" cy="5040312"/>
          </a:xfrm>
        </p:spPr>
        <p:txBody>
          <a:bodyPr>
            <a:normAutofit fontScale="92500" lnSpcReduction="20000"/>
          </a:bodyPr>
          <a:lstStyle/>
          <a:p>
            <a:pPr eaLnBrk="1" hangingPunct="1"/>
            <a:r>
              <a:rPr lang="ru-RU" b="1" dirty="0" smtClean="0"/>
              <a:t> </a:t>
            </a:r>
            <a:r>
              <a:rPr lang="ru-RU" b="1" dirty="0" smtClean="0">
                <a:latin typeface="Times New Roman" pitchFamily="18" charset="0"/>
              </a:rPr>
              <a:t>формировать интерес к изучаемому предмету;</a:t>
            </a:r>
          </a:p>
          <a:p>
            <a:pPr eaLnBrk="1" hangingPunct="1"/>
            <a:r>
              <a:rPr lang="ru-RU" b="1" dirty="0" smtClean="0">
                <a:latin typeface="Times New Roman" pitchFamily="18" charset="0"/>
              </a:rPr>
              <a:t>развивать самостоятельность учащихся;</a:t>
            </a:r>
          </a:p>
          <a:p>
            <a:pPr eaLnBrk="1" hangingPunct="1"/>
            <a:r>
              <a:rPr lang="ru-RU" b="1" dirty="0" smtClean="0">
                <a:latin typeface="Times New Roman" pitchFamily="18" charset="0"/>
              </a:rPr>
              <a:t>обогащать социальный опыт учащихся путем переживания жизненных ситуаций;</a:t>
            </a:r>
          </a:p>
          <a:p>
            <a:pPr eaLnBrk="1" hangingPunct="1"/>
            <a:r>
              <a:rPr lang="ru-RU" b="1" dirty="0" smtClean="0">
                <a:latin typeface="Times New Roman" pitchFamily="18" charset="0"/>
              </a:rPr>
              <a:t>комфортно чувствовать себя на занятиях;</a:t>
            </a:r>
          </a:p>
          <a:p>
            <a:pPr eaLnBrk="1" hangingPunct="1"/>
            <a:r>
              <a:rPr lang="ru-RU" b="1" dirty="0" smtClean="0">
                <a:latin typeface="Times New Roman" pitchFamily="18" charset="0"/>
              </a:rPr>
              <a:t>проявлять свою индивидуальность в учебном процессе </a:t>
            </a:r>
          </a:p>
        </p:txBody>
      </p:sp>
      <p:pic>
        <p:nvPicPr>
          <p:cNvPr id="4" name="Picture 2"/>
          <p:cNvPicPr>
            <a:picLocks noChangeAspect="1" noChangeArrowheads="1"/>
          </p:cNvPicPr>
          <p:nvPr/>
        </p:nvPicPr>
        <p:blipFill>
          <a:blip r:embed="rId3"/>
          <a:srcRect/>
          <a:stretch>
            <a:fillRect/>
          </a:stretch>
        </p:blipFill>
        <p:spPr bwMode="auto">
          <a:xfrm>
            <a:off x="214282" y="2285992"/>
            <a:ext cx="2354262" cy="2851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1000" fill="hold"/>
                                        <p:tgtEl>
                                          <p:spTgt spid="28673"/>
                                        </p:tgtEl>
                                        <p:attrNameLst>
                                          <p:attrName>ppt_w</p:attrName>
                                        </p:attrNameLst>
                                      </p:cBhvr>
                                      <p:tavLst>
                                        <p:tav tm="0">
                                          <p:val>
                                            <p:strVal val="#ppt_w+.3"/>
                                          </p:val>
                                        </p:tav>
                                        <p:tav tm="100000">
                                          <p:val>
                                            <p:strVal val="#ppt_w"/>
                                          </p:val>
                                        </p:tav>
                                      </p:tavLst>
                                    </p:anim>
                                    <p:anim calcmode="lin" valueType="num">
                                      <p:cBhvr>
                                        <p:cTn id="8" dur="1000" fill="hold"/>
                                        <p:tgtEl>
                                          <p:spTgt spid="28673"/>
                                        </p:tgtEl>
                                        <p:attrNameLst>
                                          <p:attrName>ppt_h</p:attrName>
                                        </p:attrNameLst>
                                      </p:cBhvr>
                                      <p:tavLst>
                                        <p:tav tm="0">
                                          <p:val>
                                            <p:strVal val="#ppt_h"/>
                                          </p:val>
                                        </p:tav>
                                        <p:tav tm="100000">
                                          <p:val>
                                            <p:strVal val="#ppt_h"/>
                                          </p:val>
                                        </p:tav>
                                      </p:tavLst>
                                    </p:anim>
                                    <p:animEffect transition="in" filter="fade">
                                      <p:cBhvr>
                                        <p:cTn id="9" dur="1000"/>
                                        <p:tgtEl>
                                          <p:spTgt spid="2867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p:cTn id="14" dur="1000" fill="hold"/>
                                        <p:tgtEl>
                                          <p:spTgt spid="92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p:cTn id="21" dur="1000" fill="hold"/>
                                        <p:tgtEl>
                                          <p:spTgt spid="921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92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 calcmode="lin" valueType="num">
                                      <p:cBhvr>
                                        <p:cTn id="28" dur="1000" fill="hold"/>
                                        <p:tgtEl>
                                          <p:spTgt spid="921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921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219">
                                            <p:txEl>
                                              <p:pRg st="3" end="3"/>
                                            </p:txEl>
                                          </p:spTgt>
                                        </p:tgtEl>
                                        <p:attrNameLst>
                                          <p:attrName>style.visibility</p:attrName>
                                        </p:attrNameLst>
                                      </p:cBhvr>
                                      <p:to>
                                        <p:strVal val="visible"/>
                                      </p:to>
                                    </p:set>
                                    <p:anim calcmode="lin" valueType="num">
                                      <p:cBhvr>
                                        <p:cTn id="35" dur="1000" fill="hold"/>
                                        <p:tgtEl>
                                          <p:spTgt spid="9219">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9219">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92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219">
                                            <p:txEl>
                                              <p:pRg st="4" end="4"/>
                                            </p:txEl>
                                          </p:spTgt>
                                        </p:tgtEl>
                                        <p:attrNameLst>
                                          <p:attrName>style.visibility</p:attrName>
                                        </p:attrNameLst>
                                      </p:cBhvr>
                                      <p:to>
                                        <p:strVal val="visible"/>
                                      </p:to>
                                    </p:set>
                                    <p:anim calcmode="lin" valueType="num">
                                      <p:cBhvr>
                                        <p:cTn id="42" dur="1000" fill="hold"/>
                                        <p:tgtEl>
                                          <p:spTgt spid="9219">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9219">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14348" y="1357298"/>
            <a:ext cx="5857875" cy="4432300"/>
          </a:xfrm>
          <a:prstGeom prst="rect">
            <a:avLst/>
          </a:prstGeom>
          <a:noFill/>
          <a:ln w="9525">
            <a:noFill/>
            <a:miter lim="800000"/>
            <a:headEnd/>
            <a:tailEnd/>
          </a:ln>
          <a:effectLst/>
        </p:spPr>
        <p:txBody>
          <a:bodyPr anchor="ctr">
            <a:spAutoFit/>
          </a:bodyPr>
          <a:lstStyle/>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Высокая мотивация! </a:t>
            </a:r>
            <a:endParaRPr lang="ru-RU" sz="2400" b="1" dirty="0">
              <a:solidFill>
                <a:schemeClr val="accent4">
                  <a:lumMod val="50000"/>
                </a:schemeClr>
              </a:solidFill>
              <a:latin typeface="+mn-lt"/>
              <a:ea typeface="Calibri" pitchFamily="34" charset="0"/>
              <a:cs typeface="Times New Roman" pitchFamily="18" charset="0"/>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Прочность знаний! </a:t>
            </a:r>
            <a:endParaRPr lang="ru-RU" sz="2400" b="1" dirty="0">
              <a:solidFill>
                <a:schemeClr val="accent4">
                  <a:lumMod val="50000"/>
                </a:schemeClr>
              </a:solidFill>
              <a:latin typeface="+mn-lt"/>
              <a:ea typeface="Calibri" pitchFamily="34" charset="0"/>
              <a:cs typeface="Calibri" pitchFamily="34" charset="0"/>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Творчество и фантазия!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Коммуникабельность!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Активная жизненная позиция!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Командный дух!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Ценность индивидуальности!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Свобода самовыражения!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Акцент на деятельность!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Взаимоуважение! </a:t>
            </a:r>
            <a:endParaRPr lang="ru-RU" sz="2400" b="1" dirty="0">
              <a:solidFill>
                <a:schemeClr val="accent4">
                  <a:lumMod val="50000"/>
                </a:schemeClr>
              </a:solidFill>
              <a:latin typeface="+mn-lt"/>
              <a:cs typeface="+mn-cs"/>
            </a:endParaRPr>
          </a:p>
          <a:p>
            <a:pPr eaLnBrk="0" fontAlgn="auto" hangingPunct="0">
              <a:spcBef>
                <a:spcPts val="0"/>
              </a:spcBef>
              <a:spcAft>
                <a:spcPts val="0"/>
              </a:spcAft>
              <a:buFont typeface="Wingdings" pitchFamily="2" charset="2"/>
              <a:buChar char="v"/>
              <a:defRPr/>
            </a:pPr>
            <a:r>
              <a:rPr lang="ru-RU" sz="2400" b="1" dirty="0">
                <a:solidFill>
                  <a:schemeClr val="accent4">
                    <a:lumMod val="50000"/>
                  </a:schemeClr>
                </a:solidFill>
                <a:latin typeface="+mn-lt"/>
                <a:cs typeface="Times New Roman" pitchFamily="18" charset="0"/>
              </a:rPr>
              <a:t>  Демократичность!</a:t>
            </a:r>
            <a:endParaRPr lang="ru-RU" sz="2400" b="1" dirty="0">
              <a:solidFill>
                <a:schemeClr val="accent4">
                  <a:lumMod val="50000"/>
                </a:schemeClr>
              </a:solidFill>
              <a:latin typeface="+mn-lt"/>
              <a:cs typeface="Arial" charset="0"/>
            </a:endParaRPr>
          </a:p>
          <a:p>
            <a:pPr eaLnBrk="0" fontAlgn="auto" hangingPunct="0">
              <a:spcBef>
                <a:spcPts val="0"/>
              </a:spcBef>
              <a:spcAft>
                <a:spcPts val="0"/>
              </a:spcAft>
              <a:buFont typeface="Wingdings" pitchFamily="2" charset="2"/>
              <a:buChar char="v"/>
              <a:defRPr/>
            </a:pPr>
            <a:endParaRPr lang="ru-RU" dirty="0">
              <a:latin typeface="+mn-lt"/>
              <a:cs typeface="Arial" charset="0"/>
            </a:endParaRPr>
          </a:p>
        </p:txBody>
      </p:sp>
      <p:sp>
        <p:nvSpPr>
          <p:cNvPr id="3" name="Прямоугольник 2"/>
          <p:cNvSpPr/>
          <p:nvPr/>
        </p:nvSpPr>
        <p:spPr>
          <a:xfrm>
            <a:off x="1285875" y="214313"/>
            <a:ext cx="6572250" cy="1077912"/>
          </a:xfrm>
          <a:prstGeom prst="rect">
            <a:avLst/>
          </a:prstGeom>
        </p:spPr>
        <p:txBody>
          <a:bodyPr>
            <a:spAutoFit/>
          </a:bodyPr>
          <a:lstStyle/>
          <a:p>
            <a:pPr algn="ctr" fontAlgn="auto">
              <a:spcBef>
                <a:spcPts val="0"/>
              </a:spcBef>
              <a:spcAft>
                <a:spcPts val="0"/>
              </a:spcAft>
              <a:defRPr/>
            </a:pPr>
            <a:r>
              <a:rPr lang="ru-RU" sz="3200" b="1" dirty="0">
                <a:solidFill>
                  <a:schemeClr val="accent4">
                    <a:lumMod val="50000"/>
                  </a:schemeClr>
                </a:solidFill>
                <a:latin typeface="+mn-lt"/>
                <a:cs typeface="Times New Roman" pitchFamily="18" charset="0"/>
              </a:rPr>
              <a:t>Мы говорим «да» </a:t>
            </a:r>
          </a:p>
          <a:p>
            <a:pPr algn="ctr" fontAlgn="auto">
              <a:spcBef>
                <a:spcPts val="0"/>
              </a:spcBef>
              <a:spcAft>
                <a:spcPts val="0"/>
              </a:spcAft>
              <a:defRPr/>
            </a:pPr>
            <a:r>
              <a:rPr lang="ru-RU" sz="3200" b="1" dirty="0">
                <a:solidFill>
                  <a:schemeClr val="accent4">
                    <a:lumMod val="50000"/>
                  </a:schemeClr>
                </a:solidFill>
                <a:latin typeface="+mn-lt"/>
                <a:cs typeface="Times New Roman" pitchFamily="18" charset="0"/>
              </a:rPr>
              <a:t>интерактивным методам!</a:t>
            </a:r>
            <a:endParaRPr lang="ru-RU" sz="3200" dirty="0">
              <a:solidFill>
                <a:schemeClr val="accent4">
                  <a:lumMod val="50000"/>
                </a:schemeClr>
              </a:solidFill>
              <a:latin typeface="+mn-lt"/>
              <a:cs typeface="+mn-cs"/>
            </a:endParaRPr>
          </a:p>
        </p:txBody>
      </p:sp>
      <p:pic>
        <p:nvPicPr>
          <p:cNvPr id="5"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5857884" y="3143248"/>
            <a:ext cx="3044165" cy="24288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28813" y="642938"/>
            <a:ext cx="8286750" cy="731837"/>
          </a:xfrm>
        </p:spPr>
        <p:txBody>
          <a:bodyPr>
            <a:normAutofit fontScale="90000"/>
          </a:bodyPr>
          <a:lstStyle/>
          <a:p>
            <a:r>
              <a:rPr lang="ru-RU" sz="3200" b="1" dirty="0" smtClean="0">
                <a:solidFill>
                  <a:srgbClr val="CC0000"/>
                </a:solidFill>
              </a:rPr>
              <a:t>Алгоритм проведения </a:t>
            </a:r>
            <a:r>
              <a:rPr lang="en-US" sz="3200" b="1" dirty="0" smtClean="0">
                <a:solidFill>
                  <a:srgbClr val="CC0000"/>
                </a:solidFill>
              </a:rPr>
              <a:t/>
            </a:r>
            <a:br>
              <a:rPr lang="en-US" sz="3200" b="1" dirty="0" smtClean="0">
                <a:solidFill>
                  <a:srgbClr val="CC0000"/>
                </a:solidFill>
              </a:rPr>
            </a:br>
            <a:r>
              <a:rPr lang="ru-RU" sz="3200" b="1" dirty="0" smtClean="0">
                <a:solidFill>
                  <a:srgbClr val="CC0000"/>
                </a:solidFill>
              </a:rPr>
              <a:t>интерактивного занятия.</a:t>
            </a:r>
            <a:r>
              <a:rPr lang="ru-RU" sz="4800" dirty="0" smtClean="0"/>
              <a:t> </a:t>
            </a:r>
          </a:p>
        </p:txBody>
      </p:sp>
      <p:sp>
        <p:nvSpPr>
          <p:cNvPr id="19459" name="Rectangle 3"/>
          <p:cNvSpPr>
            <a:spLocks noGrp="1" noChangeArrowheads="1"/>
          </p:cNvSpPr>
          <p:nvPr>
            <p:ph idx="1"/>
          </p:nvPr>
        </p:nvSpPr>
        <p:spPr>
          <a:xfrm>
            <a:off x="1285875" y="2071688"/>
            <a:ext cx="5257800" cy="4525962"/>
          </a:xfrm>
        </p:spPr>
        <p:txBody>
          <a:bodyPr/>
          <a:lstStyle/>
          <a:p>
            <a:pPr>
              <a:buFontTx/>
              <a:buNone/>
            </a:pPr>
            <a:r>
              <a:rPr lang="ru-RU" dirty="0" smtClean="0">
                <a:solidFill>
                  <a:schemeClr val="accent2"/>
                </a:solidFill>
              </a:rPr>
              <a:t>	1.</a:t>
            </a:r>
            <a:r>
              <a:rPr lang="ru-RU" b="1" dirty="0" smtClean="0">
                <a:solidFill>
                  <a:schemeClr val="accent2"/>
                </a:solidFill>
              </a:rPr>
              <a:t>Подготовка занятия;</a:t>
            </a:r>
          </a:p>
          <a:p>
            <a:pPr>
              <a:buFontTx/>
              <a:buNone/>
            </a:pPr>
            <a:r>
              <a:rPr lang="ru-RU" b="1" dirty="0" smtClean="0">
                <a:solidFill>
                  <a:schemeClr val="accent2"/>
                </a:solidFill>
              </a:rPr>
              <a:t/>
            </a:r>
            <a:br>
              <a:rPr lang="ru-RU" b="1" dirty="0" smtClean="0">
                <a:solidFill>
                  <a:schemeClr val="accent2"/>
                </a:solidFill>
              </a:rPr>
            </a:br>
            <a:r>
              <a:rPr lang="ru-RU" dirty="0" smtClean="0">
                <a:solidFill>
                  <a:schemeClr val="accent2"/>
                </a:solidFill>
              </a:rPr>
              <a:t>2. </a:t>
            </a:r>
            <a:r>
              <a:rPr lang="ru-RU" b="1" dirty="0" smtClean="0">
                <a:solidFill>
                  <a:schemeClr val="accent2"/>
                </a:solidFill>
              </a:rPr>
              <a:t>Вступление;</a:t>
            </a:r>
          </a:p>
          <a:p>
            <a:pPr>
              <a:buFontTx/>
              <a:buNone/>
            </a:pPr>
            <a:r>
              <a:rPr lang="ru-RU" b="1" dirty="0" smtClean="0">
                <a:solidFill>
                  <a:schemeClr val="accent2"/>
                </a:solidFill>
              </a:rPr>
              <a:t> </a:t>
            </a:r>
            <a:br>
              <a:rPr lang="ru-RU" b="1" dirty="0" smtClean="0">
                <a:solidFill>
                  <a:schemeClr val="accent2"/>
                </a:solidFill>
              </a:rPr>
            </a:br>
            <a:r>
              <a:rPr lang="ru-RU" dirty="0" smtClean="0">
                <a:solidFill>
                  <a:schemeClr val="accent2"/>
                </a:solidFill>
              </a:rPr>
              <a:t>3. </a:t>
            </a:r>
            <a:r>
              <a:rPr lang="ru-RU" b="1" dirty="0" smtClean="0">
                <a:solidFill>
                  <a:schemeClr val="accent2"/>
                </a:solidFill>
              </a:rPr>
              <a:t>Основная часть;</a:t>
            </a:r>
          </a:p>
          <a:p>
            <a:pPr>
              <a:buFontTx/>
              <a:buNone/>
            </a:pPr>
            <a:r>
              <a:rPr lang="ru-RU" b="1" dirty="0" smtClean="0">
                <a:solidFill>
                  <a:schemeClr val="accent2"/>
                </a:solidFill>
              </a:rPr>
              <a:t> </a:t>
            </a:r>
            <a:br>
              <a:rPr lang="ru-RU" b="1" dirty="0" smtClean="0">
                <a:solidFill>
                  <a:schemeClr val="accent2"/>
                </a:solidFill>
              </a:rPr>
            </a:br>
            <a:r>
              <a:rPr lang="ru-RU" dirty="0" smtClean="0">
                <a:solidFill>
                  <a:schemeClr val="accent2"/>
                </a:solidFill>
              </a:rPr>
              <a:t>4. </a:t>
            </a:r>
            <a:r>
              <a:rPr lang="ru-RU" b="1" dirty="0" smtClean="0">
                <a:solidFill>
                  <a:schemeClr val="accent2"/>
                </a:solidFill>
              </a:rPr>
              <a:t>Выводы (рефлексия)</a:t>
            </a:r>
            <a:r>
              <a:rPr lang="ru-RU" dirty="0" smtClean="0">
                <a:solidFill>
                  <a:schemeClr val="accent2"/>
                </a:solidFill>
              </a:rPr>
              <a:t>.</a:t>
            </a:r>
          </a:p>
        </p:txBody>
      </p:sp>
      <p:pic>
        <p:nvPicPr>
          <p:cNvPr id="4" name="Picture 2"/>
          <p:cNvPicPr>
            <a:picLocks noChangeAspect="1" noChangeArrowheads="1"/>
          </p:cNvPicPr>
          <p:nvPr/>
        </p:nvPicPr>
        <p:blipFill>
          <a:blip r:embed="rId2"/>
          <a:srcRect/>
          <a:stretch>
            <a:fillRect/>
          </a:stretch>
        </p:blipFill>
        <p:spPr bwMode="auto">
          <a:xfrm>
            <a:off x="6072198" y="4429132"/>
            <a:ext cx="2613025" cy="2136775"/>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928662" y="214290"/>
            <a:ext cx="7885113" cy="981075"/>
          </a:xfrm>
        </p:spPr>
        <p:txBody>
          <a:bodyPr/>
          <a:lstStyle/>
          <a:p>
            <a:pPr eaLnBrk="1" hangingPunct="1">
              <a:defRPr/>
            </a:pPr>
            <a:r>
              <a:rPr lang="ru-RU" sz="2800" b="1" i="1" dirty="0" smtClean="0">
                <a:solidFill>
                  <a:schemeClr val="tx1"/>
                </a:solidFill>
                <a:effectLst>
                  <a:outerShdw blurRad="38100" dist="38100" dir="2700000" algn="tl">
                    <a:srgbClr val="C0C0C0"/>
                  </a:outerShdw>
                </a:effectLst>
              </a:rPr>
              <a:t>Вариант включения интерактивных методов обучения в структуру урока</a:t>
            </a:r>
            <a:r>
              <a:rPr lang="ru-RU" sz="2400" b="1" i="1" dirty="0" smtClean="0"/>
              <a:t> </a:t>
            </a:r>
          </a:p>
        </p:txBody>
      </p:sp>
      <p:sp>
        <p:nvSpPr>
          <p:cNvPr id="20483" name="Text Box 3"/>
          <p:cNvSpPr txBox="1">
            <a:spLocks noChangeArrowheads="1"/>
          </p:cNvSpPr>
          <p:nvPr/>
        </p:nvSpPr>
        <p:spPr bwMode="auto">
          <a:xfrm>
            <a:off x="971550" y="1268413"/>
            <a:ext cx="5940425" cy="946150"/>
          </a:xfrm>
          <a:prstGeom prst="rect">
            <a:avLst/>
          </a:prstGeom>
          <a:noFill/>
          <a:ln w="9525">
            <a:noFill/>
            <a:miter lim="800000"/>
            <a:headEnd/>
            <a:tailEnd/>
          </a:ln>
        </p:spPr>
        <p:txBody>
          <a:bodyPr>
            <a:spAutoFit/>
          </a:bodyPr>
          <a:lstStyle/>
          <a:p>
            <a:pPr algn="ctr">
              <a:spcBef>
                <a:spcPct val="50000"/>
              </a:spcBef>
            </a:pPr>
            <a:r>
              <a:rPr lang="ru-RU" sz="2800" b="1" u="sng">
                <a:latin typeface="Times New Roman" pitchFamily="18" charset="0"/>
                <a:cs typeface="Arial" charset="0"/>
              </a:rPr>
              <a:t>Начало урока</a:t>
            </a:r>
            <a:r>
              <a:rPr lang="ru-RU" sz="2800">
                <a:latin typeface="Times New Roman" pitchFamily="18" charset="0"/>
                <a:cs typeface="Arial" charset="0"/>
              </a:rPr>
              <a:t> – стадия вызова              (актуализации знаний)</a:t>
            </a:r>
          </a:p>
        </p:txBody>
      </p:sp>
      <p:sp>
        <p:nvSpPr>
          <p:cNvPr id="20484" name="Text Box 4"/>
          <p:cNvSpPr txBox="1">
            <a:spLocks noChangeArrowheads="1"/>
          </p:cNvSpPr>
          <p:nvPr/>
        </p:nvSpPr>
        <p:spPr bwMode="auto">
          <a:xfrm>
            <a:off x="3779838" y="4221163"/>
            <a:ext cx="2232025" cy="1187450"/>
          </a:xfrm>
          <a:prstGeom prst="rect">
            <a:avLst/>
          </a:prstGeom>
          <a:noFill/>
          <a:ln w="9525">
            <a:noFill/>
            <a:miter lim="800000"/>
            <a:headEnd/>
            <a:tailEnd/>
          </a:ln>
        </p:spPr>
        <p:txBody>
          <a:bodyPr>
            <a:spAutoFit/>
          </a:bodyPr>
          <a:lstStyle/>
          <a:p>
            <a:pPr algn="ctr">
              <a:spcBef>
                <a:spcPct val="50000"/>
              </a:spcBef>
            </a:pPr>
            <a:r>
              <a:rPr lang="ru-RU" sz="2400" b="1" dirty="0">
                <a:latin typeface="Times New Roman" pitchFamily="18" charset="0"/>
                <a:cs typeface="Arial" charset="0"/>
              </a:rPr>
              <a:t>Хук</a:t>
            </a:r>
            <a:r>
              <a:rPr lang="ru-RU" sz="2400" dirty="0">
                <a:latin typeface="Times New Roman" pitchFamily="18" charset="0"/>
                <a:cs typeface="Arial" charset="0"/>
              </a:rPr>
              <a:t> (притча, игра, «крючок»)</a:t>
            </a:r>
          </a:p>
        </p:txBody>
      </p:sp>
      <p:sp>
        <p:nvSpPr>
          <p:cNvPr id="20485" name="Text Box 5"/>
          <p:cNvSpPr txBox="1">
            <a:spLocks noChangeArrowheads="1"/>
          </p:cNvSpPr>
          <p:nvPr/>
        </p:nvSpPr>
        <p:spPr bwMode="auto">
          <a:xfrm>
            <a:off x="304800" y="2819400"/>
            <a:ext cx="2971800" cy="1917700"/>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«Мозговой штурм»</a:t>
            </a:r>
            <a:r>
              <a:rPr lang="ru-RU" sz="2400">
                <a:latin typeface="Times New Roman" pitchFamily="18" charset="0"/>
                <a:cs typeface="Arial" charset="0"/>
              </a:rPr>
              <a:t> (индивидуальный, парный, групповой, фронтальный)</a:t>
            </a:r>
          </a:p>
        </p:txBody>
      </p:sp>
      <p:sp>
        <p:nvSpPr>
          <p:cNvPr id="20486" name="Text Box 6"/>
          <p:cNvSpPr txBox="1">
            <a:spLocks noChangeArrowheads="1"/>
          </p:cNvSpPr>
          <p:nvPr/>
        </p:nvSpPr>
        <p:spPr bwMode="auto">
          <a:xfrm>
            <a:off x="914400" y="4800600"/>
            <a:ext cx="3048000" cy="822325"/>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Синквейн («восточный стих»)</a:t>
            </a:r>
          </a:p>
        </p:txBody>
      </p:sp>
      <p:sp>
        <p:nvSpPr>
          <p:cNvPr id="20487" name="Text Box 7"/>
          <p:cNvSpPr txBox="1">
            <a:spLocks noChangeArrowheads="1"/>
          </p:cNvSpPr>
          <p:nvPr/>
        </p:nvSpPr>
        <p:spPr bwMode="auto">
          <a:xfrm>
            <a:off x="5795963" y="2205038"/>
            <a:ext cx="2808287" cy="1006475"/>
          </a:xfrm>
          <a:prstGeom prst="rect">
            <a:avLst/>
          </a:prstGeom>
          <a:noFill/>
          <a:ln w="9525">
            <a:noFill/>
            <a:miter lim="800000"/>
            <a:headEnd/>
            <a:tailEnd/>
          </a:ln>
        </p:spPr>
        <p:txBody>
          <a:bodyPr>
            <a:spAutoFit/>
          </a:bodyPr>
          <a:lstStyle/>
          <a:p>
            <a:pPr algn="ctr">
              <a:spcBef>
                <a:spcPct val="50000"/>
              </a:spcBef>
            </a:pPr>
            <a:r>
              <a:rPr lang="ru-RU" sz="2000" b="1">
                <a:latin typeface="Times New Roman" pitchFamily="18" charset="0"/>
                <a:cs typeface="Arial" charset="0"/>
              </a:rPr>
              <a:t>Обсуждение домашней творческой работы</a:t>
            </a:r>
            <a:endParaRPr lang="ru-RU" sz="2000">
              <a:latin typeface="Times New Roman" pitchFamily="18" charset="0"/>
              <a:cs typeface="Arial" charset="0"/>
            </a:endParaRPr>
          </a:p>
        </p:txBody>
      </p:sp>
      <p:sp>
        <p:nvSpPr>
          <p:cNvPr id="20488" name="Text Box 8"/>
          <p:cNvSpPr txBox="1">
            <a:spLocks noChangeArrowheads="1"/>
          </p:cNvSpPr>
          <p:nvPr/>
        </p:nvSpPr>
        <p:spPr bwMode="auto">
          <a:xfrm>
            <a:off x="3563938" y="3357563"/>
            <a:ext cx="1774825" cy="457200"/>
          </a:xfrm>
          <a:prstGeom prst="rect">
            <a:avLst/>
          </a:prstGeom>
          <a:noFill/>
          <a:ln w="9525">
            <a:noFill/>
            <a:miter lim="800000"/>
            <a:headEnd/>
            <a:tailEnd/>
          </a:ln>
        </p:spPr>
        <p:txBody>
          <a:bodyPr>
            <a:spAutoFit/>
          </a:bodyPr>
          <a:lstStyle/>
          <a:p>
            <a:pPr algn="ctr">
              <a:spcBef>
                <a:spcPct val="50000"/>
              </a:spcBef>
            </a:pPr>
            <a:r>
              <a:rPr lang="ru-RU" sz="2400" b="1" dirty="0">
                <a:latin typeface="Times New Roman" pitchFamily="18" charset="0"/>
                <a:cs typeface="Arial" charset="0"/>
              </a:rPr>
              <a:t>Кластеры</a:t>
            </a:r>
          </a:p>
        </p:txBody>
      </p:sp>
      <p:sp>
        <p:nvSpPr>
          <p:cNvPr id="20489" name="Line 9"/>
          <p:cNvSpPr>
            <a:spLocks noChangeShapeType="1"/>
          </p:cNvSpPr>
          <p:nvPr/>
        </p:nvSpPr>
        <p:spPr bwMode="auto">
          <a:xfrm>
            <a:off x="5508625" y="2276475"/>
            <a:ext cx="647700" cy="504825"/>
          </a:xfrm>
          <a:prstGeom prst="line">
            <a:avLst/>
          </a:prstGeom>
          <a:noFill/>
          <a:ln w="9525">
            <a:solidFill>
              <a:schemeClr val="tx1"/>
            </a:solidFill>
            <a:round/>
            <a:headEnd/>
            <a:tailEnd type="triangle" w="med" len="med"/>
          </a:ln>
        </p:spPr>
        <p:txBody>
          <a:bodyPr/>
          <a:lstStyle/>
          <a:p>
            <a:endParaRPr lang="ru-RU"/>
          </a:p>
        </p:txBody>
      </p:sp>
      <p:sp>
        <p:nvSpPr>
          <p:cNvPr id="20490" name="Line 10"/>
          <p:cNvSpPr>
            <a:spLocks noChangeShapeType="1"/>
          </p:cNvSpPr>
          <p:nvPr/>
        </p:nvSpPr>
        <p:spPr bwMode="auto">
          <a:xfrm flipH="1">
            <a:off x="2133600" y="2362200"/>
            <a:ext cx="914400" cy="381000"/>
          </a:xfrm>
          <a:prstGeom prst="line">
            <a:avLst/>
          </a:prstGeom>
          <a:noFill/>
          <a:ln w="9525">
            <a:solidFill>
              <a:schemeClr val="tx1"/>
            </a:solidFill>
            <a:round/>
            <a:headEnd/>
            <a:tailEnd type="triangle" w="med" len="med"/>
          </a:ln>
        </p:spPr>
        <p:txBody>
          <a:bodyPr/>
          <a:lstStyle/>
          <a:p>
            <a:endParaRPr lang="ru-RU"/>
          </a:p>
        </p:txBody>
      </p:sp>
      <p:sp>
        <p:nvSpPr>
          <p:cNvPr id="20491" name="Line 11"/>
          <p:cNvSpPr>
            <a:spLocks noChangeShapeType="1"/>
          </p:cNvSpPr>
          <p:nvPr/>
        </p:nvSpPr>
        <p:spPr bwMode="auto">
          <a:xfrm flipH="1">
            <a:off x="4284663" y="2420938"/>
            <a:ext cx="215900" cy="1008062"/>
          </a:xfrm>
          <a:prstGeom prst="line">
            <a:avLst/>
          </a:prstGeom>
          <a:noFill/>
          <a:ln w="9525">
            <a:solidFill>
              <a:schemeClr val="tx1"/>
            </a:solidFill>
            <a:round/>
            <a:headEnd/>
            <a:tailEnd type="triangle" w="med" len="med"/>
          </a:ln>
        </p:spPr>
        <p:txBody>
          <a:bodyPr/>
          <a:lstStyle/>
          <a:p>
            <a:endParaRPr lang="ru-RU"/>
          </a:p>
        </p:txBody>
      </p:sp>
      <p:sp>
        <p:nvSpPr>
          <p:cNvPr id="20492" name="Line 12"/>
          <p:cNvSpPr>
            <a:spLocks noChangeShapeType="1"/>
          </p:cNvSpPr>
          <p:nvPr/>
        </p:nvSpPr>
        <p:spPr bwMode="auto">
          <a:xfrm>
            <a:off x="4932363" y="2349500"/>
            <a:ext cx="576262" cy="1727200"/>
          </a:xfrm>
          <a:prstGeom prst="line">
            <a:avLst/>
          </a:prstGeom>
          <a:noFill/>
          <a:ln w="9525">
            <a:solidFill>
              <a:schemeClr val="tx1"/>
            </a:solidFill>
            <a:round/>
            <a:headEnd/>
            <a:tailEnd type="triangle" w="med" len="med"/>
          </a:ln>
        </p:spPr>
        <p:txBody>
          <a:bodyPr/>
          <a:lstStyle/>
          <a:p>
            <a:endParaRPr lang="ru-RU"/>
          </a:p>
        </p:txBody>
      </p:sp>
      <p:sp>
        <p:nvSpPr>
          <p:cNvPr id="20493" name="Line 13"/>
          <p:cNvSpPr>
            <a:spLocks noChangeShapeType="1"/>
          </p:cNvSpPr>
          <p:nvPr/>
        </p:nvSpPr>
        <p:spPr bwMode="auto">
          <a:xfrm flipH="1">
            <a:off x="3059113" y="2349500"/>
            <a:ext cx="923925" cy="2447925"/>
          </a:xfrm>
          <a:prstGeom prst="line">
            <a:avLst/>
          </a:prstGeom>
          <a:noFill/>
          <a:ln w="9525">
            <a:solidFill>
              <a:schemeClr val="tx1"/>
            </a:solidFill>
            <a:round/>
            <a:headEnd/>
            <a:tailEnd type="triangle" w="med" len="med"/>
          </a:ln>
        </p:spPr>
        <p:txBody>
          <a:bodyPr/>
          <a:lstStyle/>
          <a:p>
            <a:endParaRPr lang="ru-RU"/>
          </a:p>
        </p:txBody>
      </p:sp>
      <p:sp>
        <p:nvSpPr>
          <p:cNvPr id="20494" name="Text Box 14"/>
          <p:cNvSpPr txBox="1">
            <a:spLocks noChangeArrowheads="1"/>
          </p:cNvSpPr>
          <p:nvPr/>
        </p:nvSpPr>
        <p:spPr bwMode="auto">
          <a:xfrm>
            <a:off x="4708525" y="5599113"/>
            <a:ext cx="184150" cy="366712"/>
          </a:xfrm>
          <a:prstGeom prst="rect">
            <a:avLst/>
          </a:prstGeom>
          <a:noFill/>
          <a:ln w="9525">
            <a:noFill/>
            <a:miter lim="800000"/>
            <a:headEnd/>
            <a:tailEnd/>
          </a:ln>
        </p:spPr>
        <p:txBody>
          <a:bodyPr wrap="none">
            <a:spAutoFit/>
          </a:bodyPr>
          <a:lstStyle/>
          <a:p>
            <a:endParaRPr lang="ru-RU">
              <a:cs typeface="Arial" charset="0"/>
            </a:endParaRPr>
          </a:p>
        </p:txBody>
      </p:sp>
      <p:pic>
        <p:nvPicPr>
          <p:cNvPr id="20495" name="Picture 15" descr="j0233018"/>
          <p:cNvPicPr>
            <a:picLocks noChangeAspect="1" noChangeArrowheads="1"/>
          </p:cNvPicPr>
          <p:nvPr/>
        </p:nvPicPr>
        <p:blipFill>
          <a:blip r:embed="rId3"/>
          <a:srcRect/>
          <a:stretch>
            <a:fillRect/>
          </a:stretch>
        </p:blipFill>
        <p:spPr bwMode="auto">
          <a:xfrm>
            <a:off x="5807075" y="3429000"/>
            <a:ext cx="2767013" cy="28082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p:cTn id="7" dur="1000" fill="hold"/>
                                        <p:tgtEl>
                                          <p:spTgt spid="31745"/>
                                        </p:tgtEl>
                                        <p:attrNameLst>
                                          <p:attrName>ppt_w</p:attrName>
                                        </p:attrNameLst>
                                      </p:cBhvr>
                                      <p:tavLst>
                                        <p:tav tm="0">
                                          <p:val>
                                            <p:strVal val="#ppt_w+.3"/>
                                          </p:val>
                                        </p:tav>
                                        <p:tav tm="100000">
                                          <p:val>
                                            <p:strVal val="#ppt_w"/>
                                          </p:val>
                                        </p:tav>
                                      </p:tavLst>
                                    </p:anim>
                                    <p:anim calcmode="lin" valueType="num">
                                      <p:cBhvr>
                                        <p:cTn id="8" dur="1000" fill="hold"/>
                                        <p:tgtEl>
                                          <p:spTgt spid="31745"/>
                                        </p:tgtEl>
                                        <p:attrNameLst>
                                          <p:attrName>ppt_h</p:attrName>
                                        </p:attrNameLst>
                                      </p:cBhvr>
                                      <p:tavLst>
                                        <p:tav tm="0">
                                          <p:val>
                                            <p:strVal val="#ppt_h"/>
                                          </p:val>
                                        </p:tav>
                                        <p:tav tm="100000">
                                          <p:val>
                                            <p:strVal val="#ppt_h"/>
                                          </p:val>
                                        </p:tav>
                                      </p:tavLst>
                                    </p:anim>
                                    <p:animEffect transition="in" filter="fade">
                                      <p:cBhvr>
                                        <p:cTn id="9" dur="10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914400" y="457200"/>
            <a:ext cx="8229600" cy="1219200"/>
          </a:xfrm>
        </p:spPr>
        <p:txBody>
          <a:bodyPr/>
          <a:lstStyle/>
          <a:p>
            <a:pPr algn="ctr" eaLnBrk="1" hangingPunct="1"/>
            <a:r>
              <a:rPr lang="ru-RU" sz="2000" b="1" u="sng" dirty="0" smtClean="0">
                <a:solidFill>
                  <a:schemeClr val="accent2">
                    <a:lumMod val="50000"/>
                  </a:schemeClr>
                </a:solidFill>
                <a:latin typeface="Arial Unicode MS" pitchFamily="34" charset="-128"/>
              </a:rPr>
              <a:t>Смысловая часть</a:t>
            </a:r>
            <a:r>
              <a:rPr lang="ru-RU" sz="2000" b="1" dirty="0" smtClean="0">
                <a:solidFill>
                  <a:schemeClr val="accent2">
                    <a:lumMod val="50000"/>
                  </a:schemeClr>
                </a:solidFill>
                <a:latin typeface="Arial Unicode MS" pitchFamily="34" charset="-128"/>
              </a:rPr>
              <a:t> – подача нового материала (самостоятельное добывание новых знаний, обучение друг друга)</a:t>
            </a:r>
          </a:p>
        </p:txBody>
      </p:sp>
      <p:sp>
        <p:nvSpPr>
          <p:cNvPr id="21507" name="Text Box 3"/>
          <p:cNvSpPr txBox="1">
            <a:spLocks noChangeArrowheads="1"/>
          </p:cNvSpPr>
          <p:nvPr/>
        </p:nvSpPr>
        <p:spPr bwMode="auto">
          <a:xfrm>
            <a:off x="609600" y="2057400"/>
            <a:ext cx="1600200" cy="457200"/>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«Инсерт»</a:t>
            </a:r>
          </a:p>
        </p:txBody>
      </p:sp>
      <p:sp>
        <p:nvSpPr>
          <p:cNvPr id="21508" name="Text Box 4"/>
          <p:cNvSpPr txBox="1">
            <a:spLocks noChangeArrowheads="1"/>
          </p:cNvSpPr>
          <p:nvPr/>
        </p:nvSpPr>
        <p:spPr bwMode="auto">
          <a:xfrm>
            <a:off x="5410200" y="1981200"/>
            <a:ext cx="3429000" cy="1190625"/>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Продвинутая лекция                          </a:t>
            </a:r>
            <a:r>
              <a:rPr lang="ru-RU" sz="1600">
                <a:latin typeface="Times New Roman" pitchFamily="18" charset="0"/>
                <a:cs typeface="Arial" charset="0"/>
              </a:rPr>
              <a:t>( в ходе лекции соотносится текст с первичной информацией:                   +  - знал ранее; - думал иначе)</a:t>
            </a:r>
          </a:p>
        </p:txBody>
      </p:sp>
      <p:sp>
        <p:nvSpPr>
          <p:cNvPr id="21509" name="Text Box 5"/>
          <p:cNvSpPr txBox="1">
            <a:spLocks noChangeArrowheads="1"/>
          </p:cNvSpPr>
          <p:nvPr/>
        </p:nvSpPr>
        <p:spPr bwMode="auto">
          <a:xfrm>
            <a:off x="395288" y="2819400"/>
            <a:ext cx="1814512" cy="822325"/>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Опорный конспект</a:t>
            </a:r>
          </a:p>
        </p:txBody>
      </p:sp>
      <p:sp>
        <p:nvSpPr>
          <p:cNvPr id="21510" name="Text Box 6"/>
          <p:cNvSpPr txBox="1">
            <a:spLocks noChangeArrowheads="1"/>
          </p:cNvSpPr>
          <p:nvPr/>
        </p:nvSpPr>
        <p:spPr bwMode="auto">
          <a:xfrm>
            <a:off x="611188" y="4038600"/>
            <a:ext cx="1827212" cy="457200"/>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Кластеры</a:t>
            </a:r>
          </a:p>
        </p:txBody>
      </p:sp>
      <p:sp>
        <p:nvSpPr>
          <p:cNvPr id="21511" name="Text Box 7"/>
          <p:cNvSpPr txBox="1">
            <a:spLocks noChangeArrowheads="1"/>
          </p:cNvSpPr>
          <p:nvPr/>
        </p:nvSpPr>
        <p:spPr bwMode="auto">
          <a:xfrm>
            <a:off x="4343400" y="5084763"/>
            <a:ext cx="4800600" cy="1281112"/>
          </a:xfrm>
          <a:prstGeom prst="rect">
            <a:avLst/>
          </a:prstGeom>
          <a:solidFill>
            <a:schemeClr val="bg1"/>
          </a:solid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Изобразительный проект </a:t>
            </a:r>
            <a:r>
              <a:rPr lang="ru-RU">
                <a:latin typeface="Times New Roman" pitchFamily="18" charset="0"/>
                <a:cs typeface="Arial" charset="0"/>
              </a:rPr>
              <a:t>(составление вопросов по тексту, составление пересказа отрывка от первого лица)</a:t>
            </a:r>
          </a:p>
        </p:txBody>
      </p:sp>
      <p:sp>
        <p:nvSpPr>
          <p:cNvPr id="21512" name="Text Box 8"/>
          <p:cNvSpPr txBox="1">
            <a:spLocks noChangeArrowheads="1"/>
          </p:cNvSpPr>
          <p:nvPr/>
        </p:nvSpPr>
        <p:spPr bwMode="auto">
          <a:xfrm>
            <a:off x="468313" y="4581525"/>
            <a:ext cx="2017712" cy="1187450"/>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Различные формы дискуссий</a:t>
            </a:r>
          </a:p>
        </p:txBody>
      </p:sp>
      <p:sp>
        <p:nvSpPr>
          <p:cNvPr id="21513" name="Text Box 9"/>
          <p:cNvSpPr txBox="1">
            <a:spLocks noChangeArrowheads="1"/>
          </p:cNvSpPr>
          <p:nvPr/>
        </p:nvSpPr>
        <p:spPr bwMode="auto">
          <a:xfrm>
            <a:off x="2700338" y="4941888"/>
            <a:ext cx="1524000" cy="822325"/>
          </a:xfrm>
          <a:prstGeom prst="rect">
            <a:avLst/>
          </a:prstGeom>
          <a:noFill/>
          <a:ln w="9525">
            <a:noFill/>
            <a:miter lim="800000"/>
            <a:headEnd/>
            <a:tailEnd/>
          </a:ln>
        </p:spPr>
        <p:txBody>
          <a:bodyPr>
            <a:spAutoFit/>
          </a:bodyPr>
          <a:lstStyle/>
          <a:p>
            <a:pPr>
              <a:spcBef>
                <a:spcPct val="50000"/>
              </a:spcBef>
            </a:pPr>
            <a:r>
              <a:rPr lang="ru-RU" sz="2400" b="1">
                <a:latin typeface="Times New Roman" pitchFamily="18" charset="0"/>
                <a:cs typeface="Arial" charset="0"/>
              </a:rPr>
              <a:t>Игровые методы</a:t>
            </a:r>
          </a:p>
        </p:txBody>
      </p:sp>
      <p:sp>
        <p:nvSpPr>
          <p:cNvPr id="21514" name="Line 10"/>
          <p:cNvSpPr>
            <a:spLocks noChangeShapeType="1"/>
          </p:cNvSpPr>
          <p:nvPr/>
        </p:nvSpPr>
        <p:spPr bwMode="auto">
          <a:xfrm flipH="1">
            <a:off x="1981200" y="1752600"/>
            <a:ext cx="2209800" cy="457200"/>
          </a:xfrm>
          <a:prstGeom prst="line">
            <a:avLst/>
          </a:prstGeom>
          <a:noFill/>
          <a:ln w="9525">
            <a:solidFill>
              <a:schemeClr val="tx1"/>
            </a:solidFill>
            <a:round/>
            <a:headEnd/>
            <a:tailEnd type="triangle" w="med" len="med"/>
          </a:ln>
        </p:spPr>
        <p:txBody>
          <a:bodyPr/>
          <a:lstStyle/>
          <a:p>
            <a:endParaRPr lang="ru-RU"/>
          </a:p>
        </p:txBody>
      </p:sp>
      <p:sp>
        <p:nvSpPr>
          <p:cNvPr id="21515" name="Line 11"/>
          <p:cNvSpPr>
            <a:spLocks noChangeShapeType="1"/>
          </p:cNvSpPr>
          <p:nvPr/>
        </p:nvSpPr>
        <p:spPr bwMode="auto">
          <a:xfrm flipH="1">
            <a:off x="2209800" y="1752600"/>
            <a:ext cx="1981200" cy="1371600"/>
          </a:xfrm>
          <a:prstGeom prst="line">
            <a:avLst/>
          </a:prstGeom>
          <a:noFill/>
          <a:ln w="9525">
            <a:solidFill>
              <a:schemeClr val="tx1"/>
            </a:solidFill>
            <a:round/>
            <a:headEnd/>
            <a:tailEnd type="triangle" w="med" len="med"/>
          </a:ln>
        </p:spPr>
        <p:txBody>
          <a:bodyPr/>
          <a:lstStyle/>
          <a:p>
            <a:endParaRPr lang="ru-RU"/>
          </a:p>
        </p:txBody>
      </p:sp>
      <p:sp>
        <p:nvSpPr>
          <p:cNvPr id="21516" name="Line 12"/>
          <p:cNvSpPr>
            <a:spLocks noChangeShapeType="1"/>
          </p:cNvSpPr>
          <p:nvPr/>
        </p:nvSpPr>
        <p:spPr bwMode="auto">
          <a:xfrm flipH="1">
            <a:off x="2362200" y="1752600"/>
            <a:ext cx="1828800" cy="2362200"/>
          </a:xfrm>
          <a:prstGeom prst="line">
            <a:avLst/>
          </a:prstGeom>
          <a:noFill/>
          <a:ln w="9525">
            <a:solidFill>
              <a:schemeClr val="tx1"/>
            </a:solidFill>
            <a:round/>
            <a:headEnd/>
            <a:tailEnd type="triangle" w="med" len="med"/>
          </a:ln>
        </p:spPr>
        <p:txBody>
          <a:bodyPr/>
          <a:lstStyle/>
          <a:p>
            <a:endParaRPr lang="ru-RU"/>
          </a:p>
        </p:txBody>
      </p:sp>
      <p:sp>
        <p:nvSpPr>
          <p:cNvPr id="21517" name="Line 13"/>
          <p:cNvSpPr>
            <a:spLocks noChangeShapeType="1"/>
          </p:cNvSpPr>
          <p:nvPr/>
        </p:nvSpPr>
        <p:spPr bwMode="auto">
          <a:xfrm flipH="1">
            <a:off x="2484438" y="1752600"/>
            <a:ext cx="1706562" cy="2971800"/>
          </a:xfrm>
          <a:prstGeom prst="line">
            <a:avLst/>
          </a:prstGeom>
          <a:noFill/>
          <a:ln w="9525">
            <a:solidFill>
              <a:schemeClr val="tx1"/>
            </a:solidFill>
            <a:round/>
            <a:headEnd/>
            <a:tailEnd type="triangle" w="med" len="med"/>
          </a:ln>
        </p:spPr>
        <p:txBody>
          <a:bodyPr/>
          <a:lstStyle/>
          <a:p>
            <a:endParaRPr lang="ru-RU"/>
          </a:p>
        </p:txBody>
      </p:sp>
      <p:sp>
        <p:nvSpPr>
          <p:cNvPr id="21518" name="Line 14"/>
          <p:cNvSpPr>
            <a:spLocks noChangeShapeType="1"/>
          </p:cNvSpPr>
          <p:nvPr/>
        </p:nvSpPr>
        <p:spPr bwMode="auto">
          <a:xfrm flipH="1">
            <a:off x="3635375" y="1752600"/>
            <a:ext cx="555625" cy="3116263"/>
          </a:xfrm>
          <a:prstGeom prst="line">
            <a:avLst/>
          </a:prstGeom>
          <a:noFill/>
          <a:ln w="9525">
            <a:solidFill>
              <a:schemeClr val="tx1"/>
            </a:solidFill>
            <a:round/>
            <a:headEnd/>
            <a:tailEnd type="triangle" w="med" len="med"/>
          </a:ln>
        </p:spPr>
        <p:txBody>
          <a:bodyPr/>
          <a:lstStyle/>
          <a:p>
            <a:endParaRPr lang="ru-RU"/>
          </a:p>
        </p:txBody>
      </p:sp>
      <p:sp>
        <p:nvSpPr>
          <p:cNvPr id="21519" name="Line 15"/>
          <p:cNvSpPr>
            <a:spLocks noChangeShapeType="1"/>
          </p:cNvSpPr>
          <p:nvPr/>
        </p:nvSpPr>
        <p:spPr bwMode="auto">
          <a:xfrm>
            <a:off x="4191000" y="1752600"/>
            <a:ext cx="525463" cy="3332163"/>
          </a:xfrm>
          <a:prstGeom prst="line">
            <a:avLst/>
          </a:prstGeom>
          <a:noFill/>
          <a:ln w="9525">
            <a:solidFill>
              <a:schemeClr val="tx1"/>
            </a:solidFill>
            <a:round/>
            <a:headEnd/>
            <a:tailEnd type="triangle" w="med" len="med"/>
          </a:ln>
        </p:spPr>
        <p:txBody>
          <a:bodyPr/>
          <a:lstStyle/>
          <a:p>
            <a:endParaRPr lang="ru-RU"/>
          </a:p>
        </p:txBody>
      </p:sp>
      <p:sp>
        <p:nvSpPr>
          <p:cNvPr id="21520" name="Line 16"/>
          <p:cNvSpPr>
            <a:spLocks noChangeShapeType="1"/>
          </p:cNvSpPr>
          <p:nvPr/>
        </p:nvSpPr>
        <p:spPr bwMode="auto">
          <a:xfrm>
            <a:off x="4191000" y="1752600"/>
            <a:ext cx="1371600" cy="533400"/>
          </a:xfrm>
          <a:prstGeom prst="line">
            <a:avLst/>
          </a:prstGeom>
          <a:noFill/>
          <a:ln w="9525">
            <a:solidFill>
              <a:schemeClr val="tx1"/>
            </a:solidFill>
            <a:round/>
            <a:headEnd/>
            <a:tailEnd type="triangle" w="med" len="med"/>
          </a:ln>
        </p:spPr>
        <p:txBody>
          <a:bodyPr/>
          <a:lstStyle/>
          <a:p>
            <a:endParaRPr lang="ru-RU"/>
          </a:p>
        </p:txBody>
      </p:sp>
      <p:sp>
        <p:nvSpPr>
          <p:cNvPr id="21521" name="Text Box 17"/>
          <p:cNvSpPr txBox="1">
            <a:spLocks noChangeArrowheads="1"/>
          </p:cNvSpPr>
          <p:nvPr/>
        </p:nvSpPr>
        <p:spPr bwMode="auto">
          <a:xfrm>
            <a:off x="5487988" y="5608638"/>
            <a:ext cx="2468562" cy="366712"/>
          </a:xfrm>
          <a:prstGeom prst="rect">
            <a:avLst/>
          </a:prstGeom>
          <a:noFill/>
          <a:ln w="9525">
            <a:noFill/>
            <a:miter lim="800000"/>
            <a:headEnd/>
            <a:tailEnd/>
          </a:ln>
        </p:spPr>
        <p:txBody>
          <a:bodyPr>
            <a:spAutoFit/>
          </a:bodyPr>
          <a:lstStyle/>
          <a:p>
            <a:endParaRPr lang="ru-RU">
              <a:cs typeface="Arial" charset="0"/>
            </a:endParaRPr>
          </a:p>
        </p:txBody>
      </p:sp>
      <p:sp>
        <p:nvSpPr>
          <p:cNvPr id="21522" name="Text Box 18"/>
          <p:cNvSpPr txBox="1">
            <a:spLocks noChangeArrowheads="1"/>
          </p:cNvSpPr>
          <p:nvPr/>
        </p:nvSpPr>
        <p:spPr bwMode="auto">
          <a:xfrm>
            <a:off x="6804025" y="5734050"/>
            <a:ext cx="1603375" cy="366713"/>
          </a:xfrm>
          <a:prstGeom prst="rect">
            <a:avLst/>
          </a:prstGeom>
          <a:noFill/>
          <a:ln w="9525">
            <a:noFill/>
            <a:miter lim="800000"/>
            <a:headEnd/>
            <a:tailEnd/>
          </a:ln>
        </p:spPr>
        <p:txBody>
          <a:bodyPr>
            <a:spAutoFit/>
          </a:bodyPr>
          <a:lstStyle/>
          <a:p>
            <a:endParaRPr lang="ru-RU">
              <a:cs typeface="Arial" charset="0"/>
            </a:endParaRPr>
          </a:p>
        </p:txBody>
      </p:sp>
      <p:sp>
        <p:nvSpPr>
          <p:cNvPr id="21523" name="Text Box 7"/>
          <p:cNvSpPr txBox="1">
            <a:spLocks noChangeArrowheads="1"/>
          </p:cNvSpPr>
          <p:nvPr/>
        </p:nvSpPr>
        <p:spPr bwMode="auto">
          <a:xfrm>
            <a:off x="6300788" y="3284538"/>
            <a:ext cx="2843212" cy="1006475"/>
          </a:xfrm>
          <a:prstGeom prst="rect">
            <a:avLst/>
          </a:prstGeom>
          <a:solidFill>
            <a:schemeClr val="bg1"/>
          </a:solidFill>
          <a:ln w="9525">
            <a:noFill/>
            <a:miter lim="800000"/>
            <a:headEnd/>
            <a:tailEnd/>
          </a:ln>
        </p:spPr>
        <p:txBody>
          <a:bodyPr>
            <a:spAutoFit/>
          </a:bodyPr>
          <a:lstStyle/>
          <a:p>
            <a:pPr algn="ctr">
              <a:spcBef>
                <a:spcPct val="50000"/>
              </a:spcBef>
            </a:pPr>
            <a:r>
              <a:rPr lang="ru-RU">
                <a:cs typeface="Arial" charset="0"/>
              </a:rPr>
              <a:t>Форма группового взаимодействия — </a:t>
            </a:r>
            <a:r>
              <a:rPr lang="ru-RU" sz="2400" b="1">
                <a:cs typeface="Arial" charset="0"/>
              </a:rPr>
              <a:t>«большой круг».</a:t>
            </a:r>
            <a:r>
              <a:rPr lang="ru-RU">
                <a:cs typeface="Arial" charset="0"/>
              </a:rPr>
              <a:t> </a:t>
            </a:r>
          </a:p>
        </p:txBody>
      </p:sp>
      <p:sp>
        <p:nvSpPr>
          <p:cNvPr id="21524" name="Line 21"/>
          <p:cNvSpPr>
            <a:spLocks noChangeShapeType="1"/>
          </p:cNvSpPr>
          <p:nvPr/>
        </p:nvSpPr>
        <p:spPr bwMode="auto">
          <a:xfrm>
            <a:off x="4211638" y="1773238"/>
            <a:ext cx="2089150" cy="1871662"/>
          </a:xfrm>
          <a:prstGeom prst="line">
            <a:avLst/>
          </a:prstGeom>
          <a:noFill/>
          <a:ln w="9525">
            <a:solidFill>
              <a:schemeClr val="tx1"/>
            </a:solidFill>
            <a:round/>
            <a:headEnd/>
            <a:tailEnd type="triangle" w="med" len="med"/>
          </a:ln>
        </p:spPr>
        <p:txBody>
          <a:bodyPr/>
          <a:lstStyle/>
          <a:p>
            <a:endParaRPr lang="ru-RU"/>
          </a:p>
        </p:txBody>
      </p:sp>
      <p:sp>
        <p:nvSpPr>
          <p:cNvPr id="21525" name="Text Box 22"/>
          <p:cNvSpPr txBox="1">
            <a:spLocks noChangeArrowheads="1"/>
          </p:cNvSpPr>
          <p:nvPr/>
        </p:nvSpPr>
        <p:spPr bwMode="auto">
          <a:xfrm>
            <a:off x="5867400" y="4508500"/>
            <a:ext cx="2087563" cy="457200"/>
          </a:xfrm>
          <a:prstGeom prst="rect">
            <a:avLst/>
          </a:prstGeom>
          <a:solidFill>
            <a:schemeClr val="bg1"/>
          </a:solidFill>
          <a:ln w="9525">
            <a:noFill/>
            <a:miter lim="800000"/>
            <a:headEnd/>
            <a:tailEnd/>
          </a:ln>
        </p:spPr>
        <p:txBody>
          <a:bodyPr>
            <a:spAutoFit/>
          </a:bodyPr>
          <a:lstStyle/>
          <a:p>
            <a:pPr>
              <a:spcBef>
                <a:spcPct val="50000"/>
              </a:spcBef>
            </a:pPr>
            <a:r>
              <a:rPr lang="ru-RU" sz="2400" b="1">
                <a:cs typeface="Arial" charset="0"/>
              </a:rPr>
              <a:t>«Аквариум»</a:t>
            </a:r>
          </a:p>
        </p:txBody>
      </p:sp>
      <p:sp>
        <p:nvSpPr>
          <p:cNvPr id="21526" name="Line 24"/>
          <p:cNvSpPr>
            <a:spLocks noChangeShapeType="1"/>
          </p:cNvSpPr>
          <p:nvPr/>
        </p:nvSpPr>
        <p:spPr bwMode="auto">
          <a:xfrm>
            <a:off x="4211638" y="1773238"/>
            <a:ext cx="1655762" cy="2808287"/>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3"/>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057400" y="549275"/>
            <a:ext cx="7086600" cy="719138"/>
          </a:xfrm>
        </p:spPr>
        <p:txBody>
          <a:bodyPr/>
          <a:lstStyle/>
          <a:p>
            <a:pPr eaLnBrk="1" hangingPunct="1"/>
            <a:r>
              <a:rPr lang="ru-RU" sz="2800" b="1" u="sng" smtClean="0"/>
              <a:t>Рефлексия</a:t>
            </a:r>
            <a:r>
              <a:rPr lang="ru-RU" sz="2000" smtClean="0"/>
              <a:t> – получение обратной связи</a:t>
            </a:r>
          </a:p>
        </p:txBody>
      </p:sp>
      <p:sp>
        <p:nvSpPr>
          <p:cNvPr id="22531" name="Text Box 3"/>
          <p:cNvSpPr txBox="1">
            <a:spLocks noChangeArrowheads="1"/>
          </p:cNvSpPr>
          <p:nvPr/>
        </p:nvSpPr>
        <p:spPr bwMode="auto">
          <a:xfrm>
            <a:off x="6732588" y="3141663"/>
            <a:ext cx="1143000" cy="457200"/>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Эссе</a:t>
            </a:r>
          </a:p>
        </p:txBody>
      </p:sp>
      <p:sp>
        <p:nvSpPr>
          <p:cNvPr id="22532" name="Text Box 4"/>
          <p:cNvSpPr txBox="1">
            <a:spLocks noChangeArrowheads="1"/>
          </p:cNvSpPr>
          <p:nvPr/>
        </p:nvSpPr>
        <p:spPr bwMode="auto">
          <a:xfrm>
            <a:off x="7010400" y="1295400"/>
            <a:ext cx="1809750" cy="822325"/>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Мини-сочинение</a:t>
            </a:r>
          </a:p>
        </p:txBody>
      </p:sp>
      <p:sp>
        <p:nvSpPr>
          <p:cNvPr id="22533" name="Text Box 5"/>
          <p:cNvSpPr txBox="1">
            <a:spLocks noChangeArrowheads="1"/>
          </p:cNvSpPr>
          <p:nvPr/>
        </p:nvSpPr>
        <p:spPr bwMode="auto">
          <a:xfrm>
            <a:off x="4419600" y="3657600"/>
            <a:ext cx="2590800" cy="731838"/>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Глоссарий </a:t>
            </a:r>
            <a:r>
              <a:rPr lang="ru-RU">
                <a:latin typeface="Times New Roman" pitchFamily="18" charset="0"/>
                <a:cs typeface="Arial" charset="0"/>
              </a:rPr>
              <a:t>(составление словаря)</a:t>
            </a:r>
          </a:p>
        </p:txBody>
      </p:sp>
      <p:sp>
        <p:nvSpPr>
          <p:cNvPr id="22534" name="Text Box 6"/>
          <p:cNvSpPr txBox="1">
            <a:spLocks noChangeArrowheads="1"/>
          </p:cNvSpPr>
          <p:nvPr/>
        </p:nvSpPr>
        <p:spPr bwMode="auto">
          <a:xfrm>
            <a:off x="468313" y="1412875"/>
            <a:ext cx="2286000" cy="1108075"/>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Хокку (хайку) – </a:t>
            </a:r>
            <a:r>
              <a:rPr lang="ru-RU">
                <a:latin typeface="Times New Roman" pitchFamily="18" charset="0"/>
                <a:cs typeface="Arial" charset="0"/>
              </a:rPr>
              <a:t>японские 3-х стишия</a:t>
            </a:r>
          </a:p>
        </p:txBody>
      </p:sp>
      <p:sp>
        <p:nvSpPr>
          <p:cNvPr id="22535" name="Text Box 7"/>
          <p:cNvSpPr txBox="1">
            <a:spLocks noChangeArrowheads="1"/>
          </p:cNvSpPr>
          <p:nvPr/>
        </p:nvSpPr>
        <p:spPr bwMode="auto">
          <a:xfrm>
            <a:off x="1476375" y="3716338"/>
            <a:ext cx="2840038" cy="822325"/>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Юмористический рассказ</a:t>
            </a:r>
          </a:p>
        </p:txBody>
      </p:sp>
      <p:sp>
        <p:nvSpPr>
          <p:cNvPr id="22536" name="Text Box 8"/>
          <p:cNvSpPr txBox="1">
            <a:spLocks noChangeArrowheads="1"/>
          </p:cNvSpPr>
          <p:nvPr/>
        </p:nvSpPr>
        <p:spPr bwMode="auto">
          <a:xfrm>
            <a:off x="6804025" y="2420938"/>
            <a:ext cx="1524000" cy="457200"/>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Arial" charset="0"/>
              </a:rPr>
              <a:t>Сказка</a:t>
            </a:r>
          </a:p>
        </p:txBody>
      </p:sp>
      <p:sp>
        <p:nvSpPr>
          <p:cNvPr id="22537" name="Text Box 9"/>
          <p:cNvSpPr txBox="1">
            <a:spLocks noChangeArrowheads="1"/>
          </p:cNvSpPr>
          <p:nvPr/>
        </p:nvSpPr>
        <p:spPr bwMode="auto">
          <a:xfrm>
            <a:off x="755650" y="2565400"/>
            <a:ext cx="2513013" cy="822325"/>
          </a:xfrm>
          <a:prstGeom prst="rect">
            <a:avLst/>
          </a:prstGeom>
          <a:noFill/>
          <a:ln w="9525">
            <a:noFill/>
            <a:miter lim="800000"/>
            <a:headEnd/>
            <a:tailEnd/>
          </a:ln>
        </p:spPr>
        <p:txBody>
          <a:bodyPr>
            <a:spAutoFit/>
          </a:bodyPr>
          <a:lstStyle/>
          <a:p>
            <a:pPr>
              <a:spcBef>
                <a:spcPct val="50000"/>
              </a:spcBef>
            </a:pPr>
            <a:r>
              <a:rPr lang="ru-RU" sz="2400" b="1">
                <a:latin typeface="Times New Roman" pitchFamily="18" charset="0"/>
                <a:cs typeface="Arial" charset="0"/>
              </a:rPr>
              <a:t>Незаконченное предложение</a:t>
            </a:r>
          </a:p>
        </p:txBody>
      </p:sp>
      <p:sp>
        <p:nvSpPr>
          <p:cNvPr id="22538" name="Line 10"/>
          <p:cNvSpPr>
            <a:spLocks noChangeShapeType="1"/>
          </p:cNvSpPr>
          <p:nvPr/>
        </p:nvSpPr>
        <p:spPr bwMode="auto">
          <a:xfrm flipH="1">
            <a:off x="2819400" y="1143000"/>
            <a:ext cx="1905000" cy="533400"/>
          </a:xfrm>
          <a:prstGeom prst="line">
            <a:avLst/>
          </a:prstGeom>
          <a:noFill/>
          <a:ln w="9525">
            <a:solidFill>
              <a:schemeClr val="tx1"/>
            </a:solidFill>
            <a:round/>
            <a:headEnd/>
            <a:tailEnd type="triangle" w="med" len="med"/>
          </a:ln>
        </p:spPr>
        <p:txBody>
          <a:bodyPr/>
          <a:lstStyle/>
          <a:p>
            <a:endParaRPr lang="ru-RU"/>
          </a:p>
        </p:txBody>
      </p:sp>
      <p:sp>
        <p:nvSpPr>
          <p:cNvPr id="22539" name="Line 11"/>
          <p:cNvSpPr>
            <a:spLocks noChangeShapeType="1"/>
          </p:cNvSpPr>
          <p:nvPr/>
        </p:nvSpPr>
        <p:spPr bwMode="auto">
          <a:xfrm flipH="1">
            <a:off x="3124200" y="1143000"/>
            <a:ext cx="1600200" cy="1371600"/>
          </a:xfrm>
          <a:prstGeom prst="line">
            <a:avLst/>
          </a:prstGeom>
          <a:noFill/>
          <a:ln w="9525">
            <a:solidFill>
              <a:schemeClr val="tx1"/>
            </a:solidFill>
            <a:round/>
            <a:headEnd/>
            <a:tailEnd type="triangle" w="med" len="med"/>
          </a:ln>
        </p:spPr>
        <p:txBody>
          <a:bodyPr/>
          <a:lstStyle/>
          <a:p>
            <a:endParaRPr lang="ru-RU"/>
          </a:p>
        </p:txBody>
      </p:sp>
      <p:sp>
        <p:nvSpPr>
          <p:cNvPr id="22540" name="Line 12"/>
          <p:cNvSpPr>
            <a:spLocks noChangeShapeType="1"/>
          </p:cNvSpPr>
          <p:nvPr/>
        </p:nvSpPr>
        <p:spPr bwMode="auto">
          <a:xfrm flipH="1">
            <a:off x="3810000" y="1143000"/>
            <a:ext cx="914400" cy="2438400"/>
          </a:xfrm>
          <a:prstGeom prst="line">
            <a:avLst/>
          </a:prstGeom>
          <a:noFill/>
          <a:ln w="9525">
            <a:solidFill>
              <a:schemeClr val="tx1"/>
            </a:solidFill>
            <a:round/>
            <a:headEnd/>
            <a:tailEnd type="triangle" w="med" len="med"/>
          </a:ln>
        </p:spPr>
        <p:txBody>
          <a:bodyPr/>
          <a:lstStyle/>
          <a:p>
            <a:endParaRPr lang="ru-RU"/>
          </a:p>
        </p:txBody>
      </p:sp>
      <p:sp>
        <p:nvSpPr>
          <p:cNvPr id="22541" name="Line 13"/>
          <p:cNvSpPr>
            <a:spLocks noChangeShapeType="1"/>
          </p:cNvSpPr>
          <p:nvPr/>
        </p:nvSpPr>
        <p:spPr bwMode="auto">
          <a:xfrm>
            <a:off x="4724400" y="1143000"/>
            <a:ext cx="685800" cy="2590800"/>
          </a:xfrm>
          <a:prstGeom prst="line">
            <a:avLst/>
          </a:prstGeom>
          <a:noFill/>
          <a:ln w="9525">
            <a:solidFill>
              <a:schemeClr val="tx1"/>
            </a:solidFill>
            <a:round/>
            <a:headEnd/>
            <a:tailEnd type="triangle" w="med" len="med"/>
          </a:ln>
        </p:spPr>
        <p:txBody>
          <a:bodyPr/>
          <a:lstStyle/>
          <a:p>
            <a:endParaRPr lang="ru-RU"/>
          </a:p>
        </p:txBody>
      </p:sp>
      <p:sp>
        <p:nvSpPr>
          <p:cNvPr id="22542" name="Line 14"/>
          <p:cNvSpPr>
            <a:spLocks noChangeShapeType="1"/>
          </p:cNvSpPr>
          <p:nvPr/>
        </p:nvSpPr>
        <p:spPr bwMode="auto">
          <a:xfrm>
            <a:off x="4724400" y="1143000"/>
            <a:ext cx="2057400" cy="2057400"/>
          </a:xfrm>
          <a:prstGeom prst="line">
            <a:avLst/>
          </a:prstGeom>
          <a:noFill/>
          <a:ln w="9525">
            <a:solidFill>
              <a:schemeClr val="tx1"/>
            </a:solidFill>
            <a:round/>
            <a:headEnd/>
            <a:tailEnd type="triangle" w="med" len="med"/>
          </a:ln>
        </p:spPr>
        <p:txBody>
          <a:bodyPr/>
          <a:lstStyle/>
          <a:p>
            <a:endParaRPr lang="ru-RU"/>
          </a:p>
        </p:txBody>
      </p:sp>
      <p:sp>
        <p:nvSpPr>
          <p:cNvPr id="22543" name="Line 15"/>
          <p:cNvSpPr>
            <a:spLocks noChangeShapeType="1"/>
          </p:cNvSpPr>
          <p:nvPr/>
        </p:nvSpPr>
        <p:spPr bwMode="auto">
          <a:xfrm>
            <a:off x="4724400" y="1143000"/>
            <a:ext cx="2133600" cy="1219200"/>
          </a:xfrm>
          <a:prstGeom prst="line">
            <a:avLst/>
          </a:prstGeom>
          <a:noFill/>
          <a:ln w="9525">
            <a:solidFill>
              <a:schemeClr val="tx1"/>
            </a:solidFill>
            <a:round/>
            <a:headEnd/>
            <a:tailEnd type="triangle" w="med" len="med"/>
          </a:ln>
        </p:spPr>
        <p:txBody>
          <a:bodyPr/>
          <a:lstStyle/>
          <a:p>
            <a:endParaRPr lang="ru-RU"/>
          </a:p>
        </p:txBody>
      </p:sp>
      <p:sp>
        <p:nvSpPr>
          <p:cNvPr id="22544" name="Line 16"/>
          <p:cNvSpPr>
            <a:spLocks noChangeShapeType="1"/>
          </p:cNvSpPr>
          <p:nvPr/>
        </p:nvSpPr>
        <p:spPr bwMode="auto">
          <a:xfrm>
            <a:off x="4724400" y="1143000"/>
            <a:ext cx="2362200" cy="457200"/>
          </a:xfrm>
          <a:prstGeom prst="line">
            <a:avLst/>
          </a:prstGeom>
          <a:noFill/>
          <a:ln w="9525">
            <a:solidFill>
              <a:schemeClr val="tx1"/>
            </a:solidFill>
            <a:round/>
            <a:headEnd/>
            <a:tailEnd type="triangle" w="med" len="med"/>
          </a:ln>
        </p:spPr>
        <p:txBody>
          <a:bodyPr/>
          <a:lstStyle/>
          <a:p>
            <a:endParaRPr lang="ru-RU"/>
          </a:p>
        </p:txBody>
      </p:sp>
      <p:pic>
        <p:nvPicPr>
          <p:cNvPr id="22545" name="Picture 20" descr="j0398137[1]"/>
          <p:cNvPicPr>
            <a:picLocks noChangeAspect="1" noChangeArrowheads="1"/>
          </p:cNvPicPr>
          <p:nvPr/>
        </p:nvPicPr>
        <p:blipFill>
          <a:blip r:embed="rId3"/>
          <a:srcRect/>
          <a:stretch>
            <a:fillRect/>
          </a:stretch>
        </p:blipFill>
        <p:spPr bwMode="auto">
          <a:xfrm>
            <a:off x="1071538" y="4624388"/>
            <a:ext cx="2438400" cy="2233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3"/>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642918"/>
            <a:ext cx="5390515" cy="769441"/>
          </a:xfrm>
          <a:prstGeom prst="rect">
            <a:avLst/>
          </a:prstGeom>
          <a:noFill/>
          <a:ln>
            <a:noFill/>
          </a:ln>
        </p:spPr>
        <p:txBody>
          <a:bodyPr wrap="none">
            <a:spAutoFit/>
          </a:bodyPr>
          <a:lstStyle/>
          <a:p>
            <a:pPr algn="ctr" fontAlgn="auto">
              <a:spcBef>
                <a:spcPts val="0"/>
              </a:spcBef>
              <a:spcAft>
                <a:spcPts val="0"/>
              </a:spcAft>
              <a:defRPr/>
            </a:pPr>
            <a:r>
              <a:rPr lang="ru-RU" sz="4400" b="1" spc="300" dirty="0">
                <a:ln w="11430" cmpd="sng">
                  <a:solidFill>
                    <a:schemeClr val="accent1">
                      <a:tint val="10000"/>
                    </a:schemeClr>
                  </a:solidFill>
                  <a:prstDash val="solid"/>
                  <a:miter lim="800000"/>
                </a:ln>
                <a:effectLst>
                  <a:glow rad="45500">
                    <a:schemeClr val="accent1">
                      <a:satMod val="220000"/>
                      <a:alpha val="35000"/>
                    </a:schemeClr>
                  </a:glow>
                </a:effectLst>
                <a:latin typeface="+mn-lt"/>
                <a:cs typeface="+mn-cs"/>
              </a:rPr>
              <a:t>Мозговой штурм</a:t>
            </a:r>
          </a:p>
        </p:txBody>
      </p:sp>
      <p:sp>
        <p:nvSpPr>
          <p:cNvPr id="3" name="Прямоугольник 2"/>
          <p:cNvSpPr/>
          <p:nvPr/>
        </p:nvSpPr>
        <p:spPr>
          <a:xfrm>
            <a:off x="642938" y="1357313"/>
            <a:ext cx="7858125" cy="523220"/>
          </a:xfrm>
          <a:prstGeom prst="rect">
            <a:avLst/>
          </a:prstGeom>
        </p:spPr>
        <p:txBody>
          <a:bodyPr>
            <a:spAutoFit/>
          </a:bodyPr>
          <a:lstStyle/>
          <a:p>
            <a:pPr fontAlgn="auto">
              <a:spcBef>
                <a:spcPts val="0"/>
              </a:spcBef>
              <a:spcAft>
                <a:spcPts val="0"/>
              </a:spcAft>
              <a:defRPr/>
            </a:pPr>
            <a:r>
              <a:rPr lang="ru-RU" sz="2800" b="1" dirty="0" smtClean="0">
                <a:solidFill>
                  <a:schemeClr val="tx2">
                    <a:lumMod val="75000"/>
                  </a:schemeClr>
                </a:solidFill>
                <a:latin typeface="+mn-lt"/>
                <a:cs typeface="+mn-cs"/>
              </a:rPr>
              <a:t> </a:t>
            </a:r>
            <a:endParaRPr lang="ru-RU" sz="2400" dirty="0">
              <a:solidFill>
                <a:schemeClr val="tx2">
                  <a:lumMod val="75000"/>
                </a:schemeClr>
              </a:solidFill>
              <a:latin typeface="+mn-lt"/>
              <a:cs typeface="+mn-cs"/>
            </a:endParaRPr>
          </a:p>
        </p:txBody>
      </p:sp>
      <p:sp>
        <p:nvSpPr>
          <p:cNvPr id="4" name="Прямоугольник 3"/>
          <p:cNvSpPr/>
          <p:nvPr/>
        </p:nvSpPr>
        <p:spPr>
          <a:xfrm>
            <a:off x="285720" y="1720840"/>
            <a:ext cx="8572560" cy="4832092"/>
          </a:xfrm>
          <a:prstGeom prst="rect">
            <a:avLst/>
          </a:prstGeom>
        </p:spPr>
        <p:txBody>
          <a:bodyPr wrap="square">
            <a:spAutoFit/>
          </a:bodyPr>
          <a:lstStyle/>
          <a:p>
            <a:pPr algn="just"/>
            <a:r>
              <a:rPr lang="ru-RU" sz="2800" b="1" dirty="0" smtClean="0"/>
              <a:t>Участникам обсуждения предлагают высказывать как можно большее количество вариантов решения, в том числе самых фантастических (время обсуждения проблемы ограничивается обычно 1–5 минутами). Затем из общего числа высказанных идей отбирают наиболее удачные, которые могут быть использованы на практике. Прекрасно подходит для обсуждения проблемных вопросов (здоровье, спорт, молодежь, система образования).</a:t>
            </a:r>
            <a:endParaRPr lang="ru-RU" sz="28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8888" y="549275"/>
            <a:ext cx="7086600" cy="731838"/>
          </a:xfrm>
        </p:spPr>
        <p:txBody>
          <a:bodyPr>
            <a:normAutofit/>
          </a:bodyPr>
          <a:lstStyle/>
          <a:p>
            <a:pPr algn="ctr" eaLnBrk="1" hangingPunct="1"/>
            <a:r>
              <a:rPr lang="ru-RU" b="1" dirty="0" err="1" smtClean="0">
                <a:solidFill>
                  <a:schemeClr val="tx1"/>
                </a:solidFill>
              </a:rPr>
              <a:t>Синквейн</a:t>
            </a:r>
            <a:endParaRPr lang="ru-RU" b="1" dirty="0" smtClean="0">
              <a:solidFill>
                <a:schemeClr val="tx1"/>
              </a:solidFill>
            </a:endParaRPr>
          </a:p>
        </p:txBody>
      </p:sp>
      <p:sp>
        <p:nvSpPr>
          <p:cNvPr id="31747" name="Rectangle 3"/>
          <p:cNvSpPr>
            <a:spLocks noGrp="1" noChangeArrowheads="1"/>
          </p:cNvSpPr>
          <p:nvPr>
            <p:ph idx="1"/>
          </p:nvPr>
        </p:nvSpPr>
        <p:spPr>
          <a:xfrm>
            <a:off x="684213" y="1341438"/>
            <a:ext cx="6767512" cy="5111750"/>
          </a:xfrm>
        </p:spPr>
        <p:txBody>
          <a:bodyPr>
            <a:normAutofit lnSpcReduction="10000"/>
          </a:bodyPr>
          <a:lstStyle/>
          <a:p>
            <a:pPr eaLnBrk="1" hangingPunct="1">
              <a:lnSpc>
                <a:spcPct val="80000"/>
              </a:lnSpc>
              <a:buFontTx/>
              <a:buChar char="-"/>
            </a:pPr>
            <a:r>
              <a:rPr lang="ru-RU" sz="2000" b="1" dirty="0" smtClean="0">
                <a:solidFill>
                  <a:schemeClr val="hlink"/>
                </a:solidFill>
              </a:rPr>
              <a:t>это стихотворение, которое состоит из 5 строчек по определенным правилам.</a:t>
            </a:r>
          </a:p>
          <a:p>
            <a:pPr eaLnBrk="1" hangingPunct="1">
              <a:lnSpc>
                <a:spcPct val="80000"/>
              </a:lnSpc>
              <a:buFontTx/>
              <a:buChar char="-"/>
            </a:pPr>
            <a:endParaRPr lang="ru-RU" sz="2000" b="1" dirty="0" smtClean="0">
              <a:solidFill>
                <a:schemeClr val="hlink"/>
              </a:solidFill>
            </a:endParaRPr>
          </a:p>
          <a:p>
            <a:pPr eaLnBrk="1" hangingPunct="1">
              <a:lnSpc>
                <a:spcPct val="80000"/>
              </a:lnSpc>
              <a:buFontTx/>
              <a:buNone/>
            </a:pPr>
            <a:r>
              <a:rPr lang="ru-RU" sz="2000" b="1" dirty="0" smtClean="0">
                <a:latin typeface="Cambria" pitchFamily="18" charset="0"/>
              </a:rPr>
              <a:t>1 строка – Существительное (название темы)</a:t>
            </a:r>
          </a:p>
          <a:p>
            <a:pPr eaLnBrk="1" hangingPunct="1">
              <a:lnSpc>
                <a:spcPct val="80000"/>
              </a:lnSpc>
              <a:buFontTx/>
              <a:buNone/>
            </a:pPr>
            <a:r>
              <a:rPr lang="ru-RU" sz="2000" b="1" dirty="0" smtClean="0">
                <a:latin typeface="Cambria" pitchFamily="18" charset="0"/>
              </a:rPr>
              <a:t>2 строка – Два прилагательных (определение темы)</a:t>
            </a:r>
          </a:p>
          <a:p>
            <a:pPr eaLnBrk="1" hangingPunct="1">
              <a:lnSpc>
                <a:spcPct val="80000"/>
              </a:lnSpc>
              <a:buFontTx/>
              <a:buNone/>
            </a:pPr>
            <a:r>
              <a:rPr lang="ru-RU" sz="2000" b="1" dirty="0" smtClean="0">
                <a:latin typeface="Cambria" pitchFamily="18" charset="0"/>
              </a:rPr>
              <a:t>3 строка – Три глагола, показывающие действия в рамках темы. </a:t>
            </a:r>
          </a:p>
          <a:p>
            <a:pPr eaLnBrk="1" hangingPunct="1">
              <a:lnSpc>
                <a:spcPct val="80000"/>
              </a:lnSpc>
              <a:buFontTx/>
              <a:buNone/>
            </a:pPr>
            <a:r>
              <a:rPr lang="ru-RU" sz="2000" b="1" dirty="0" smtClean="0">
                <a:latin typeface="Cambria" pitchFamily="18" charset="0"/>
              </a:rPr>
              <a:t>4 строка – фраза из 4 слов, сказывающая отношение автора к теме.</a:t>
            </a:r>
          </a:p>
          <a:p>
            <a:pPr eaLnBrk="1" hangingPunct="1">
              <a:lnSpc>
                <a:spcPct val="80000"/>
              </a:lnSpc>
              <a:buFontTx/>
              <a:buNone/>
            </a:pPr>
            <a:r>
              <a:rPr lang="ru-RU" sz="2000" b="1" dirty="0" smtClean="0">
                <a:latin typeface="Cambria" pitchFamily="18" charset="0"/>
              </a:rPr>
              <a:t>5 строка – вывод, завершение темы, выраженной любой частью речи</a:t>
            </a:r>
          </a:p>
          <a:p>
            <a:pPr eaLnBrk="1" hangingPunct="1">
              <a:lnSpc>
                <a:spcPct val="80000"/>
              </a:lnSpc>
              <a:buFontTx/>
              <a:buNone/>
            </a:pPr>
            <a:endParaRPr lang="ru-RU" sz="2000" b="1" dirty="0" smtClean="0">
              <a:latin typeface="Cambria" pitchFamily="18" charset="0"/>
            </a:endParaRPr>
          </a:p>
          <a:p>
            <a:pPr eaLnBrk="1" hangingPunct="1">
              <a:lnSpc>
                <a:spcPct val="80000"/>
              </a:lnSpc>
              <a:buFontTx/>
              <a:buNone/>
            </a:pPr>
            <a:r>
              <a:rPr lang="ru-RU" sz="2000" b="1" u="sng" dirty="0" smtClean="0">
                <a:latin typeface="Cambria" pitchFamily="18" charset="0"/>
              </a:rPr>
              <a:t>Например: по теме «Конституция РФ»:</a:t>
            </a:r>
          </a:p>
          <a:p>
            <a:pPr algn="ctr" eaLnBrk="1" hangingPunct="1">
              <a:lnSpc>
                <a:spcPct val="80000"/>
              </a:lnSpc>
              <a:buFontTx/>
              <a:buNone/>
            </a:pPr>
            <a:r>
              <a:rPr lang="ru-RU" sz="2000" b="1" dirty="0" smtClean="0">
                <a:latin typeface="Cambria" pitchFamily="18" charset="0"/>
              </a:rPr>
              <a:t>Конституция РФ</a:t>
            </a:r>
          </a:p>
          <a:p>
            <a:pPr algn="ctr" eaLnBrk="1" hangingPunct="1">
              <a:lnSpc>
                <a:spcPct val="80000"/>
              </a:lnSpc>
              <a:buFontTx/>
              <a:buNone/>
            </a:pPr>
            <a:r>
              <a:rPr lang="ru-RU" sz="2000" b="1" dirty="0" smtClean="0">
                <a:latin typeface="Cambria" pitchFamily="18" charset="0"/>
              </a:rPr>
              <a:t>Пятая, демократическая,</a:t>
            </a:r>
          </a:p>
          <a:p>
            <a:pPr algn="ctr" eaLnBrk="1" hangingPunct="1">
              <a:lnSpc>
                <a:spcPct val="80000"/>
              </a:lnSpc>
              <a:buFontTx/>
              <a:buNone/>
            </a:pPr>
            <a:r>
              <a:rPr lang="ru-RU" sz="2000" b="1" dirty="0" smtClean="0">
                <a:latin typeface="Cambria" pitchFamily="18" charset="0"/>
              </a:rPr>
              <a:t>Устанавливает, гарантирует, обязывает.</a:t>
            </a:r>
          </a:p>
          <a:p>
            <a:pPr algn="ctr" eaLnBrk="1" hangingPunct="1">
              <a:lnSpc>
                <a:spcPct val="80000"/>
              </a:lnSpc>
              <a:buFontTx/>
              <a:buNone/>
            </a:pPr>
            <a:r>
              <a:rPr lang="ru-RU" sz="2000" b="1" dirty="0" smtClean="0">
                <a:latin typeface="Cambria" pitchFamily="18" charset="0"/>
              </a:rPr>
              <a:t>Хорошо бы все соблюдали </a:t>
            </a:r>
          </a:p>
          <a:p>
            <a:pPr algn="ctr" eaLnBrk="1" hangingPunct="1">
              <a:lnSpc>
                <a:spcPct val="80000"/>
              </a:lnSpc>
              <a:buFontTx/>
              <a:buNone/>
            </a:pPr>
            <a:r>
              <a:rPr lang="ru-RU" sz="2000" b="1" dirty="0" smtClean="0">
                <a:latin typeface="Cambria" pitchFamily="18" charset="0"/>
              </a:rPr>
              <a:t>Основной закон государства.</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79525" y="549275"/>
            <a:ext cx="7086600" cy="868363"/>
          </a:xfrm>
        </p:spPr>
        <p:txBody>
          <a:bodyPr/>
          <a:lstStyle/>
          <a:p>
            <a:pPr algn="ctr" eaLnBrk="1" hangingPunct="1"/>
            <a:r>
              <a:rPr lang="ru-RU" b="1" dirty="0" smtClean="0">
                <a:solidFill>
                  <a:schemeClr val="tx1"/>
                </a:solidFill>
              </a:rPr>
              <a:t>ИНСЕРТ </a:t>
            </a:r>
            <a:r>
              <a:rPr lang="ru-RU" dirty="0" smtClean="0">
                <a:solidFill>
                  <a:schemeClr val="tx1"/>
                </a:solidFill>
              </a:rPr>
              <a:t>(</a:t>
            </a:r>
            <a:r>
              <a:rPr lang="en-US" dirty="0" smtClean="0">
                <a:solidFill>
                  <a:schemeClr val="tx1"/>
                </a:solidFill>
              </a:rPr>
              <a:t>INSERT</a:t>
            </a:r>
            <a:r>
              <a:rPr lang="ru-RU" dirty="0" smtClean="0">
                <a:solidFill>
                  <a:schemeClr val="tx1"/>
                </a:solidFill>
              </a:rPr>
              <a:t>) </a:t>
            </a:r>
          </a:p>
        </p:txBody>
      </p:sp>
      <p:sp>
        <p:nvSpPr>
          <p:cNvPr id="32771" name="Rectangle 3"/>
          <p:cNvSpPr>
            <a:spLocks noGrp="1" noChangeArrowheads="1"/>
          </p:cNvSpPr>
          <p:nvPr>
            <p:ph type="body" sz="half" idx="1"/>
          </p:nvPr>
        </p:nvSpPr>
        <p:spPr>
          <a:xfrm>
            <a:off x="1258888" y="1196975"/>
            <a:ext cx="7037387" cy="1008063"/>
          </a:xfrm>
        </p:spPr>
        <p:txBody>
          <a:bodyPr/>
          <a:lstStyle/>
          <a:p>
            <a:pPr eaLnBrk="1" hangingPunct="1">
              <a:buFontTx/>
              <a:buNone/>
            </a:pPr>
            <a:r>
              <a:rPr lang="ru-RU" sz="2000" b="1" smtClean="0">
                <a:latin typeface="Times New Roman" pitchFamily="18" charset="0"/>
              </a:rPr>
              <a:t>     </a:t>
            </a:r>
            <a:r>
              <a:rPr lang="ru-RU" sz="2000" b="1" smtClean="0">
                <a:solidFill>
                  <a:schemeClr val="hlink"/>
                </a:solidFill>
                <a:latin typeface="Times New Roman" pitchFamily="18" charset="0"/>
              </a:rPr>
              <a:t>– метод активного чтения даёт возможность сохранить интерес к теме и тексту учебника. Маркировка текста «</a:t>
            </a:r>
            <a:r>
              <a:rPr lang="en-US" sz="2000" b="1" smtClean="0">
                <a:solidFill>
                  <a:schemeClr val="hlink"/>
                </a:solidFill>
                <a:latin typeface="Times New Roman" pitchFamily="18" charset="0"/>
              </a:rPr>
              <a:t>v</a:t>
            </a:r>
            <a:r>
              <a:rPr lang="ru-RU" sz="2000" b="1" smtClean="0">
                <a:solidFill>
                  <a:schemeClr val="hlink"/>
                </a:solidFill>
                <a:latin typeface="Times New Roman" pitchFamily="18" charset="0"/>
              </a:rPr>
              <a:t>», «+», « - », «?»</a:t>
            </a:r>
          </a:p>
        </p:txBody>
      </p:sp>
      <p:graphicFrame>
        <p:nvGraphicFramePr>
          <p:cNvPr id="18506" name="Group 74"/>
          <p:cNvGraphicFramePr>
            <a:graphicFrameLocks noGrp="1"/>
          </p:cNvGraphicFramePr>
          <p:nvPr>
            <p:ph sz="half" idx="2"/>
          </p:nvPr>
        </p:nvGraphicFramePr>
        <p:xfrm>
          <a:off x="1042988" y="2205038"/>
          <a:ext cx="5689600" cy="4130358"/>
        </p:xfrm>
        <a:graphic>
          <a:graphicData uri="http://schemas.openxmlformats.org/drawingml/2006/table">
            <a:tbl>
              <a:tblPr/>
              <a:tblGrid>
                <a:gridCol w="1422400"/>
                <a:gridCol w="1423987"/>
                <a:gridCol w="1420813"/>
                <a:gridCol w="142240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 </a:t>
                      </a:r>
                      <a:r>
                        <a:rPr kumimoji="0" lang="en-US" sz="20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v</a:t>
                      </a:r>
                      <a:r>
                        <a:rPr kumimoji="0" lang="ru-RU" sz="20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3DE">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A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F999"/>
                    </a:solidFill>
                  </a:tcPr>
                </a:tc>
              </a:tr>
              <a:tr h="3571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ambria" pitchFamily="18" charset="0"/>
                        </a:rPr>
                        <a:t>Поставьте этот знак на полях, если то, что вы читаете, соответствует тому, что знаете или думали, что знаете</a:t>
                      </a:r>
                      <a:r>
                        <a:rPr kumimoji="0" lang="ru-RU" sz="2400" b="1" i="0" u="none" strike="noStrike" cap="none" normalizeH="0" baseline="0" smtClean="0">
                          <a:ln>
                            <a:noFill/>
                          </a:ln>
                          <a:solidFill>
                            <a:schemeClr val="tx1"/>
                          </a:solidFill>
                          <a:effectLst/>
                          <a:latin typeface="Century Gothic"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B3DE">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rPr>
                        <a:t>Поставьте этот знак на полях, если то, что вы читаете, для вас является новым</a:t>
                      </a:r>
                      <a:r>
                        <a:rPr kumimoji="0" lang="ru-RU" sz="2400" b="0" i="0" u="none" strike="noStrike" cap="none" normalizeH="0" baseline="0" smtClean="0">
                          <a:ln>
                            <a:noFill/>
                          </a:ln>
                          <a:solidFill>
                            <a:schemeClr val="tx1"/>
                          </a:solidFill>
                          <a:effectLst/>
                          <a:latin typeface="Century Gothic"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AA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rPr>
                        <a:t>Поставьте этот знак на полях, если то, что вы читаете, противоречит тому, что вы уже знали или думали, что знаете</a:t>
                      </a:r>
                      <a:r>
                        <a:rPr kumimoji="0" lang="ru-RU" sz="2400" b="0" i="0" u="none" strike="noStrike" cap="none" normalizeH="0" baseline="0" smtClean="0">
                          <a:ln>
                            <a:noFill/>
                          </a:ln>
                          <a:solidFill>
                            <a:schemeClr val="tx1"/>
                          </a:solidFill>
                          <a:effectLst/>
                          <a:latin typeface="Cambr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ambria" pitchFamily="18" charset="0"/>
                        </a:rPr>
                        <a:t>Поставьте этот знак на полях, если то, что вы читаете, непонятно, или вы хотели бы получить более подробные сведения по данному вопросу</a:t>
                      </a:r>
                      <a:r>
                        <a:rPr kumimoji="0" lang="ru-RU" sz="2400" b="0" i="0" u="none" strike="noStrike" cap="none" normalizeH="0" baseline="0" smtClean="0">
                          <a:ln>
                            <a:noFill/>
                          </a:ln>
                          <a:solidFill>
                            <a:schemeClr val="tx1"/>
                          </a:solidFill>
                          <a:effectLst/>
                          <a:latin typeface="Cambria"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BF999"/>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913" y="549275"/>
            <a:ext cx="6100762" cy="727075"/>
          </a:xfrm>
        </p:spPr>
        <p:txBody>
          <a:bodyPr>
            <a:normAutofit fontScale="90000"/>
          </a:bodyPr>
          <a:lstStyle/>
          <a:p>
            <a:pPr algn="ctr" eaLnBrk="1" hangingPunct="1"/>
            <a:r>
              <a:rPr lang="ru-RU" sz="4000" b="1" dirty="0" smtClean="0">
                <a:solidFill>
                  <a:schemeClr val="accent2"/>
                </a:solidFill>
                <a:latin typeface="Cambria" pitchFamily="18" charset="0"/>
              </a:rPr>
              <a:t/>
            </a:r>
            <a:br>
              <a:rPr lang="ru-RU" sz="4000" b="1" dirty="0" smtClean="0">
                <a:solidFill>
                  <a:schemeClr val="accent2"/>
                </a:solidFill>
                <a:latin typeface="Cambria" pitchFamily="18" charset="0"/>
              </a:rPr>
            </a:br>
            <a:r>
              <a:rPr lang="ru-RU" sz="4000" b="1" dirty="0" smtClean="0">
                <a:solidFill>
                  <a:schemeClr val="tx1"/>
                </a:solidFill>
                <a:latin typeface="Cambria" pitchFamily="18" charset="0"/>
              </a:rPr>
              <a:t>«Аквариум»</a:t>
            </a:r>
            <a:br>
              <a:rPr lang="ru-RU" sz="4000" b="1" dirty="0" smtClean="0">
                <a:solidFill>
                  <a:schemeClr val="tx1"/>
                </a:solidFill>
                <a:latin typeface="Cambria" pitchFamily="18" charset="0"/>
              </a:rPr>
            </a:br>
            <a:endParaRPr lang="ru-RU" sz="4000" b="1" dirty="0" smtClean="0">
              <a:solidFill>
                <a:schemeClr val="tx1"/>
              </a:solidFill>
              <a:latin typeface="Cambria" pitchFamily="18" charset="0"/>
            </a:endParaRPr>
          </a:p>
        </p:txBody>
      </p:sp>
      <p:sp>
        <p:nvSpPr>
          <p:cNvPr id="33795" name="Rectangle 3"/>
          <p:cNvSpPr>
            <a:spLocks noGrp="1" noChangeArrowheads="1"/>
          </p:cNvSpPr>
          <p:nvPr>
            <p:ph idx="1"/>
          </p:nvPr>
        </p:nvSpPr>
        <p:spPr>
          <a:xfrm>
            <a:off x="611188" y="1268413"/>
            <a:ext cx="6408737" cy="5329237"/>
          </a:xfrm>
        </p:spPr>
        <p:txBody>
          <a:bodyPr/>
          <a:lstStyle/>
          <a:p>
            <a:pPr eaLnBrk="1" hangingPunct="1">
              <a:lnSpc>
                <a:spcPct val="80000"/>
              </a:lnSpc>
              <a:buFontTx/>
              <a:buNone/>
            </a:pPr>
            <a:r>
              <a:rPr lang="ru-RU" sz="2400" b="1" dirty="0" smtClean="0">
                <a:latin typeface="Cambria" pitchFamily="18" charset="0"/>
              </a:rPr>
              <a:t>       </a:t>
            </a:r>
            <a:r>
              <a:rPr lang="ru-RU" sz="2400" b="1" dirty="0" smtClean="0">
                <a:solidFill>
                  <a:schemeClr val="hlink"/>
                </a:solidFill>
                <a:latin typeface="Cambria" pitchFamily="18" charset="0"/>
              </a:rPr>
              <a:t>– это ролевая игра, в которой принимают участие 2-3 человека, а остальные выступают в роли наблюдателей, что позволяет одним «проживать» ситуацию, а другим анализировать ситуацию со стороны и «сопереживать» ее.</a:t>
            </a:r>
            <a:br>
              <a:rPr lang="ru-RU" sz="2400" b="1" dirty="0" smtClean="0">
                <a:solidFill>
                  <a:schemeClr val="hlink"/>
                </a:solidFill>
                <a:latin typeface="Cambria" pitchFamily="18" charset="0"/>
              </a:rPr>
            </a:br>
            <a:endParaRPr lang="ru-RU" sz="2400" b="1" dirty="0" smtClean="0">
              <a:solidFill>
                <a:schemeClr val="hlink"/>
              </a:solidFill>
              <a:latin typeface="Cambria" pitchFamily="18" charset="0"/>
            </a:endParaRPr>
          </a:p>
          <a:p>
            <a:pPr eaLnBrk="1" hangingPunct="1">
              <a:lnSpc>
                <a:spcPct val="80000"/>
              </a:lnSpc>
              <a:buFontTx/>
              <a:buNone/>
            </a:pPr>
            <a:r>
              <a:rPr lang="ru-RU" sz="1600" b="1" dirty="0" smtClean="0"/>
              <a:t>                  </a:t>
            </a:r>
            <a:r>
              <a:rPr lang="ru-RU" sz="2400" b="1" dirty="0" smtClean="0"/>
              <a:t>Преимущества метода:</a:t>
            </a:r>
            <a:r>
              <a:rPr lang="ru-RU" sz="1600" dirty="0" smtClean="0"/>
              <a:t/>
            </a:r>
            <a:br>
              <a:rPr lang="ru-RU" sz="1600" dirty="0" smtClean="0"/>
            </a:br>
            <a:endParaRPr lang="ru-RU" sz="1600" dirty="0" smtClean="0"/>
          </a:p>
          <a:p>
            <a:pPr eaLnBrk="1" hangingPunct="1">
              <a:lnSpc>
                <a:spcPct val="80000"/>
              </a:lnSpc>
            </a:pPr>
            <a:r>
              <a:rPr lang="ru-RU" sz="2000" b="1" dirty="0" smtClean="0">
                <a:latin typeface="Cambria" pitchFamily="18" charset="0"/>
              </a:rPr>
              <a:t>Эффективен, когда необходимо продемонстрировать навык, умение, эмоцию, состояние при дефиците времени.</a:t>
            </a:r>
          </a:p>
          <a:p>
            <a:pPr eaLnBrk="1" hangingPunct="1">
              <a:lnSpc>
                <a:spcPct val="80000"/>
              </a:lnSpc>
            </a:pPr>
            <a:r>
              <a:rPr lang="ru-RU" sz="2000" b="1" dirty="0" smtClean="0">
                <a:latin typeface="Cambria" pitchFamily="18" charset="0"/>
              </a:rPr>
              <a:t>Учащиеся могут выступать в роли экспертов и аналитиков.</a:t>
            </a:r>
          </a:p>
          <a:p>
            <a:pPr eaLnBrk="1" hangingPunct="1">
              <a:lnSpc>
                <a:spcPct val="80000"/>
              </a:lnSpc>
            </a:pPr>
            <a:r>
              <a:rPr lang="ru-RU" sz="2000" b="1" dirty="0" smtClean="0">
                <a:latin typeface="Cambria" pitchFamily="18" charset="0"/>
              </a:rPr>
              <a:t>Стимулирует участников к практической работе.</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lgn="ctr"/>
            <a:r>
              <a:rPr lang="ru-RU" sz="3200" b="1" dirty="0" smtClean="0">
                <a:solidFill>
                  <a:schemeClr val="accent2">
                    <a:lumMod val="75000"/>
                  </a:schemeClr>
                </a:solidFill>
              </a:rPr>
              <a:t>В педагогике различают несколько моделей обучения:</a:t>
            </a:r>
          </a:p>
        </p:txBody>
      </p:sp>
      <p:sp>
        <p:nvSpPr>
          <p:cNvPr id="9219" name="Rectangle 3"/>
          <p:cNvSpPr>
            <a:spLocks noGrp="1" noChangeArrowheads="1"/>
          </p:cNvSpPr>
          <p:nvPr>
            <p:ph idx="1"/>
          </p:nvPr>
        </p:nvSpPr>
        <p:spPr>
          <a:xfrm>
            <a:off x="685800" y="1600200"/>
            <a:ext cx="8001000" cy="4525963"/>
          </a:xfrm>
        </p:spPr>
        <p:txBody>
          <a:bodyPr/>
          <a:lstStyle/>
          <a:p>
            <a:pPr>
              <a:lnSpc>
                <a:spcPct val="80000"/>
              </a:lnSpc>
            </a:pPr>
            <a:endParaRPr lang="ru-RU" sz="1800" dirty="0" smtClean="0"/>
          </a:p>
          <a:p>
            <a:pPr>
              <a:lnSpc>
                <a:spcPct val="80000"/>
              </a:lnSpc>
            </a:pPr>
            <a:r>
              <a:rPr lang="ru-RU" sz="2400" b="1" dirty="0" smtClean="0">
                <a:solidFill>
                  <a:schemeClr val="accent2">
                    <a:lumMod val="75000"/>
                  </a:schemeClr>
                </a:solidFill>
              </a:rPr>
              <a:t>1) пассивная - обучаемый выступает в роли "объекта" обучения (слушает и смотрит); </a:t>
            </a:r>
          </a:p>
          <a:p>
            <a:pPr>
              <a:lnSpc>
                <a:spcPct val="80000"/>
              </a:lnSpc>
              <a:buFontTx/>
              <a:buNone/>
            </a:pPr>
            <a:endParaRPr lang="ru-RU" sz="2400" b="1" dirty="0" smtClean="0">
              <a:solidFill>
                <a:schemeClr val="accent2">
                  <a:lumMod val="75000"/>
                </a:schemeClr>
              </a:solidFill>
            </a:endParaRPr>
          </a:p>
          <a:p>
            <a:pPr>
              <a:lnSpc>
                <a:spcPct val="80000"/>
              </a:lnSpc>
            </a:pPr>
            <a:r>
              <a:rPr lang="ru-RU" sz="2400" b="1" dirty="0" smtClean="0">
                <a:solidFill>
                  <a:schemeClr val="accent2">
                    <a:lumMod val="75000"/>
                  </a:schemeClr>
                </a:solidFill>
              </a:rPr>
              <a:t>2) активная - обучаемый выступает "субъектом" обучения (самостоятельная работа, творческие задания); </a:t>
            </a:r>
          </a:p>
          <a:p>
            <a:pPr>
              <a:lnSpc>
                <a:spcPct val="80000"/>
              </a:lnSpc>
              <a:buFontTx/>
              <a:buNone/>
            </a:pPr>
            <a:endParaRPr lang="ru-RU" sz="2400" b="1" dirty="0" smtClean="0">
              <a:solidFill>
                <a:schemeClr val="accent2">
                  <a:lumMod val="75000"/>
                </a:schemeClr>
              </a:solidFill>
            </a:endParaRPr>
          </a:p>
          <a:p>
            <a:pPr>
              <a:lnSpc>
                <a:spcPct val="80000"/>
              </a:lnSpc>
            </a:pPr>
            <a:r>
              <a:rPr lang="ru-RU" sz="2400" b="1" dirty="0" smtClean="0">
                <a:solidFill>
                  <a:schemeClr val="accent2">
                    <a:lumMod val="75000"/>
                  </a:schemeClr>
                </a:solidFill>
              </a:rPr>
              <a:t>3) интерактивная – взаимодействие.</a:t>
            </a:r>
          </a:p>
          <a:p>
            <a:pPr>
              <a:lnSpc>
                <a:spcPct val="80000"/>
              </a:lnSpc>
              <a:buFontTx/>
              <a:buNone/>
            </a:pPr>
            <a:r>
              <a:rPr lang="ru-RU" sz="2400" b="1" dirty="0" smtClean="0">
                <a:solidFill>
                  <a:schemeClr val="accent2">
                    <a:lumMod val="75000"/>
                  </a:schemeClr>
                </a:solidFill>
              </a:rPr>
              <a:t>(моделирование жизненных ситуаций, использование ролевых игр, совместное решение проблем).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«Броуновское движение»</a:t>
            </a:r>
            <a:endParaRPr lang="ru-RU" dirty="0"/>
          </a:p>
        </p:txBody>
      </p:sp>
      <p:sp>
        <p:nvSpPr>
          <p:cNvPr id="3" name="Содержимое 2"/>
          <p:cNvSpPr>
            <a:spLocks noGrp="1"/>
          </p:cNvSpPr>
          <p:nvPr>
            <p:ph idx="1"/>
          </p:nvPr>
        </p:nvSpPr>
        <p:spPr/>
        <p:txBody>
          <a:bodyPr>
            <a:normAutofit fontScale="77500" lnSpcReduction="20000"/>
          </a:bodyPr>
          <a:lstStyle/>
          <a:p>
            <a:r>
              <a:rPr lang="en-US" dirty="0" smtClean="0"/>
              <a:t> </a:t>
            </a:r>
            <a:r>
              <a:rPr lang="ru-RU" b="1" dirty="0" smtClean="0"/>
              <a:t>Предполагает </a:t>
            </a:r>
            <a:r>
              <a:rPr lang="ru-RU" b="1" dirty="0" smtClean="0"/>
              <a:t>движение учеников по всему классу с целью сбора информации по предложенной теме. Часто </a:t>
            </a:r>
            <a:r>
              <a:rPr lang="ru-RU" b="1" dirty="0" smtClean="0"/>
              <a:t>используют при изучении </a:t>
            </a:r>
            <a:r>
              <a:rPr lang="ru-RU" b="1" dirty="0" smtClean="0"/>
              <a:t>темы «Хобби», «Семья», «Одежда», «Дом», параллельно отрабатывая всевозможные грамматические конструкции. Каждый участник получает лист с перечнем вопросов-заданий: «Узнай, сколько человек в твоем классе любят мятное мороженое!» или «Кто сегодня одет в розовую футболку?», «У кого дома письменный стол стоит у окна?» Учитель помогает формулировать вопросы и ответы, следит, чтобы взаимодействие велось на английском языке.</a:t>
            </a:r>
          </a:p>
          <a:p>
            <a:endParaRPr lang="ru-RU"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«Займи позицию»</a:t>
            </a:r>
            <a:endParaRPr lang="ru-RU" dirty="0"/>
          </a:p>
        </p:txBody>
      </p:sp>
      <p:sp>
        <p:nvSpPr>
          <p:cNvPr id="3" name="Содержимое 2"/>
          <p:cNvSpPr>
            <a:spLocks noGrp="1"/>
          </p:cNvSpPr>
          <p:nvPr>
            <p:ph idx="1"/>
          </p:nvPr>
        </p:nvSpPr>
        <p:spPr/>
        <p:txBody>
          <a:bodyPr/>
          <a:lstStyle/>
          <a:p>
            <a:r>
              <a:rPr lang="en-US" b="1" dirty="0" smtClean="0"/>
              <a:t> </a:t>
            </a:r>
            <a:r>
              <a:rPr lang="ru-RU" b="1" dirty="0" smtClean="0"/>
              <a:t>Зачитывается </a:t>
            </a:r>
            <a:r>
              <a:rPr lang="ru-RU" b="1" dirty="0" smtClean="0"/>
              <a:t>какое-нибудь утверждение, и ученики должны подойти к плакату со словом «ДА» или «НЕТ». Желательно, чтобы они объяснили свою позицию. Как логичное продолжение можно использовать групповую работу.</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«Дерево решений»</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b="1" dirty="0" smtClean="0"/>
              <a:t>При использовании </a:t>
            </a:r>
            <a:r>
              <a:rPr lang="ru-RU" b="1" i="1" dirty="0" smtClean="0"/>
              <a:t>технологии «Дерево решений»</a:t>
            </a:r>
            <a:r>
              <a:rPr lang="ru-RU" b="1" dirty="0" smtClean="0"/>
              <a:t> класс делится на 3 или 4 группы с одинаковым количеством учеников. Каждая группа обсуждает вопрос и делает записи на своем «дереве» (большой лист бумаги), потом группы меняются местами и дописывают на деревьях соседей свои идеи, не критикуя и не исправляя уже имеющиеся на листе. Можно смену групп провести по кругу, можно остановиться на определенном количестве «советников». Группа-хозяин перерабатывает дополнения, предлагает свое конечное решение по данному вопросу, проводим дискуссию, иногда перерастающую в прения сторон (особенно при обсуждении каких-то спорных или противоречивых вопросов). Дерево решений можно использовать, обсуждая плюсы (одна группа) и минусы (вторая группа) какого-то вопроса.</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«Карусель»</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b="1" i="1" dirty="0" smtClean="0"/>
              <a:t>Технология «Карусель»</a:t>
            </a:r>
            <a:r>
              <a:rPr lang="ru-RU" b="1" dirty="0" smtClean="0"/>
              <a:t>, как и многие интерактивные технологии, позаимствована из психологических тренингов. Детям такой вид работы обычно очень нравится. Образуется два кольца: внутреннее и внешнее. Внутреннее кольцо — это сидящие неподвижно ученики, обращенные лицом к внешнему кругу, а внешнее — это ученики, перемещающиеся по кругу через каждые 30 секунд. Таким образом, они успевают проговорить за несколько минут несколько тем и постараться убедить в своей правоте собеседника. Прекрасно отрабатываются диалоги этикетного характера, темы «знакомство», «национальности», «разговор в общественном месте» и т. д. Ребята увлеченно беседуют, занятие проходит динамично и результативно.</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«Свеча»</a:t>
            </a:r>
            <a:endParaRPr lang="ru-RU" dirty="0"/>
          </a:p>
        </p:txBody>
      </p:sp>
      <p:sp>
        <p:nvSpPr>
          <p:cNvPr id="3" name="Содержимое 2"/>
          <p:cNvSpPr>
            <a:spLocks noGrp="1"/>
          </p:cNvSpPr>
          <p:nvPr>
            <p:ph idx="1"/>
          </p:nvPr>
        </p:nvSpPr>
        <p:spPr/>
        <p:txBody>
          <a:bodyPr>
            <a:normAutofit/>
          </a:bodyPr>
          <a:lstStyle/>
          <a:p>
            <a:r>
              <a:rPr lang="ru-RU" dirty="0" smtClean="0"/>
              <a:t> </a:t>
            </a:r>
            <a:r>
              <a:rPr lang="ru-RU" b="1" dirty="0" smtClean="0"/>
              <a:t>Это прием</a:t>
            </a:r>
            <a:r>
              <a:rPr lang="ru-RU" b="1" dirty="0" smtClean="0"/>
              <a:t>, известный в </a:t>
            </a:r>
            <a:r>
              <a:rPr lang="ru-RU" b="1" dirty="0" smtClean="0"/>
              <a:t>психологии. </a:t>
            </a:r>
            <a:r>
              <a:rPr lang="ru-RU" b="1" dirty="0" smtClean="0"/>
              <a:t>По кругу передается зажженная свеча, и обучающиеся высказываются о разных аспектах обучения. В старших классах свеча добавляет доверительность разговору, душевность и откровенность. С ребятами младшего возраста </a:t>
            </a:r>
            <a:r>
              <a:rPr lang="ru-RU" b="1" dirty="0" smtClean="0"/>
              <a:t> подобную </a:t>
            </a:r>
            <a:r>
              <a:rPr lang="ru-RU" b="1" dirty="0" smtClean="0"/>
              <a:t>технологию </a:t>
            </a:r>
            <a:r>
              <a:rPr lang="ru-RU" b="1" dirty="0" smtClean="0"/>
              <a:t> называют </a:t>
            </a:r>
            <a:r>
              <a:rPr lang="ru-RU" b="1" i="1" dirty="0" smtClean="0"/>
              <a:t>«живой </a:t>
            </a:r>
            <a:r>
              <a:rPr lang="ru-RU" b="1" i="1" dirty="0" smtClean="0"/>
              <a:t>мяч</a:t>
            </a:r>
            <a:r>
              <a:rPr lang="ru-RU" b="1" i="1" dirty="0" smtClean="0"/>
              <a:t>».</a:t>
            </a:r>
            <a:r>
              <a:rPr lang="ru-RU" b="1" dirty="0" smtClean="0"/>
              <a:t> </a:t>
            </a:r>
            <a:endParaRPr lang="ru-RU" b="1"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«Путешествие»</a:t>
            </a:r>
            <a:endParaRPr lang="ru-RU" b="1" dirty="0"/>
          </a:p>
        </p:txBody>
      </p:sp>
      <p:sp>
        <p:nvSpPr>
          <p:cNvPr id="3" name="Содержимое 2"/>
          <p:cNvSpPr>
            <a:spLocks noGrp="1"/>
          </p:cNvSpPr>
          <p:nvPr>
            <p:ph idx="1"/>
          </p:nvPr>
        </p:nvSpPr>
        <p:spPr/>
        <p:txBody>
          <a:bodyPr/>
          <a:lstStyle/>
          <a:p>
            <a:r>
              <a:rPr lang="ru-RU" b="1" dirty="0" smtClean="0"/>
              <a:t>Изучение </a:t>
            </a:r>
            <a:r>
              <a:rPr lang="ru-RU" b="1" i="1" dirty="0" smtClean="0"/>
              <a:t>темы «Путешествие»</a:t>
            </a:r>
            <a:r>
              <a:rPr lang="ru-RU" b="1" dirty="0" smtClean="0"/>
              <a:t> </a:t>
            </a:r>
            <a:r>
              <a:rPr lang="ru-RU" b="1" dirty="0" smtClean="0"/>
              <a:t> </a:t>
            </a:r>
            <a:r>
              <a:rPr lang="ru-RU" b="1" dirty="0" smtClean="0"/>
              <a:t>в </a:t>
            </a:r>
            <a:r>
              <a:rPr lang="ru-RU" b="1" dirty="0" smtClean="0"/>
              <a:t>форме презентации </a:t>
            </a:r>
            <a:r>
              <a:rPr lang="ru-RU" b="1" dirty="0" smtClean="0"/>
              <a:t>туристических компаний, рекламирующих разные виды отдыха. Группа обучающихся </a:t>
            </a:r>
            <a:r>
              <a:rPr lang="ru-RU" b="1" dirty="0" smtClean="0"/>
              <a:t>представляет </a:t>
            </a:r>
            <a:r>
              <a:rPr lang="ru-RU" b="1" dirty="0" smtClean="0"/>
              <a:t>независимых экспертов, решающих в ходе обсуждения, какой рекламный проект представлен наиболее ярко, выигрышно и правильно.</a:t>
            </a:r>
            <a:endParaRPr lang="ru-RU"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0" y="274638"/>
            <a:ext cx="8229600" cy="1143000"/>
          </a:xfrm>
        </p:spPr>
        <p:txBody>
          <a:bodyPr/>
          <a:lstStyle/>
          <a:p>
            <a:pPr algn="ctr" eaLnBrk="1" hangingPunct="1">
              <a:defRPr/>
            </a:pPr>
            <a:r>
              <a:rPr lang="ru-RU" sz="2800" b="1" i="1" dirty="0" smtClean="0">
                <a:solidFill>
                  <a:schemeClr val="tx1"/>
                </a:solidFill>
                <a:effectLst>
                  <a:outerShdw blurRad="38100" dist="38100" dir="2700000" algn="tl">
                    <a:srgbClr val="C0C0C0"/>
                  </a:outerShdw>
                </a:effectLst>
              </a:rPr>
              <a:t>Риски необоснованного использования интерактивных методов</a:t>
            </a:r>
          </a:p>
        </p:txBody>
      </p:sp>
      <p:sp>
        <p:nvSpPr>
          <p:cNvPr id="43011" name="Rectangle 3"/>
          <p:cNvSpPr>
            <a:spLocks noGrp="1"/>
          </p:cNvSpPr>
          <p:nvPr>
            <p:ph type="body" idx="4294967295"/>
          </p:nvPr>
        </p:nvSpPr>
        <p:spPr>
          <a:xfrm>
            <a:off x="0" y="1600200"/>
            <a:ext cx="8229600" cy="4525963"/>
          </a:xfrm>
        </p:spPr>
        <p:txBody>
          <a:bodyPr/>
          <a:lstStyle/>
          <a:p>
            <a:pPr eaLnBrk="1" hangingPunct="1">
              <a:lnSpc>
                <a:spcPct val="80000"/>
              </a:lnSpc>
            </a:pPr>
            <a:r>
              <a:rPr lang="ru-RU" sz="2400" b="1" dirty="0" smtClean="0">
                <a:latin typeface="Times New Roman" pitchFamily="18" charset="0"/>
              </a:rPr>
              <a:t>Непонимание того, что такое </a:t>
            </a:r>
            <a:r>
              <a:rPr lang="ru-RU" sz="2400" b="1" dirty="0" err="1" smtClean="0">
                <a:latin typeface="Times New Roman" pitchFamily="18" charset="0"/>
              </a:rPr>
              <a:t>интерактив</a:t>
            </a:r>
            <a:r>
              <a:rPr lang="ru-RU" sz="2400" b="1" dirty="0" smtClean="0">
                <a:latin typeface="Times New Roman" pitchFamily="18" charset="0"/>
              </a:rPr>
              <a:t>.</a:t>
            </a:r>
          </a:p>
          <a:p>
            <a:pPr eaLnBrk="1" hangingPunct="1">
              <a:lnSpc>
                <a:spcPct val="80000"/>
              </a:lnSpc>
            </a:pPr>
            <a:r>
              <a:rPr lang="ru-RU" sz="2400" b="1" dirty="0" smtClean="0">
                <a:latin typeface="Times New Roman" pitchFamily="18" charset="0"/>
              </a:rPr>
              <a:t>Теоретическая неподготовленность при работе с теми или иными  интерактивными методами.</a:t>
            </a:r>
          </a:p>
          <a:p>
            <a:pPr eaLnBrk="1" hangingPunct="1">
              <a:lnSpc>
                <a:spcPct val="80000"/>
              </a:lnSpc>
            </a:pPr>
            <a:r>
              <a:rPr lang="ru-RU" sz="2400" b="1" dirty="0" smtClean="0">
                <a:latin typeface="Times New Roman" pitchFamily="18" charset="0"/>
              </a:rPr>
              <a:t>Бессистемное применение интерактивных методов.</a:t>
            </a:r>
          </a:p>
          <a:p>
            <a:pPr eaLnBrk="1" hangingPunct="1">
              <a:lnSpc>
                <a:spcPct val="80000"/>
              </a:lnSpc>
            </a:pPr>
            <a:r>
              <a:rPr lang="ru-RU" sz="2400" b="1" dirty="0" smtClean="0">
                <a:latin typeface="Times New Roman" pitchFamily="18" charset="0"/>
              </a:rPr>
              <a:t>Отсутствие четкого представления о результативности использования методов («метод ради результата, а не метода»).</a:t>
            </a:r>
          </a:p>
          <a:p>
            <a:pPr eaLnBrk="1" hangingPunct="1">
              <a:lnSpc>
                <a:spcPct val="80000"/>
              </a:lnSpc>
            </a:pPr>
            <a:r>
              <a:rPr lang="ru-RU" sz="2400" b="1" dirty="0" smtClean="0">
                <a:latin typeface="Times New Roman" pitchFamily="18" charset="0"/>
              </a:rPr>
              <a:t>Чрезмерное увлечение педагогами интерактивными методами (это инструмент, а не развлечение учащихся).</a:t>
            </a:r>
          </a:p>
        </p:txBody>
      </p:sp>
      <p:pic>
        <p:nvPicPr>
          <p:cNvPr id="37892" name="Picture 4" descr="j0397490[1]"/>
          <p:cNvPicPr>
            <a:picLocks noChangeAspect="1" noChangeArrowheads="1"/>
          </p:cNvPicPr>
          <p:nvPr/>
        </p:nvPicPr>
        <p:blipFill>
          <a:blip r:embed="rId3"/>
          <a:srcRect/>
          <a:stretch>
            <a:fillRect/>
          </a:stretch>
        </p:blipFill>
        <p:spPr bwMode="auto">
          <a:xfrm>
            <a:off x="6372225" y="5373688"/>
            <a:ext cx="2771775" cy="1484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strVal val="#ppt_w+.3"/>
                                          </p:val>
                                        </p:tav>
                                        <p:tav tm="100000">
                                          <p:val>
                                            <p:strVal val="#ppt_w"/>
                                          </p:val>
                                        </p:tav>
                                      </p:tavLst>
                                    </p:anim>
                                    <p:anim calcmode="lin" valueType="num">
                                      <p:cBhvr>
                                        <p:cTn id="8" dur="1000" fill="hold"/>
                                        <p:tgtEl>
                                          <p:spTgt spid="26625"/>
                                        </p:tgtEl>
                                        <p:attrNameLst>
                                          <p:attrName>ppt_h</p:attrName>
                                        </p:attrNameLst>
                                      </p:cBhvr>
                                      <p:tavLst>
                                        <p:tav tm="0">
                                          <p:val>
                                            <p:strVal val="#ppt_h"/>
                                          </p:val>
                                        </p:tav>
                                        <p:tav tm="100000">
                                          <p:val>
                                            <p:strVal val="#ppt_h"/>
                                          </p:val>
                                        </p:tav>
                                      </p:tavLst>
                                    </p:anim>
                                    <p:animEffect transition="in" filter="fade">
                                      <p:cBhvr>
                                        <p:cTn id="9" dur="1000"/>
                                        <p:tgtEl>
                                          <p:spTgt spid="2662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3011">
                                            <p:txEl>
                                              <p:pRg st="0" end="0"/>
                                            </p:txEl>
                                          </p:spTgt>
                                        </p:tgtEl>
                                        <p:attrNameLst>
                                          <p:attrName>style.visibility</p:attrName>
                                        </p:attrNameLst>
                                      </p:cBhvr>
                                      <p:to>
                                        <p:strVal val="visible"/>
                                      </p:to>
                                    </p:set>
                                    <p:anim calcmode="lin" valueType="num">
                                      <p:cBhvr>
                                        <p:cTn id="14" dur="1000" fill="hold"/>
                                        <p:tgtEl>
                                          <p:spTgt spid="4301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30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3011">
                                            <p:txEl>
                                              <p:pRg st="1" end="1"/>
                                            </p:txEl>
                                          </p:spTgt>
                                        </p:tgtEl>
                                        <p:attrNameLst>
                                          <p:attrName>style.visibility</p:attrName>
                                        </p:attrNameLst>
                                      </p:cBhvr>
                                      <p:to>
                                        <p:strVal val="visible"/>
                                      </p:to>
                                    </p:set>
                                    <p:anim calcmode="lin" valueType="num">
                                      <p:cBhvr>
                                        <p:cTn id="21" dur="1000" fill="hold"/>
                                        <p:tgtEl>
                                          <p:spTgt spid="4301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301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30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3011">
                                            <p:txEl>
                                              <p:pRg st="2" end="2"/>
                                            </p:txEl>
                                          </p:spTgt>
                                        </p:tgtEl>
                                        <p:attrNameLst>
                                          <p:attrName>style.visibility</p:attrName>
                                        </p:attrNameLst>
                                      </p:cBhvr>
                                      <p:to>
                                        <p:strVal val="visible"/>
                                      </p:to>
                                    </p:set>
                                    <p:anim calcmode="lin" valueType="num">
                                      <p:cBhvr>
                                        <p:cTn id="28" dur="1000" fill="hold"/>
                                        <p:tgtEl>
                                          <p:spTgt spid="4301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30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3011">
                                            <p:txEl>
                                              <p:pRg st="3" end="3"/>
                                            </p:txEl>
                                          </p:spTgt>
                                        </p:tgtEl>
                                        <p:attrNameLst>
                                          <p:attrName>style.visibility</p:attrName>
                                        </p:attrNameLst>
                                      </p:cBhvr>
                                      <p:to>
                                        <p:strVal val="visible"/>
                                      </p:to>
                                    </p:set>
                                    <p:anim calcmode="lin" valueType="num">
                                      <p:cBhvr>
                                        <p:cTn id="35" dur="1000" fill="hold"/>
                                        <p:tgtEl>
                                          <p:spTgt spid="4301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430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3011">
                                            <p:txEl>
                                              <p:pRg st="4" end="4"/>
                                            </p:txEl>
                                          </p:spTgt>
                                        </p:tgtEl>
                                        <p:attrNameLst>
                                          <p:attrName>style.visibility</p:attrName>
                                        </p:attrNameLst>
                                      </p:cBhvr>
                                      <p:to>
                                        <p:strVal val="visible"/>
                                      </p:to>
                                    </p:set>
                                    <p:anim calcmode="lin" valueType="num">
                                      <p:cBhvr>
                                        <p:cTn id="42" dur="1000" fill="hold"/>
                                        <p:tgtEl>
                                          <p:spTgt spid="4301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4301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4301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9" name="Picture 64" descr="Disraeli"/>
          <p:cNvPicPr>
            <a:picLocks noGrp="1" noChangeAspect="1" noChangeArrowheads="1"/>
          </p:cNvPicPr>
          <p:nvPr>
            <p:ph sz="half" idx="1"/>
          </p:nvPr>
        </p:nvPicPr>
        <p:blipFill>
          <a:blip r:embed="rId2"/>
          <a:srcRect/>
          <a:stretch>
            <a:fillRect/>
          </a:stretch>
        </p:blipFill>
        <p:spPr>
          <a:xfrm>
            <a:off x="250825" y="260350"/>
            <a:ext cx="4249738" cy="6264275"/>
          </a:xfrm>
          <a:noFill/>
        </p:spPr>
      </p:pic>
      <p:sp>
        <p:nvSpPr>
          <p:cNvPr id="75837" name="Rectangle 61"/>
          <p:cNvSpPr>
            <a:spLocks noGrp="1" noChangeArrowheads="1"/>
          </p:cNvSpPr>
          <p:nvPr>
            <p:ph type="body" sz="half" idx="2"/>
          </p:nvPr>
        </p:nvSpPr>
        <p:spPr>
          <a:xfrm>
            <a:off x="4716463" y="333375"/>
            <a:ext cx="3810000" cy="6119813"/>
          </a:xfrm>
        </p:spPr>
        <p:txBody>
          <a:bodyPr/>
          <a:lstStyle/>
          <a:p>
            <a:pPr eaLnBrk="1" hangingPunct="1">
              <a:lnSpc>
                <a:spcPct val="90000"/>
              </a:lnSpc>
              <a:buFontTx/>
              <a:buNone/>
            </a:pPr>
            <a:endParaRPr lang="ru-RU" sz="2400" dirty="0" smtClean="0"/>
          </a:p>
          <a:p>
            <a:pPr eaLnBrk="1" hangingPunct="1">
              <a:lnSpc>
                <a:spcPct val="90000"/>
              </a:lnSpc>
              <a:buFontTx/>
              <a:buNone/>
            </a:pPr>
            <a:endParaRPr lang="ru-RU" sz="2400" dirty="0" smtClean="0"/>
          </a:p>
          <a:p>
            <a:pPr algn="ctr" eaLnBrk="1" hangingPunct="1">
              <a:lnSpc>
                <a:spcPct val="90000"/>
              </a:lnSpc>
              <a:buFontTx/>
              <a:buNone/>
            </a:pPr>
            <a:r>
              <a:rPr lang="ru-RU" sz="2400" dirty="0" smtClean="0"/>
              <a:t>  </a:t>
            </a:r>
            <a:r>
              <a:rPr lang="ru-RU" sz="2400" b="1" dirty="0" smtClean="0"/>
              <a:t>«Опыт- дитя мысли, а мысль-дитя действия.</a:t>
            </a:r>
          </a:p>
          <a:p>
            <a:pPr algn="ctr" eaLnBrk="1" hangingPunct="1">
              <a:lnSpc>
                <a:spcPct val="90000"/>
              </a:lnSpc>
              <a:buFontTx/>
              <a:buNone/>
            </a:pPr>
            <a:endParaRPr lang="ru-RU" sz="2400" b="1" dirty="0" smtClean="0"/>
          </a:p>
          <a:p>
            <a:pPr algn="ctr" eaLnBrk="1" hangingPunct="1">
              <a:lnSpc>
                <a:spcPct val="90000"/>
              </a:lnSpc>
              <a:buFontTx/>
              <a:buNone/>
            </a:pPr>
            <a:r>
              <a:rPr lang="ru-RU" sz="2400" b="1" dirty="0" smtClean="0"/>
              <a:t>   Нельзя учить детей только по книгам.»</a:t>
            </a:r>
          </a:p>
          <a:p>
            <a:pPr algn="ctr" eaLnBrk="1" hangingPunct="1">
              <a:lnSpc>
                <a:spcPct val="90000"/>
              </a:lnSpc>
              <a:buFontTx/>
              <a:buNone/>
            </a:pPr>
            <a:r>
              <a:rPr lang="ru-RU" sz="1800" b="1" dirty="0" smtClean="0"/>
              <a:t>    </a:t>
            </a:r>
          </a:p>
          <a:p>
            <a:pPr algn="ctr" eaLnBrk="1" hangingPunct="1">
              <a:lnSpc>
                <a:spcPct val="90000"/>
              </a:lnSpc>
              <a:buFontTx/>
              <a:buNone/>
            </a:pPr>
            <a:endParaRPr lang="ru-RU" sz="1800" b="1" dirty="0" smtClean="0"/>
          </a:p>
          <a:p>
            <a:pPr algn="ctr" eaLnBrk="1" hangingPunct="1">
              <a:lnSpc>
                <a:spcPct val="90000"/>
              </a:lnSpc>
              <a:buFontTx/>
              <a:buNone/>
            </a:pPr>
            <a:endParaRPr lang="ru-RU" sz="1800" b="1" dirty="0" smtClean="0"/>
          </a:p>
          <a:p>
            <a:pPr algn="ctr" eaLnBrk="1" hangingPunct="1">
              <a:lnSpc>
                <a:spcPct val="90000"/>
              </a:lnSpc>
              <a:buFontTx/>
              <a:buNone/>
            </a:pPr>
            <a:endParaRPr lang="ru-RU" sz="1800" b="1" dirty="0" smtClean="0"/>
          </a:p>
          <a:p>
            <a:pPr algn="ctr" eaLnBrk="1" hangingPunct="1">
              <a:lnSpc>
                <a:spcPct val="90000"/>
              </a:lnSpc>
              <a:buFontTx/>
              <a:buNone/>
            </a:pPr>
            <a:r>
              <a:rPr lang="ru-RU" sz="1800" b="1" dirty="0" smtClean="0"/>
              <a:t>     Дизраэли </a:t>
            </a:r>
            <a:r>
              <a:rPr lang="ru-RU" sz="1800" b="1" dirty="0" err="1" smtClean="0"/>
              <a:t>Бенджамин</a:t>
            </a:r>
            <a:r>
              <a:rPr lang="ru-RU" sz="1800" b="1" dirty="0" smtClean="0"/>
              <a:t> (английский государственный деятель и писатель)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837">
                                            <p:txEl>
                                              <p:pRg st="2" end="2"/>
                                            </p:txEl>
                                          </p:spTgt>
                                        </p:tgtEl>
                                        <p:attrNameLst>
                                          <p:attrName>style.visibility</p:attrName>
                                        </p:attrNameLst>
                                      </p:cBhvr>
                                      <p:to>
                                        <p:strVal val="visible"/>
                                      </p:to>
                                    </p:set>
                                    <p:animEffect transition="in" filter="fade">
                                      <p:cBhvr>
                                        <p:cTn id="7" dur="2000"/>
                                        <p:tgtEl>
                                          <p:spTgt spid="758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837">
                                            <p:txEl>
                                              <p:pRg st="4" end="4"/>
                                            </p:txEl>
                                          </p:spTgt>
                                        </p:tgtEl>
                                        <p:attrNameLst>
                                          <p:attrName>style.visibility</p:attrName>
                                        </p:attrNameLst>
                                      </p:cBhvr>
                                      <p:to>
                                        <p:strVal val="visible"/>
                                      </p:to>
                                    </p:set>
                                    <p:animEffect transition="in" filter="fade">
                                      <p:cBhvr>
                                        <p:cTn id="12" dur="2000"/>
                                        <p:tgtEl>
                                          <p:spTgt spid="7583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837">
                                            <p:txEl>
                                              <p:pRg st="5" end="5"/>
                                            </p:txEl>
                                          </p:spTgt>
                                        </p:tgtEl>
                                        <p:attrNameLst>
                                          <p:attrName>style.visibility</p:attrName>
                                        </p:attrNameLst>
                                      </p:cBhvr>
                                      <p:to>
                                        <p:strVal val="visible"/>
                                      </p:to>
                                    </p:set>
                                    <p:animEffect transition="in" filter="fade">
                                      <p:cBhvr>
                                        <p:cTn id="17" dur="2000"/>
                                        <p:tgtEl>
                                          <p:spTgt spid="7583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837">
                                            <p:txEl>
                                              <p:pRg st="9" end="9"/>
                                            </p:txEl>
                                          </p:spTgt>
                                        </p:tgtEl>
                                        <p:attrNameLst>
                                          <p:attrName>style.visibility</p:attrName>
                                        </p:attrNameLst>
                                      </p:cBhvr>
                                      <p:to>
                                        <p:strVal val="visible"/>
                                      </p:to>
                                    </p:set>
                                    <p:animEffect transition="in" filter="fade">
                                      <p:cBhvr>
                                        <p:cTn id="22" dur="2000"/>
                                        <p:tgtEl>
                                          <p:spTgt spid="758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6929437" cy="2585323"/>
          </a:xfrm>
          <a:prstGeom prst="rect">
            <a:avLst/>
          </a:prstGeom>
        </p:spPr>
        <p:txBody>
          <a:bodyPr>
            <a:spAutoFit/>
          </a:bodyPr>
          <a:lstStyle/>
          <a:p>
            <a:pPr algn="ctr" fontAlgn="auto">
              <a:spcBef>
                <a:spcPts val="0"/>
              </a:spcBef>
              <a:spcAft>
                <a:spcPts val="0"/>
              </a:spcAft>
              <a:defRPr/>
            </a:pPr>
            <a:r>
              <a:rPr lang="ru-RU" sz="5400" b="1" dirty="0">
                <a:solidFill>
                  <a:schemeClr val="accent4">
                    <a:lumMod val="50000"/>
                  </a:schemeClr>
                </a:solidFill>
                <a:latin typeface="+mj-lt"/>
                <a:cs typeface="+mn-cs"/>
              </a:rPr>
              <a:t>«</a:t>
            </a:r>
            <a:r>
              <a:rPr lang="ru-RU" sz="5400" b="1" dirty="0" smtClean="0">
                <a:solidFill>
                  <a:schemeClr val="accent4">
                    <a:lumMod val="50000"/>
                  </a:schemeClr>
                </a:solidFill>
                <a:latin typeface="+mj-lt"/>
                <a:cs typeface="+mn-cs"/>
              </a:rPr>
              <a:t>Интерактивное  обучение </a:t>
            </a:r>
            <a:r>
              <a:rPr lang="ru-RU" sz="5400" b="1" dirty="0">
                <a:solidFill>
                  <a:schemeClr val="accent4">
                    <a:lumMod val="50000"/>
                  </a:schemeClr>
                </a:solidFill>
                <a:latin typeface="+mj-lt"/>
                <a:cs typeface="+mn-cs"/>
              </a:rPr>
              <a:t>на уроках </a:t>
            </a:r>
            <a:r>
              <a:rPr lang="ru-RU" sz="5400" b="1" dirty="0" smtClean="0">
                <a:solidFill>
                  <a:schemeClr val="accent4">
                    <a:lumMod val="50000"/>
                  </a:schemeClr>
                </a:solidFill>
                <a:latin typeface="+mj-lt"/>
                <a:cs typeface="+mn-cs"/>
              </a:rPr>
              <a:t> иностранного </a:t>
            </a:r>
            <a:r>
              <a:rPr lang="ru-RU" sz="5400" b="1" dirty="0">
                <a:solidFill>
                  <a:schemeClr val="accent4">
                    <a:lumMod val="50000"/>
                  </a:schemeClr>
                </a:solidFill>
                <a:latin typeface="+mj-lt"/>
                <a:cs typeface="+mn-cs"/>
              </a:rPr>
              <a:t>языка»</a:t>
            </a: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b="11082"/>
          <a:stretch>
            <a:fillRect/>
          </a:stretch>
        </p:blipFill>
        <p:spPr bwMode="auto">
          <a:xfrm>
            <a:off x="1357288" y="4357700"/>
            <a:ext cx="2466975" cy="1643074"/>
          </a:xfrm>
          <a:prstGeom prst="ellipse">
            <a:avLst/>
          </a:prstGeom>
          <a:noFill/>
          <a:ln w="9525">
            <a:noFill/>
            <a:miter lim="800000"/>
            <a:headEnd/>
            <a:tailEnd/>
          </a:ln>
          <a:effectLst/>
        </p:spPr>
      </p:pic>
      <p:pic>
        <p:nvPicPr>
          <p:cNvPr id="38916" name="Рисунок 4" descr="images.jpg"/>
          <p:cNvPicPr>
            <a:picLocks noChangeAspect="1"/>
          </p:cNvPicPr>
          <p:nvPr/>
        </p:nvPicPr>
        <p:blipFill>
          <a:blip r:embed="rId3">
            <a:clrChange>
              <a:clrFrom>
                <a:srgbClr val="FEFFFB"/>
              </a:clrFrom>
              <a:clrTo>
                <a:srgbClr val="FEFFFB">
                  <a:alpha val="0"/>
                </a:srgbClr>
              </a:clrTo>
            </a:clrChange>
          </a:blip>
          <a:srcRect/>
          <a:stretch>
            <a:fillRect/>
          </a:stretch>
        </p:blipFill>
        <p:spPr bwMode="auto">
          <a:xfrm>
            <a:off x="2214546" y="4143380"/>
            <a:ext cx="890587" cy="1101725"/>
          </a:xfrm>
          <a:prstGeom prst="rect">
            <a:avLst/>
          </a:prstGeom>
          <a:noFill/>
          <a:ln w="9525">
            <a:noFill/>
            <a:miter lim="800000"/>
            <a:headEnd/>
            <a:tailEnd/>
          </a:ln>
        </p:spPr>
      </p:pic>
      <p:sp>
        <p:nvSpPr>
          <p:cNvPr id="5" name="Прямоугольник 4"/>
          <p:cNvSpPr/>
          <p:nvPr/>
        </p:nvSpPr>
        <p:spPr>
          <a:xfrm>
            <a:off x="4000496" y="4000504"/>
            <a:ext cx="4572000" cy="1089529"/>
          </a:xfrm>
          <a:prstGeom prst="rect">
            <a:avLst/>
          </a:prstGeom>
        </p:spPr>
        <p:txBody>
          <a:bodyPr>
            <a:spAutoFit/>
          </a:bodyPr>
          <a:lstStyle/>
          <a:p>
            <a:pPr algn="r">
              <a:lnSpc>
                <a:spcPct val="90000"/>
              </a:lnSpc>
            </a:pPr>
            <a:r>
              <a:rPr lang="ru-RU" b="1" dirty="0" smtClean="0"/>
              <a:t>Интерактивность- способность взаимодействовать или находиться в режиме беседы, диалога с чем-либо, с кем-либо.</a:t>
            </a:r>
          </a:p>
        </p:txBody>
      </p:sp>
      <p:sp>
        <p:nvSpPr>
          <p:cNvPr id="6" name="Прямоугольник 5"/>
          <p:cNvSpPr/>
          <p:nvPr/>
        </p:nvSpPr>
        <p:spPr>
          <a:xfrm>
            <a:off x="5072066" y="3500438"/>
            <a:ext cx="3394904" cy="369332"/>
          </a:xfrm>
          <a:prstGeom prst="rect">
            <a:avLst/>
          </a:prstGeom>
        </p:spPr>
        <p:txBody>
          <a:bodyPr wrap="none">
            <a:spAutoFit/>
          </a:bodyPr>
          <a:lstStyle/>
          <a:p>
            <a:r>
              <a:rPr lang="ru-RU" b="1" dirty="0" smtClean="0"/>
              <a:t>Слово «</a:t>
            </a:r>
            <a:r>
              <a:rPr lang="ru-RU" b="1" dirty="0" err="1" smtClean="0"/>
              <a:t>интерактив</a:t>
            </a:r>
            <a:r>
              <a:rPr lang="ru-RU" b="1" dirty="0" smtClean="0"/>
              <a:t>» ( англ.)</a:t>
            </a:r>
            <a:endParaRPr lang="ru-RU"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3"/>
          <p:cNvSpPr>
            <a:spLocks noChangeArrowheads="1"/>
          </p:cNvSpPr>
          <p:nvPr/>
        </p:nvSpPr>
        <p:spPr bwMode="auto">
          <a:xfrm>
            <a:off x="1143000" y="1000125"/>
            <a:ext cx="7000875" cy="3081338"/>
          </a:xfrm>
          <a:prstGeom prst="rect">
            <a:avLst/>
          </a:prstGeom>
          <a:noFill/>
          <a:ln w="9525">
            <a:noFill/>
            <a:miter lim="800000"/>
            <a:headEnd/>
            <a:tailEnd/>
          </a:ln>
        </p:spPr>
        <p:txBody>
          <a:bodyPr>
            <a:spAutoFit/>
          </a:bodyPr>
          <a:lstStyle/>
          <a:p>
            <a:pPr algn="ctr"/>
            <a:r>
              <a:rPr lang="ru-RU" sz="2800" b="1">
                <a:solidFill>
                  <a:srgbClr val="403152"/>
                </a:solidFill>
                <a:latin typeface="Calibri" pitchFamily="34" charset="0"/>
                <a:cs typeface="Times New Roman" pitchFamily="18" charset="0"/>
              </a:rPr>
              <a:t>Одна </a:t>
            </a:r>
            <a:r>
              <a:rPr lang="ru-RU" sz="2800" b="1">
                <a:solidFill>
                  <a:srgbClr val="403152"/>
                </a:solidFill>
                <a:cs typeface="Times New Roman" pitchFamily="18" charset="0"/>
              </a:rPr>
              <a:t>из</a:t>
            </a:r>
            <a:r>
              <a:rPr lang="ru-RU" sz="2800" b="1">
                <a:solidFill>
                  <a:srgbClr val="403152"/>
                </a:solidFill>
                <a:latin typeface="Calibri" pitchFamily="34" charset="0"/>
                <a:cs typeface="Times New Roman" pitchFamily="18" charset="0"/>
              </a:rPr>
              <a:t> целей  интерактивного обучения состоит в создании комфортных условий обучения, при которых  ученик  чувствует свою успешность, свою интеллектуальную состоятельность, что делает продуктивным сам процесс обучения. </a:t>
            </a:r>
          </a:p>
        </p:txBody>
      </p:sp>
      <p:pic>
        <p:nvPicPr>
          <p:cNvPr id="43010" name="Рисунок 5" descr="student11.jpg"/>
          <p:cNvPicPr>
            <a:picLocks noChangeAspect="1"/>
          </p:cNvPicPr>
          <p:nvPr/>
        </p:nvPicPr>
        <p:blipFill>
          <a:blip r:embed="rId2"/>
          <a:srcRect/>
          <a:stretch>
            <a:fillRect/>
          </a:stretch>
        </p:blipFill>
        <p:spPr bwMode="auto">
          <a:xfrm>
            <a:off x="3714750" y="3929063"/>
            <a:ext cx="1285875" cy="2174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0"/>
            <a:ext cx="8429625" cy="2308225"/>
          </a:xfrm>
          <a:prstGeom prst="rect">
            <a:avLst/>
          </a:prstGeom>
        </p:spPr>
        <p:txBody>
          <a:bodyPr>
            <a:spAutoFit/>
          </a:bodyPr>
          <a:lstStyle/>
          <a:p>
            <a:pPr algn="ctr" fontAlgn="auto">
              <a:spcBef>
                <a:spcPts val="0"/>
              </a:spcBef>
              <a:spcAft>
                <a:spcPts val="0"/>
              </a:spcAft>
              <a:defRPr/>
            </a:pPr>
            <a:r>
              <a:rPr lang="ru-RU" sz="2400" b="1" dirty="0">
                <a:solidFill>
                  <a:schemeClr val="accent4">
                    <a:lumMod val="50000"/>
                  </a:schemeClr>
                </a:solidFill>
                <a:latin typeface="+mn-lt"/>
                <a:cs typeface="+mn-cs"/>
              </a:rPr>
              <a:t>         Суть интерактивных методов обучения - в ориентации на мобилизацию познавательных сил и стремлений обучаемых, на пробуждение самостоятельного интереса к познанию, становление собственных способов деятельности, в развитии умения концентрироваться на творческом процессе и получать от него удовольствие. </a:t>
            </a:r>
          </a:p>
        </p:txBody>
      </p:sp>
      <p:pic>
        <p:nvPicPr>
          <p:cNvPr id="40962" name="Рисунок 20" descr="41.jpg"/>
          <p:cNvPicPr>
            <a:picLocks noChangeAspect="1"/>
          </p:cNvPicPr>
          <p:nvPr/>
        </p:nvPicPr>
        <p:blipFill>
          <a:blip r:embed="rId2"/>
          <a:srcRect/>
          <a:stretch>
            <a:fillRect/>
          </a:stretch>
        </p:blipFill>
        <p:spPr bwMode="auto">
          <a:xfrm>
            <a:off x="3500438" y="3714750"/>
            <a:ext cx="2357437" cy="2357438"/>
          </a:xfrm>
          <a:prstGeom prst="rect">
            <a:avLst/>
          </a:prstGeom>
          <a:noFill/>
          <a:ln w="9525">
            <a:noFill/>
            <a:miter lim="800000"/>
            <a:headEnd/>
            <a:tailEnd/>
          </a:ln>
        </p:spPr>
      </p:pic>
      <p:pic>
        <p:nvPicPr>
          <p:cNvPr id="40963" name="Рисунок 21" descr="42.gif"/>
          <p:cNvPicPr>
            <a:picLocks noChangeAspect="1"/>
          </p:cNvPicPr>
          <p:nvPr/>
        </p:nvPicPr>
        <p:blipFill>
          <a:blip r:embed="rId3"/>
          <a:srcRect/>
          <a:stretch>
            <a:fillRect/>
          </a:stretch>
        </p:blipFill>
        <p:spPr bwMode="auto">
          <a:xfrm>
            <a:off x="622300" y="2643188"/>
            <a:ext cx="2192338" cy="1357312"/>
          </a:xfrm>
          <a:prstGeom prst="rect">
            <a:avLst/>
          </a:prstGeom>
          <a:noFill/>
          <a:ln w="9525">
            <a:noFill/>
            <a:miter lim="800000"/>
            <a:headEnd/>
            <a:tailEnd/>
          </a:ln>
        </p:spPr>
      </p:pic>
      <p:grpSp>
        <p:nvGrpSpPr>
          <p:cNvPr id="2" name="Группа 23"/>
          <p:cNvGrpSpPr>
            <a:grpSpLocks/>
          </p:cNvGrpSpPr>
          <p:nvPr/>
        </p:nvGrpSpPr>
        <p:grpSpPr bwMode="auto">
          <a:xfrm>
            <a:off x="6500813" y="2714625"/>
            <a:ext cx="1643062" cy="1930400"/>
            <a:chOff x="6500826" y="2714620"/>
            <a:chExt cx="1643074" cy="1931106"/>
          </a:xfrm>
        </p:grpSpPr>
        <p:pic>
          <p:nvPicPr>
            <p:cNvPr id="40968" name="Рисунок 19" descr="46.gif"/>
            <p:cNvPicPr>
              <a:picLocks noChangeAspect="1"/>
            </p:cNvPicPr>
            <p:nvPr/>
          </p:nvPicPr>
          <p:blipFill>
            <a:blip r:embed="rId4"/>
            <a:srcRect l="6303" r="8614"/>
            <a:stretch>
              <a:fillRect/>
            </a:stretch>
          </p:blipFill>
          <p:spPr bwMode="auto">
            <a:xfrm>
              <a:off x="6500826" y="2714620"/>
              <a:ext cx="1643074" cy="1931106"/>
            </a:xfrm>
            <a:prstGeom prst="rect">
              <a:avLst/>
            </a:prstGeom>
            <a:noFill/>
            <a:ln w="9525">
              <a:noFill/>
              <a:miter lim="800000"/>
              <a:headEnd/>
              <a:tailEnd/>
            </a:ln>
          </p:spPr>
        </p:pic>
        <p:sp>
          <p:nvSpPr>
            <p:cNvPr id="23" name="Прямоугольник 22"/>
            <p:cNvSpPr/>
            <p:nvPr/>
          </p:nvSpPr>
          <p:spPr>
            <a:xfrm>
              <a:off x="7929586" y="2786084"/>
              <a:ext cx="214314" cy="714636"/>
            </a:xfrm>
            <a:prstGeom prst="rect">
              <a:avLst/>
            </a:prstGeom>
            <a:solidFill>
              <a:srgbClr val="1A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26" name="Выгнутая влево стрелка 25"/>
          <p:cNvSpPr/>
          <p:nvPr/>
        </p:nvSpPr>
        <p:spPr>
          <a:xfrm rot="19119322">
            <a:off x="1928813" y="4246563"/>
            <a:ext cx="814387" cy="2471737"/>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7" name="Выгнутая влево стрелка 26"/>
          <p:cNvSpPr/>
          <p:nvPr/>
        </p:nvSpPr>
        <p:spPr>
          <a:xfrm rot="13406282">
            <a:off x="6561138" y="4549775"/>
            <a:ext cx="785812" cy="2360613"/>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8" name="Выгнутая влево стрелка 27"/>
          <p:cNvSpPr/>
          <p:nvPr/>
        </p:nvSpPr>
        <p:spPr>
          <a:xfrm rot="5400000">
            <a:off x="4000501" y="1571625"/>
            <a:ext cx="785812" cy="3214687"/>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7858125" cy="3478213"/>
          </a:xfrm>
          <a:prstGeom prst="rect">
            <a:avLst/>
          </a:prstGeom>
          <a:noFill/>
          <a:ln>
            <a:noFill/>
          </a:ln>
        </p:spPr>
        <p:txBody>
          <a:bodyPr>
            <a:spAutoFit/>
          </a:bodyPr>
          <a:lstStyle/>
          <a:p>
            <a:pPr algn="ctr" fontAlgn="auto">
              <a:spcBef>
                <a:spcPts val="0"/>
              </a:spcBef>
              <a:spcAft>
                <a:spcPts val="0"/>
              </a:spcAft>
              <a:defRPr/>
            </a:pPr>
            <a:r>
              <a:rPr lang="ru-RU" sz="2800" b="1" dirty="0">
                <a:solidFill>
                  <a:schemeClr val="accent4">
                    <a:lumMod val="50000"/>
                  </a:schemeClr>
                </a:solidFill>
                <a:latin typeface="+mn-lt"/>
                <a:cs typeface="+mn-cs"/>
              </a:rPr>
              <a:t>В основе  интерактивного обучения лежит взаимодействие в структуре  </a:t>
            </a:r>
          </a:p>
          <a:p>
            <a:pPr algn="ctr" fontAlgn="auto">
              <a:spcBef>
                <a:spcPts val="0"/>
              </a:spcBef>
              <a:spcAft>
                <a:spcPts val="0"/>
              </a:spcAft>
              <a:defRPr/>
            </a:pPr>
            <a:r>
              <a:rPr lang="ru-RU" sz="2800" b="1" dirty="0">
                <a:solidFill>
                  <a:schemeClr val="accent4">
                    <a:lumMod val="50000"/>
                  </a:schemeClr>
                </a:solidFill>
                <a:latin typeface="+mn-lt"/>
                <a:cs typeface="+mn-cs"/>
              </a:rPr>
              <a:t>«учитель-ученик-ученик».</a:t>
            </a:r>
          </a:p>
          <a:p>
            <a:pPr algn="ctr" fontAlgn="auto">
              <a:spcBef>
                <a:spcPts val="0"/>
              </a:spcBef>
              <a:spcAft>
                <a:spcPts val="0"/>
              </a:spcAft>
              <a:defRPr/>
            </a:pPr>
            <a:r>
              <a:rPr lang="ru-RU" sz="2800" b="1" dirty="0">
                <a:solidFill>
                  <a:schemeClr val="accent4">
                    <a:lumMod val="50000"/>
                  </a:schemeClr>
                </a:solidFill>
                <a:latin typeface="+mn-lt"/>
                <a:cs typeface="+mn-cs"/>
              </a:rPr>
              <a:t>Такое взаимодействие обеспечивает групповая работа на уроках, создание творческих проектов как групповых, так и индивидуальных, деловые и ролевые игры и другие.</a:t>
            </a:r>
          </a:p>
          <a:p>
            <a:pPr fontAlgn="auto">
              <a:spcBef>
                <a:spcPts val="0"/>
              </a:spcBef>
              <a:spcAft>
                <a:spcPts val="0"/>
              </a:spcAft>
              <a:defRPr/>
            </a:pPr>
            <a:endParaRPr lang="ru-RU" sz="2400" dirty="0">
              <a:solidFill>
                <a:schemeClr val="accent5">
                  <a:lumMod val="50000"/>
                </a:schemeClr>
              </a:solidFill>
              <a:latin typeface="Comic Sans MS" pitchFamily="66" charset="0"/>
              <a:cs typeface="+mn-cs"/>
            </a:endParaRPr>
          </a:p>
        </p:txBody>
      </p:sp>
      <p:pic>
        <p:nvPicPr>
          <p:cNvPr id="4" name="Picture 7"/>
          <p:cNvPicPr>
            <a:picLocks noChangeAspect="1" noChangeArrowheads="1"/>
          </p:cNvPicPr>
          <p:nvPr/>
        </p:nvPicPr>
        <p:blipFill>
          <a:blip r:embed="rId2"/>
          <a:srcRect/>
          <a:stretch>
            <a:fillRect/>
          </a:stretch>
        </p:blipFill>
        <p:spPr bwMode="auto">
          <a:xfrm>
            <a:off x="5786446" y="3357562"/>
            <a:ext cx="1056886" cy="998171"/>
          </a:xfrm>
          <a:prstGeom prst="rect">
            <a:avLst/>
          </a:prstGeom>
          <a:noFill/>
          <a:ln w="9525">
            <a:noFill/>
            <a:miter lim="800000"/>
            <a:headEnd/>
            <a:tailEnd/>
          </a:ln>
        </p:spPr>
      </p:pic>
      <p:grpSp>
        <p:nvGrpSpPr>
          <p:cNvPr id="5" name="Группа 27"/>
          <p:cNvGrpSpPr>
            <a:grpSpLocks/>
          </p:cNvGrpSpPr>
          <p:nvPr/>
        </p:nvGrpSpPr>
        <p:grpSpPr bwMode="auto">
          <a:xfrm>
            <a:off x="2571736" y="4143359"/>
            <a:ext cx="4286261" cy="2714641"/>
            <a:chOff x="1643042" y="2857496"/>
            <a:chExt cx="5214967" cy="3314716"/>
          </a:xfrm>
        </p:grpSpPr>
        <p:pic>
          <p:nvPicPr>
            <p:cNvPr id="6" name="Picture 3"/>
            <p:cNvPicPr>
              <a:picLocks noChangeAspect="1" noChangeArrowheads="1"/>
            </p:cNvPicPr>
            <p:nvPr/>
          </p:nvPicPr>
          <p:blipFill>
            <a:blip r:embed="rId3" cstate="print"/>
            <a:srcRect/>
            <a:stretch>
              <a:fillRect/>
            </a:stretch>
          </p:blipFill>
          <p:spPr bwMode="auto">
            <a:xfrm>
              <a:off x="1643042" y="3071810"/>
              <a:ext cx="1709738" cy="1997873"/>
            </a:xfrm>
            <a:prstGeom prst="ellipse">
              <a:avLst/>
            </a:prstGeom>
            <a:ln>
              <a:solidFill>
                <a:schemeClr val="tx2">
                  <a:lumMod val="75000"/>
                </a:schemeClr>
              </a:solidFill>
            </a:ln>
            <a:effectLst>
              <a:softEdge rad="112500"/>
            </a:effectLst>
            <a:scene3d>
              <a:camera prst="orthographicFront"/>
              <a:lightRig rig="threePt" dir="t"/>
            </a:scene3d>
            <a:sp3d>
              <a:bevelT/>
            </a:sp3d>
          </p:spPr>
        </p:pic>
        <p:pic>
          <p:nvPicPr>
            <p:cNvPr id="7" name="Picture 8"/>
            <p:cNvPicPr>
              <a:picLocks noChangeAspect="1" noChangeArrowheads="1"/>
            </p:cNvPicPr>
            <p:nvPr/>
          </p:nvPicPr>
          <p:blipFill>
            <a:blip r:embed="rId4"/>
            <a:srcRect/>
            <a:stretch>
              <a:fillRect/>
            </a:stretch>
          </p:blipFill>
          <p:spPr bwMode="auto">
            <a:xfrm>
              <a:off x="5572132" y="5072074"/>
              <a:ext cx="1071562" cy="1100138"/>
            </a:xfrm>
            <a:prstGeom prst="rect">
              <a:avLst/>
            </a:prstGeom>
            <a:noFill/>
            <a:ln w="9525">
              <a:noFill/>
              <a:miter lim="800000"/>
              <a:headEnd/>
              <a:tailEnd/>
            </a:ln>
          </p:spPr>
        </p:pic>
        <p:pic>
          <p:nvPicPr>
            <p:cNvPr id="8" name="Picture 9"/>
            <p:cNvPicPr>
              <a:picLocks noChangeAspect="1" noChangeArrowheads="1"/>
            </p:cNvPicPr>
            <p:nvPr/>
          </p:nvPicPr>
          <p:blipFill>
            <a:blip r:embed="rId5"/>
            <a:srcRect/>
            <a:stretch>
              <a:fillRect/>
            </a:stretch>
          </p:blipFill>
          <p:spPr bwMode="auto">
            <a:xfrm>
              <a:off x="5857884" y="3357562"/>
              <a:ext cx="1000125" cy="1143000"/>
            </a:xfrm>
            <a:prstGeom prst="rect">
              <a:avLst/>
            </a:prstGeom>
            <a:noFill/>
            <a:ln w="9525">
              <a:noFill/>
              <a:miter lim="800000"/>
              <a:headEnd/>
              <a:tailEnd/>
            </a:ln>
          </p:spPr>
        </p:pic>
        <p:cxnSp>
          <p:nvCxnSpPr>
            <p:cNvPr id="9" name="Прямая со стрелкой 8"/>
            <p:cNvCxnSpPr/>
            <p:nvPr/>
          </p:nvCxnSpPr>
          <p:spPr>
            <a:xfrm flipV="1">
              <a:off x="3214676" y="2857496"/>
              <a:ext cx="2143137" cy="285751"/>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0800000" flipV="1">
              <a:off x="3286113" y="3000372"/>
              <a:ext cx="2000262" cy="285751"/>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0800000">
              <a:off x="3214676" y="4714880"/>
              <a:ext cx="1857386" cy="71437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0800000">
              <a:off x="3571865" y="3929064"/>
              <a:ext cx="1857386" cy="14287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643304" y="4071940"/>
              <a:ext cx="1928823" cy="21431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143238" y="4857756"/>
              <a:ext cx="1928824" cy="78581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6200000" flipH="1">
              <a:off x="5893598" y="3250404"/>
              <a:ext cx="357190" cy="142876"/>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5400000">
              <a:off x="5947573" y="4804574"/>
              <a:ext cx="428627" cy="10636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V="1">
              <a:off x="6107912" y="3178966"/>
              <a:ext cx="357189" cy="142876"/>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5400000" flipH="1" flipV="1">
              <a:off x="6179349" y="4822036"/>
              <a:ext cx="357190" cy="142876"/>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285728"/>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Формы интерактивного обучения:</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обучающие игры (игры-метафоры, иллюстративные - игры);</a:t>
            </a:r>
            <a:endParaRPr kumimoji="0" lang="ru-RU" sz="3200" b="1" i="0" u="none" strike="noStrike" cap="none" normalizeH="0" baseline="0" dirty="0" smtClean="0">
              <a:ln>
                <a:noFill/>
              </a:ln>
              <a:solidFill>
                <a:schemeClr val="accent2">
                  <a:lumMod val="75000"/>
                </a:schemeClr>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использование общественных ресурсов;</a:t>
            </a:r>
            <a:endParaRPr kumimoji="0" lang="ru-RU" sz="3200" b="1" i="0" u="none" strike="noStrike" cap="none" normalizeH="0" baseline="0" dirty="0" smtClean="0">
              <a:ln>
                <a:noFill/>
              </a:ln>
              <a:solidFill>
                <a:schemeClr val="accent2">
                  <a:lumMod val="75000"/>
                </a:schemeClr>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социальные проекты и внеаудиторные мероприятия;</a:t>
            </a:r>
            <a:endParaRPr kumimoji="0" lang="ru-RU" sz="3200" b="1" i="0" u="none" strike="noStrike" cap="none" normalizeH="0" baseline="0" dirty="0" smtClean="0">
              <a:ln>
                <a:noFill/>
              </a:ln>
              <a:solidFill>
                <a:schemeClr val="accent2">
                  <a:lumMod val="75000"/>
                </a:schemeClr>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ролевые игры;</a:t>
            </a:r>
            <a:endParaRPr kumimoji="0" lang="ru-RU" sz="3200" b="1" i="0" u="none" strike="noStrike" cap="none" normalizeH="0" baseline="0" dirty="0" smtClean="0">
              <a:ln>
                <a:noFill/>
              </a:ln>
              <a:solidFill>
                <a:schemeClr val="accent2">
                  <a:lumMod val="75000"/>
                </a:schemeClr>
              </a:solidFill>
              <a:effectLst/>
              <a:latin typeface="Arial" pitchFamily="34" charset="0"/>
            </a:endParaRPr>
          </a:p>
          <a:p>
            <a:pPr eaLnBrk="0" fontAlgn="base" hangingPunct="0">
              <a:spcBef>
                <a:spcPct val="0"/>
              </a:spcBef>
              <a:spcAft>
                <a:spcPct val="0"/>
              </a:spcAft>
              <a:buFontTx/>
              <a:buChar char="-"/>
            </a:pP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нестандартные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уроки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урок-поиск</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a:t>
            </a:r>
            <a:endParaRPr kumimoji="0" lang="en-US"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урок-ринг</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урок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открытых мыслей, урок </a:t>
            </a:r>
            <a:r>
              <a:rPr lang="ru-RU" sz="3200" b="1" dirty="0" smtClean="0">
                <a:solidFill>
                  <a:schemeClr val="accent2">
                    <a:lumMod val="75000"/>
                  </a:schemeClr>
                </a:solidFill>
                <a:latin typeface="Times New Roman" pitchFamily="18" charset="0"/>
                <a:ea typeface="Calibri" pitchFamily="34" charset="0"/>
                <a:cs typeface="Times New Roman" pitchFamily="18" charset="0"/>
              </a:rPr>
              <a:t>-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защита диссертаций, уроки, которые ведут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другие </a:t>
            </a:r>
            <a:r>
              <a:rPr kumimoji="0" lang="ru-RU" sz="32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ученики, урок-турнир и другие).</a:t>
            </a:r>
            <a:endParaRPr kumimoji="0" lang="ru-RU" sz="3200" b="1" i="0" u="none" strike="noStrike" cap="none" normalizeH="0" baseline="0" dirty="0" smtClean="0">
              <a:ln>
                <a:noFill/>
              </a:ln>
              <a:solidFill>
                <a:schemeClr val="accent2">
                  <a:lumMod val="75000"/>
                </a:schemeClr>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1295400" y="571500"/>
            <a:ext cx="7848600" cy="509588"/>
          </a:xfrm>
        </p:spPr>
        <p:txBody>
          <a:bodyPr>
            <a:normAutofit fontScale="90000"/>
          </a:bodyPr>
          <a:lstStyle/>
          <a:p>
            <a:pPr eaLnBrk="1" hangingPunct="1">
              <a:defRPr/>
            </a:pPr>
            <a:r>
              <a:rPr lang="ru-RU" sz="3200" b="1" i="1" dirty="0" smtClean="0">
                <a:solidFill>
                  <a:schemeClr val="tx1"/>
                </a:solidFill>
                <a:effectLst>
                  <a:outerShdw blurRad="38100" dist="38100" dir="2700000" algn="tl">
                    <a:srgbClr val="C0C0C0"/>
                  </a:outerShdw>
                </a:effectLst>
              </a:rPr>
              <a:t>Виды методов обучения</a:t>
            </a:r>
          </a:p>
        </p:txBody>
      </p:sp>
      <p:sp>
        <p:nvSpPr>
          <p:cNvPr id="10243" name="Rectangle 3"/>
          <p:cNvSpPr>
            <a:spLocks noGrp="1"/>
          </p:cNvSpPr>
          <p:nvPr>
            <p:ph type="body" idx="4294967295"/>
          </p:nvPr>
        </p:nvSpPr>
        <p:spPr>
          <a:xfrm>
            <a:off x="357158" y="1571612"/>
            <a:ext cx="2160588" cy="533400"/>
          </a:xfrm>
          <a:noFill/>
          <a:ln>
            <a:solidFill>
              <a:schemeClr val="tx1"/>
            </a:solidFill>
          </a:ln>
        </p:spPr>
        <p:txBody>
          <a:bodyPr>
            <a:normAutofit fontScale="85000" lnSpcReduction="10000"/>
          </a:bodyPr>
          <a:lstStyle/>
          <a:p>
            <a:pPr eaLnBrk="1" hangingPunct="1">
              <a:lnSpc>
                <a:spcPct val="90000"/>
              </a:lnSpc>
              <a:buFontTx/>
              <a:buNone/>
            </a:pPr>
            <a:r>
              <a:rPr lang="ru-RU" b="1" dirty="0" smtClean="0">
                <a:solidFill>
                  <a:srgbClr val="009644"/>
                </a:solidFill>
                <a:latin typeface="Arial Unicode MS" pitchFamily="34" charset="-128"/>
              </a:rPr>
              <a:t>Пассивные</a:t>
            </a:r>
            <a:r>
              <a:rPr lang="ru-RU" sz="2000" b="1" dirty="0" smtClean="0">
                <a:solidFill>
                  <a:srgbClr val="009644"/>
                </a:solidFill>
                <a:latin typeface="Arial Unicode MS" pitchFamily="34" charset="-128"/>
              </a:rPr>
              <a:t> </a:t>
            </a:r>
          </a:p>
        </p:txBody>
      </p:sp>
      <p:sp>
        <p:nvSpPr>
          <p:cNvPr id="10244" name="Rectangle 4"/>
          <p:cNvSpPr>
            <a:spLocks/>
          </p:cNvSpPr>
          <p:nvPr/>
        </p:nvSpPr>
        <p:spPr bwMode="auto">
          <a:xfrm>
            <a:off x="3132138" y="2492375"/>
            <a:ext cx="2232025" cy="533400"/>
          </a:xfrm>
          <a:prstGeom prst="rect">
            <a:avLst/>
          </a:prstGeom>
          <a:noFill/>
          <a:ln w="9525">
            <a:solidFill>
              <a:srgbClr val="000099"/>
            </a:solidFill>
            <a:miter lim="800000"/>
            <a:headEnd/>
            <a:tailEnd/>
          </a:ln>
        </p:spPr>
        <p:txBody>
          <a:bodyPr/>
          <a:lstStyle/>
          <a:p>
            <a:pPr marL="342900" indent="-342900" eaLnBrk="0" hangingPunct="0">
              <a:spcBef>
                <a:spcPct val="20000"/>
              </a:spcBef>
              <a:buFont typeface="Arial" charset="0"/>
              <a:buNone/>
            </a:pPr>
            <a:r>
              <a:rPr lang="ru-RU" sz="2800" b="1">
                <a:solidFill>
                  <a:srgbClr val="009644"/>
                </a:solidFill>
                <a:latin typeface="Calibri" pitchFamily="34" charset="0"/>
                <a:cs typeface="Arial" charset="0"/>
              </a:rPr>
              <a:t>Активные</a:t>
            </a:r>
            <a:r>
              <a:rPr lang="ru-RU" sz="2800">
                <a:solidFill>
                  <a:srgbClr val="33CC33"/>
                </a:solidFill>
                <a:latin typeface="Calibri" pitchFamily="34" charset="0"/>
                <a:cs typeface="Arial" charset="0"/>
              </a:rPr>
              <a:t> </a:t>
            </a:r>
          </a:p>
        </p:txBody>
      </p:sp>
      <p:sp>
        <p:nvSpPr>
          <p:cNvPr id="10245" name="Rectangle 5"/>
          <p:cNvSpPr>
            <a:spLocks/>
          </p:cNvSpPr>
          <p:nvPr/>
        </p:nvSpPr>
        <p:spPr bwMode="auto">
          <a:xfrm>
            <a:off x="5651500" y="1268413"/>
            <a:ext cx="3024188" cy="533400"/>
          </a:xfrm>
          <a:prstGeom prst="rect">
            <a:avLst/>
          </a:prstGeom>
          <a:noFill/>
          <a:ln w="9525">
            <a:solidFill>
              <a:srgbClr val="FF0000"/>
            </a:solidFill>
            <a:miter lim="800000"/>
            <a:headEnd/>
            <a:tailEnd/>
          </a:ln>
        </p:spPr>
        <p:txBody>
          <a:bodyPr/>
          <a:lstStyle/>
          <a:p>
            <a:pPr marL="342900" indent="-342900" eaLnBrk="0" hangingPunct="0">
              <a:spcBef>
                <a:spcPct val="20000"/>
              </a:spcBef>
              <a:buFont typeface="Arial" charset="0"/>
              <a:buNone/>
            </a:pPr>
            <a:r>
              <a:rPr lang="ru-RU" sz="2800" b="1">
                <a:solidFill>
                  <a:srgbClr val="009644"/>
                </a:solidFill>
                <a:latin typeface="Calibri" pitchFamily="34" charset="0"/>
                <a:cs typeface="Arial" charset="0"/>
              </a:rPr>
              <a:t>Интерактивные</a:t>
            </a:r>
            <a:r>
              <a:rPr lang="ru-RU" sz="2800">
                <a:latin typeface="Calibri" pitchFamily="34" charset="0"/>
                <a:cs typeface="Arial" charset="0"/>
              </a:rPr>
              <a:t> </a:t>
            </a:r>
          </a:p>
        </p:txBody>
      </p:sp>
      <p:sp>
        <p:nvSpPr>
          <p:cNvPr id="10246" name="Text Box 8"/>
          <p:cNvSpPr txBox="1">
            <a:spLocks noChangeArrowheads="1"/>
          </p:cNvSpPr>
          <p:nvPr/>
        </p:nvSpPr>
        <p:spPr bwMode="auto">
          <a:xfrm>
            <a:off x="468313" y="3284538"/>
            <a:ext cx="1152525" cy="366712"/>
          </a:xfrm>
          <a:prstGeom prst="rect">
            <a:avLst/>
          </a:prstGeom>
          <a:noFill/>
          <a:ln w="9525">
            <a:noFill/>
            <a:miter lim="800000"/>
            <a:headEnd/>
            <a:tailEnd/>
          </a:ln>
        </p:spPr>
        <p:txBody>
          <a:bodyPr>
            <a:spAutoFit/>
          </a:bodyPr>
          <a:lstStyle/>
          <a:p>
            <a:pPr algn="ctr">
              <a:spcBef>
                <a:spcPct val="50000"/>
              </a:spcBef>
            </a:pPr>
            <a:r>
              <a:rPr lang="ru-RU" b="1">
                <a:cs typeface="Arial" charset="0"/>
              </a:rPr>
              <a:t>Педагог</a:t>
            </a:r>
          </a:p>
        </p:txBody>
      </p:sp>
      <p:sp>
        <p:nvSpPr>
          <p:cNvPr id="10247" name="Text Box 9"/>
          <p:cNvSpPr txBox="1">
            <a:spLocks noChangeArrowheads="1"/>
          </p:cNvSpPr>
          <p:nvPr/>
        </p:nvSpPr>
        <p:spPr bwMode="auto">
          <a:xfrm>
            <a:off x="1547813" y="4005263"/>
            <a:ext cx="1079500" cy="366712"/>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48" name="Text Box 10"/>
          <p:cNvSpPr txBox="1">
            <a:spLocks noChangeArrowheads="1"/>
          </p:cNvSpPr>
          <p:nvPr/>
        </p:nvSpPr>
        <p:spPr bwMode="auto">
          <a:xfrm>
            <a:off x="2051050" y="3284538"/>
            <a:ext cx="1079500" cy="366712"/>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49" name="Text Box 11"/>
          <p:cNvSpPr txBox="1">
            <a:spLocks noChangeArrowheads="1"/>
          </p:cNvSpPr>
          <p:nvPr/>
        </p:nvSpPr>
        <p:spPr bwMode="auto">
          <a:xfrm>
            <a:off x="1619250" y="2636838"/>
            <a:ext cx="1079500" cy="366712"/>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50" name="Line 12"/>
          <p:cNvSpPr>
            <a:spLocks noChangeShapeType="1"/>
          </p:cNvSpPr>
          <p:nvPr/>
        </p:nvSpPr>
        <p:spPr bwMode="auto">
          <a:xfrm>
            <a:off x="1547813" y="3573463"/>
            <a:ext cx="647700" cy="503237"/>
          </a:xfrm>
          <a:prstGeom prst="line">
            <a:avLst/>
          </a:prstGeom>
          <a:noFill/>
          <a:ln w="22225">
            <a:solidFill>
              <a:schemeClr val="tx1"/>
            </a:solidFill>
            <a:round/>
            <a:headEnd/>
            <a:tailEnd type="triangle" w="med" len="med"/>
          </a:ln>
        </p:spPr>
        <p:txBody>
          <a:bodyPr/>
          <a:lstStyle/>
          <a:p>
            <a:endParaRPr lang="ru-RU"/>
          </a:p>
        </p:txBody>
      </p:sp>
      <p:sp>
        <p:nvSpPr>
          <p:cNvPr id="10251" name="Line 13"/>
          <p:cNvSpPr>
            <a:spLocks noChangeShapeType="1"/>
          </p:cNvSpPr>
          <p:nvPr/>
        </p:nvSpPr>
        <p:spPr bwMode="auto">
          <a:xfrm>
            <a:off x="1547813" y="3500438"/>
            <a:ext cx="577850" cy="0"/>
          </a:xfrm>
          <a:prstGeom prst="line">
            <a:avLst/>
          </a:prstGeom>
          <a:noFill/>
          <a:ln w="22225">
            <a:solidFill>
              <a:schemeClr val="tx1"/>
            </a:solidFill>
            <a:round/>
            <a:headEnd/>
            <a:tailEnd type="triangle" w="med" len="med"/>
          </a:ln>
        </p:spPr>
        <p:txBody>
          <a:bodyPr/>
          <a:lstStyle/>
          <a:p>
            <a:endParaRPr lang="ru-RU"/>
          </a:p>
        </p:txBody>
      </p:sp>
      <p:sp>
        <p:nvSpPr>
          <p:cNvPr id="10252" name="Line 16"/>
          <p:cNvSpPr>
            <a:spLocks noChangeShapeType="1"/>
          </p:cNvSpPr>
          <p:nvPr/>
        </p:nvSpPr>
        <p:spPr bwMode="auto">
          <a:xfrm flipV="1">
            <a:off x="1547813" y="2997200"/>
            <a:ext cx="576262" cy="449263"/>
          </a:xfrm>
          <a:prstGeom prst="line">
            <a:avLst/>
          </a:prstGeom>
          <a:noFill/>
          <a:ln w="22225">
            <a:solidFill>
              <a:schemeClr val="tx1"/>
            </a:solidFill>
            <a:round/>
            <a:headEnd/>
            <a:tailEnd type="triangle" w="med" len="med"/>
          </a:ln>
        </p:spPr>
        <p:txBody>
          <a:bodyPr/>
          <a:lstStyle/>
          <a:p>
            <a:endParaRPr lang="ru-RU"/>
          </a:p>
        </p:txBody>
      </p:sp>
      <p:sp>
        <p:nvSpPr>
          <p:cNvPr id="10253" name="Text Box 17"/>
          <p:cNvSpPr txBox="1">
            <a:spLocks noChangeArrowheads="1"/>
          </p:cNvSpPr>
          <p:nvPr/>
        </p:nvSpPr>
        <p:spPr bwMode="auto">
          <a:xfrm>
            <a:off x="5651500" y="2565400"/>
            <a:ext cx="1152525" cy="366713"/>
          </a:xfrm>
          <a:prstGeom prst="rect">
            <a:avLst/>
          </a:prstGeom>
          <a:noFill/>
          <a:ln w="9525">
            <a:noFill/>
            <a:miter lim="800000"/>
            <a:headEnd/>
            <a:tailEnd/>
          </a:ln>
        </p:spPr>
        <p:txBody>
          <a:bodyPr>
            <a:spAutoFit/>
          </a:bodyPr>
          <a:lstStyle/>
          <a:p>
            <a:pPr algn="ctr">
              <a:spcBef>
                <a:spcPct val="50000"/>
              </a:spcBef>
            </a:pPr>
            <a:r>
              <a:rPr lang="ru-RU" b="1">
                <a:cs typeface="Arial" charset="0"/>
              </a:rPr>
              <a:t>Педагог</a:t>
            </a:r>
          </a:p>
        </p:txBody>
      </p:sp>
      <p:sp>
        <p:nvSpPr>
          <p:cNvPr id="10254" name="Text Box 18"/>
          <p:cNvSpPr txBox="1">
            <a:spLocks noChangeArrowheads="1"/>
          </p:cNvSpPr>
          <p:nvPr/>
        </p:nvSpPr>
        <p:spPr bwMode="auto">
          <a:xfrm>
            <a:off x="6732588" y="3141663"/>
            <a:ext cx="1079500" cy="366712"/>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55" name="Text Box 19"/>
          <p:cNvSpPr txBox="1">
            <a:spLocks noChangeArrowheads="1"/>
          </p:cNvSpPr>
          <p:nvPr/>
        </p:nvSpPr>
        <p:spPr bwMode="auto">
          <a:xfrm>
            <a:off x="7667625" y="2565400"/>
            <a:ext cx="1079500" cy="366713"/>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56" name="Text Box 20"/>
          <p:cNvSpPr txBox="1">
            <a:spLocks noChangeArrowheads="1"/>
          </p:cNvSpPr>
          <p:nvPr/>
        </p:nvSpPr>
        <p:spPr bwMode="auto">
          <a:xfrm>
            <a:off x="6804025" y="1844675"/>
            <a:ext cx="1079500" cy="366713"/>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57" name="Line 21"/>
          <p:cNvSpPr>
            <a:spLocks noChangeShapeType="1"/>
          </p:cNvSpPr>
          <p:nvPr/>
        </p:nvSpPr>
        <p:spPr bwMode="auto">
          <a:xfrm>
            <a:off x="6227763" y="2924175"/>
            <a:ext cx="576262" cy="360363"/>
          </a:xfrm>
          <a:prstGeom prst="line">
            <a:avLst/>
          </a:prstGeom>
          <a:noFill/>
          <a:ln w="38100">
            <a:solidFill>
              <a:srgbClr val="000099"/>
            </a:solidFill>
            <a:round/>
            <a:headEnd/>
            <a:tailEnd type="triangle" w="med" len="med"/>
          </a:ln>
        </p:spPr>
        <p:txBody>
          <a:bodyPr/>
          <a:lstStyle/>
          <a:p>
            <a:endParaRPr lang="ru-RU"/>
          </a:p>
        </p:txBody>
      </p:sp>
      <p:sp>
        <p:nvSpPr>
          <p:cNvPr id="10258" name="Line 22"/>
          <p:cNvSpPr>
            <a:spLocks noChangeShapeType="1"/>
          </p:cNvSpPr>
          <p:nvPr/>
        </p:nvSpPr>
        <p:spPr bwMode="auto">
          <a:xfrm>
            <a:off x="6732588" y="2708275"/>
            <a:ext cx="1009650" cy="0"/>
          </a:xfrm>
          <a:prstGeom prst="line">
            <a:avLst/>
          </a:prstGeom>
          <a:noFill/>
          <a:ln w="38100">
            <a:solidFill>
              <a:srgbClr val="000099"/>
            </a:solidFill>
            <a:round/>
            <a:headEnd/>
            <a:tailEnd type="triangle" w="med" len="med"/>
          </a:ln>
        </p:spPr>
        <p:txBody>
          <a:bodyPr/>
          <a:lstStyle/>
          <a:p>
            <a:endParaRPr lang="ru-RU"/>
          </a:p>
        </p:txBody>
      </p:sp>
      <p:sp>
        <p:nvSpPr>
          <p:cNvPr id="10259" name="Line 23"/>
          <p:cNvSpPr>
            <a:spLocks noChangeShapeType="1"/>
          </p:cNvSpPr>
          <p:nvPr/>
        </p:nvSpPr>
        <p:spPr bwMode="auto">
          <a:xfrm flipV="1">
            <a:off x="6372225" y="2205038"/>
            <a:ext cx="576263" cy="431800"/>
          </a:xfrm>
          <a:prstGeom prst="line">
            <a:avLst/>
          </a:prstGeom>
          <a:noFill/>
          <a:ln w="38100">
            <a:solidFill>
              <a:srgbClr val="000099"/>
            </a:solidFill>
            <a:round/>
            <a:headEnd/>
            <a:tailEnd type="triangle" w="med" len="med"/>
          </a:ln>
        </p:spPr>
        <p:txBody>
          <a:bodyPr/>
          <a:lstStyle/>
          <a:p>
            <a:endParaRPr lang="ru-RU"/>
          </a:p>
        </p:txBody>
      </p:sp>
      <p:sp>
        <p:nvSpPr>
          <p:cNvPr id="10260" name="Line 27"/>
          <p:cNvSpPr>
            <a:spLocks noChangeShapeType="1"/>
          </p:cNvSpPr>
          <p:nvPr/>
        </p:nvSpPr>
        <p:spPr bwMode="auto">
          <a:xfrm flipH="1" flipV="1">
            <a:off x="6084888" y="2997200"/>
            <a:ext cx="576262" cy="360363"/>
          </a:xfrm>
          <a:prstGeom prst="line">
            <a:avLst/>
          </a:prstGeom>
          <a:noFill/>
          <a:ln w="38100">
            <a:solidFill>
              <a:srgbClr val="000099"/>
            </a:solidFill>
            <a:round/>
            <a:headEnd/>
            <a:tailEnd type="triangle" w="med" len="med"/>
          </a:ln>
        </p:spPr>
        <p:txBody>
          <a:bodyPr/>
          <a:lstStyle/>
          <a:p>
            <a:endParaRPr lang="ru-RU"/>
          </a:p>
        </p:txBody>
      </p:sp>
      <p:sp>
        <p:nvSpPr>
          <p:cNvPr id="10261" name="Line 28"/>
          <p:cNvSpPr>
            <a:spLocks noChangeShapeType="1"/>
          </p:cNvSpPr>
          <p:nvPr/>
        </p:nvSpPr>
        <p:spPr bwMode="auto">
          <a:xfrm flipH="1">
            <a:off x="6084888" y="2133600"/>
            <a:ext cx="647700" cy="504825"/>
          </a:xfrm>
          <a:prstGeom prst="line">
            <a:avLst/>
          </a:prstGeom>
          <a:noFill/>
          <a:ln w="38100">
            <a:solidFill>
              <a:srgbClr val="000099"/>
            </a:solidFill>
            <a:round/>
            <a:headEnd/>
            <a:tailEnd type="triangle" w="med" len="med"/>
          </a:ln>
        </p:spPr>
        <p:txBody>
          <a:bodyPr/>
          <a:lstStyle/>
          <a:p>
            <a:endParaRPr lang="ru-RU"/>
          </a:p>
        </p:txBody>
      </p:sp>
      <p:sp>
        <p:nvSpPr>
          <p:cNvPr id="10262" name="Line 29"/>
          <p:cNvSpPr>
            <a:spLocks noChangeShapeType="1"/>
          </p:cNvSpPr>
          <p:nvPr/>
        </p:nvSpPr>
        <p:spPr bwMode="auto">
          <a:xfrm flipH="1">
            <a:off x="6732588" y="2852738"/>
            <a:ext cx="936625" cy="0"/>
          </a:xfrm>
          <a:prstGeom prst="line">
            <a:avLst/>
          </a:prstGeom>
          <a:noFill/>
          <a:ln w="38100">
            <a:solidFill>
              <a:srgbClr val="000099"/>
            </a:solidFill>
            <a:round/>
            <a:headEnd/>
            <a:tailEnd type="triangle" w="med" len="med"/>
          </a:ln>
        </p:spPr>
        <p:txBody>
          <a:bodyPr/>
          <a:lstStyle/>
          <a:p>
            <a:endParaRPr lang="ru-RU"/>
          </a:p>
        </p:txBody>
      </p:sp>
      <p:sp>
        <p:nvSpPr>
          <p:cNvPr id="10263" name="Line 30"/>
          <p:cNvSpPr>
            <a:spLocks noChangeShapeType="1"/>
          </p:cNvSpPr>
          <p:nvPr/>
        </p:nvSpPr>
        <p:spPr bwMode="auto">
          <a:xfrm>
            <a:off x="7812088" y="2205038"/>
            <a:ext cx="504825" cy="431800"/>
          </a:xfrm>
          <a:prstGeom prst="line">
            <a:avLst/>
          </a:prstGeom>
          <a:noFill/>
          <a:ln w="38100">
            <a:solidFill>
              <a:srgbClr val="FF0000"/>
            </a:solidFill>
            <a:round/>
            <a:headEnd type="triangle" w="med" len="med"/>
            <a:tailEnd type="triangle" w="med" len="med"/>
          </a:ln>
        </p:spPr>
        <p:txBody>
          <a:bodyPr/>
          <a:lstStyle/>
          <a:p>
            <a:endParaRPr lang="ru-RU"/>
          </a:p>
        </p:txBody>
      </p:sp>
      <p:sp>
        <p:nvSpPr>
          <p:cNvPr id="10264" name="Line 31"/>
          <p:cNvSpPr>
            <a:spLocks noChangeShapeType="1"/>
          </p:cNvSpPr>
          <p:nvPr/>
        </p:nvSpPr>
        <p:spPr bwMode="auto">
          <a:xfrm flipH="1">
            <a:off x="7740650" y="2924175"/>
            <a:ext cx="576263" cy="431800"/>
          </a:xfrm>
          <a:prstGeom prst="line">
            <a:avLst/>
          </a:prstGeom>
          <a:noFill/>
          <a:ln w="38100">
            <a:solidFill>
              <a:srgbClr val="FF0000"/>
            </a:solidFill>
            <a:round/>
            <a:headEnd type="triangle" w="med" len="med"/>
            <a:tailEnd type="triangle" w="med" len="med"/>
          </a:ln>
        </p:spPr>
        <p:txBody>
          <a:bodyPr/>
          <a:lstStyle/>
          <a:p>
            <a:endParaRPr lang="ru-RU"/>
          </a:p>
        </p:txBody>
      </p:sp>
      <p:sp>
        <p:nvSpPr>
          <p:cNvPr id="10265" name="Text Box 32"/>
          <p:cNvSpPr txBox="1">
            <a:spLocks noChangeArrowheads="1"/>
          </p:cNvSpPr>
          <p:nvPr/>
        </p:nvSpPr>
        <p:spPr bwMode="auto">
          <a:xfrm>
            <a:off x="2916238" y="4148138"/>
            <a:ext cx="1152525" cy="366712"/>
          </a:xfrm>
          <a:prstGeom prst="rect">
            <a:avLst/>
          </a:prstGeom>
          <a:noFill/>
          <a:ln w="9525">
            <a:noFill/>
            <a:miter lim="800000"/>
            <a:headEnd/>
            <a:tailEnd/>
          </a:ln>
        </p:spPr>
        <p:txBody>
          <a:bodyPr>
            <a:spAutoFit/>
          </a:bodyPr>
          <a:lstStyle/>
          <a:p>
            <a:pPr algn="ctr">
              <a:spcBef>
                <a:spcPct val="50000"/>
              </a:spcBef>
            </a:pPr>
            <a:r>
              <a:rPr lang="ru-RU" b="1">
                <a:cs typeface="Arial" charset="0"/>
              </a:rPr>
              <a:t>Педагог</a:t>
            </a:r>
          </a:p>
        </p:txBody>
      </p:sp>
      <p:sp>
        <p:nvSpPr>
          <p:cNvPr id="10266" name="Text Box 33"/>
          <p:cNvSpPr txBox="1">
            <a:spLocks noChangeArrowheads="1"/>
          </p:cNvSpPr>
          <p:nvPr/>
        </p:nvSpPr>
        <p:spPr bwMode="auto">
          <a:xfrm>
            <a:off x="3924300" y="4797425"/>
            <a:ext cx="1079500" cy="366713"/>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67" name="Text Box 34"/>
          <p:cNvSpPr txBox="1">
            <a:spLocks noChangeArrowheads="1"/>
          </p:cNvSpPr>
          <p:nvPr/>
        </p:nvSpPr>
        <p:spPr bwMode="auto">
          <a:xfrm>
            <a:off x="4932363" y="4221163"/>
            <a:ext cx="1079500" cy="366712"/>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68" name="Text Box 35"/>
          <p:cNvSpPr txBox="1">
            <a:spLocks noChangeArrowheads="1"/>
          </p:cNvSpPr>
          <p:nvPr/>
        </p:nvSpPr>
        <p:spPr bwMode="auto">
          <a:xfrm>
            <a:off x="3995738" y="3500438"/>
            <a:ext cx="1079500" cy="366712"/>
          </a:xfrm>
          <a:prstGeom prst="rect">
            <a:avLst/>
          </a:prstGeom>
          <a:noFill/>
          <a:ln w="9525">
            <a:noFill/>
            <a:miter lim="800000"/>
            <a:headEnd/>
            <a:tailEnd/>
          </a:ln>
        </p:spPr>
        <p:txBody>
          <a:bodyPr>
            <a:spAutoFit/>
          </a:bodyPr>
          <a:lstStyle/>
          <a:p>
            <a:pPr algn="ctr">
              <a:spcBef>
                <a:spcPct val="50000"/>
              </a:spcBef>
            </a:pPr>
            <a:r>
              <a:rPr lang="ru-RU" b="1">
                <a:cs typeface="Arial" charset="0"/>
              </a:rPr>
              <a:t>Ученик</a:t>
            </a:r>
          </a:p>
        </p:txBody>
      </p:sp>
      <p:sp>
        <p:nvSpPr>
          <p:cNvPr id="10269" name="Line 36"/>
          <p:cNvSpPr>
            <a:spLocks noChangeShapeType="1"/>
          </p:cNvSpPr>
          <p:nvPr/>
        </p:nvSpPr>
        <p:spPr bwMode="auto">
          <a:xfrm>
            <a:off x="3708400" y="4437063"/>
            <a:ext cx="647700" cy="431800"/>
          </a:xfrm>
          <a:prstGeom prst="line">
            <a:avLst/>
          </a:prstGeom>
          <a:noFill/>
          <a:ln w="22225">
            <a:solidFill>
              <a:srgbClr val="000099"/>
            </a:solidFill>
            <a:round/>
            <a:headEnd/>
            <a:tailEnd type="triangle" w="med" len="med"/>
          </a:ln>
        </p:spPr>
        <p:txBody>
          <a:bodyPr/>
          <a:lstStyle/>
          <a:p>
            <a:endParaRPr lang="ru-RU"/>
          </a:p>
        </p:txBody>
      </p:sp>
      <p:sp>
        <p:nvSpPr>
          <p:cNvPr id="10270" name="Line 37"/>
          <p:cNvSpPr>
            <a:spLocks noChangeShapeType="1"/>
          </p:cNvSpPr>
          <p:nvPr/>
        </p:nvSpPr>
        <p:spPr bwMode="auto">
          <a:xfrm>
            <a:off x="4067175" y="4365625"/>
            <a:ext cx="1009650" cy="0"/>
          </a:xfrm>
          <a:prstGeom prst="line">
            <a:avLst/>
          </a:prstGeom>
          <a:noFill/>
          <a:ln w="22225">
            <a:solidFill>
              <a:srgbClr val="000099"/>
            </a:solidFill>
            <a:round/>
            <a:headEnd/>
            <a:tailEnd type="triangle" w="med" len="med"/>
          </a:ln>
        </p:spPr>
        <p:txBody>
          <a:bodyPr/>
          <a:lstStyle/>
          <a:p>
            <a:endParaRPr lang="ru-RU"/>
          </a:p>
        </p:txBody>
      </p:sp>
      <p:sp>
        <p:nvSpPr>
          <p:cNvPr id="10271" name="Line 38"/>
          <p:cNvSpPr>
            <a:spLocks noChangeShapeType="1"/>
          </p:cNvSpPr>
          <p:nvPr/>
        </p:nvSpPr>
        <p:spPr bwMode="auto">
          <a:xfrm flipV="1">
            <a:off x="3779838" y="3789363"/>
            <a:ext cx="576262" cy="431800"/>
          </a:xfrm>
          <a:prstGeom prst="line">
            <a:avLst/>
          </a:prstGeom>
          <a:noFill/>
          <a:ln w="22225">
            <a:solidFill>
              <a:srgbClr val="000099"/>
            </a:solidFill>
            <a:round/>
            <a:headEnd/>
            <a:tailEnd type="triangle" w="med" len="med"/>
          </a:ln>
        </p:spPr>
        <p:txBody>
          <a:bodyPr/>
          <a:lstStyle/>
          <a:p>
            <a:endParaRPr lang="ru-RU"/>
          </a:p>
        </p:txBody>
      </p:sp>
      <p:sp>
        <p:nvSpPr>
          <p:cNvPr id="10272" name="Line 39"/>
          <p:cNvSpPr>
            <a:spLocks noChangeShapeType="1"/>
          </p:cNvSpPr>
          <p:nvPr/>
        </p:nvSpPr>
        <p:spPr bwMode="auto">
          <a:xfrm flipH="1" flipV="1">
            <a:off x="3419475" y="4508500"/>
            <a:ext cx="576263" cy="360363"/>
          </a:xfrm>
          <a:prstGeom prst="line">
            <a:avLst/>
          </a:prstGeom>
          <a:noFill/>
          <a:ln w="22225">
            <a:solidFill>
              <a:srgbClr val="000099"/>
            </a:solidFill>
            <a:round/>
            <a:headEnd/>
            <a:tailEnd type="triangle" w="med" len="med"/>
          </a:ln>
        </p:spPr>
        <p:txBody>
          <a:bodyPr/>
          <a:lstStyle/>
          <a:p>
            <a:endParaRPr lang="ru-RU"/>
          </a:p>
        </p:txBody>
      </p:sp>
      <p:sp>
        <p:nvSpPr>
          <p:cNvPr id="10273" name="Line 40"/>
          <p:cNvSpPr>
            <a:spLocks noChangeShapeType="1"/>
          </p:cNvSpPr>
          <p:nvPr/>
        </p:nvSpPr>
        <p:spPr bwMode="auto">
          <a:xfrm flipH="1">
            <a:off x="3492500" y="3644900"/>
            <a:ext cx="647700" cy="504825"/>
          </a:xfrm>
          <a:prstGeom prst="line">
            <a:avLst/>
          </a:prstGeom>
          <a:noFill/>
          <a:ln w="22225">
            <a:solidFill>
              <a:srgbClr val="000099"/>
            </a:solidFill>
            <a:round/>
            <a:headEnd/>
            <a:tailEnd type="triangle" w="med" len="med"/>
          </a:ln>
        </p:spPr>
        <p:txBody>
          <a:bodyPr/>
          <a:lstStyle/>
          <a:p>
            <a:endParaRPr lang="ru-RU"/>
          </a:p>
        </p:txBody>
      </p:sp>
      <p:sp>
        <p:nvSpPr>
          <p:cNvPr id="10274" name="Line 41"/>
          <p:cNvSpPr>
            <a:spLocks noChangeShapeType="1"/>
          </p:cNvSpPr>
          <p:nvPr/>
        </p:nvSpPr>
        <p:spPr bwMode="auto">
          <a:xfrm flipH="1">
            <a:off x="4067175" y="4508500"/>
            <a:ext cx="936625" cy="0"/>
          </a:xfrm>
          <a:prstGeom prst="line">
            <a:avLst/>
          </a:prstGeom>
          <a:noFill/>
          <a:ln w="22225">
            <a:solidFill>
              <a:srgbClr val="000099"/>
            </a:solidFill>
            <a:round/>
            <a:headEnd/>
            <a:tailEnd type="triangle" w="med" len="med"/>
          </a:ln>
        </p:spPr>
        <p:txBody>
          <a:bodyPr/>
          <a:lstStyle/>
          <a:p>
            <a:endParaRPr lang="ru-RU"/>
          </a:p>
        </p:txBody>
      </p:sp>
      <p:pic>
        <p:nvPicPr>
          <p:cNvPr id="35" name="Picture 2"/>
          <p:cNvPicPr>
            <a:picLocks noChangeAspect="1" noChangeArrowheads="1"/>
          </p:cNvPicPr>
          <p:nvPr/>
        </p:nvPicPr>
        <p:blipFill>
          <a:blip r:embed="rId3"/>
          <a:srcRect/>
          <a:stretch>
            <a:fillRect/>
          </a:stretch>
        </p:blipFill>
        <p:spPr bwMode="auto">
          <a:xfrm>
            <a:off x="6000760" y="4714884"/>
            <a:ext cx="2628900" cy="1743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strVal val="#ppt_w+.3"/>
                                          </p:val>
                                        </p:tav>
                                        <p:tav tm="100000">
                                          <p:val>
                                            <p:strVal val="#ppt_w"/>
                                          </p:val>
                                        </p:tav>
                                      </p:tavLst>
                                    </p:anim>
                                    <p:anim calcmode="lin" valueType="num">
                                      <p:cBhvr>
                                        <p:cTn id="8" dur="1000" fill="hold"/>
                                        <p:tgtEl>
                                          <p:spTgt spid="44034"/>
                                        </p:tgtEl>
                                        <p:attrNameLst>
                                          <p:attrName>ppt_h</p:attrName>
                                        </p:attrNameLst>
                                      </p:cBhvr>
                                      <p:tavLst>
                                        <p:tav tm="0">
                                          <p:val>
                                            <p:strVal val="#ppt_h"/>
                                          </p:val>
                                        </p:tav>
                                        <p:tav tm="100000">
                                          <p:val>
                                            <p:strVal val="#ppt_h"/>
                                          </p:val>
                                        </p:tav>
                                      </p:tavLst>
                                    </p:anim>
                                    <p:animEffect transition="in" filter="fade">
                                      <p:cBhvr>
                                        <p:cTn id="9"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2910" y="0"/>
            <a:ext cx="8101012" cy="1143000"/>
          </a:xfrm>
        </p:spPr>
        <p:txBody>
          <a:bodyPr/>
          <a:lstStyle/>
          <a:p>
            <a:pPr algn="ctr"/>
            <a:r>
              <a:rPr lang="ru-RU" dirty="0" smtClean="0"/>
              <a:t> </a:t>
            </a:r>
            <a:r>
              <a:rPr lang="ru-RU" sz="2800" b="1" i="1" dirty="0" smtClean="0">
                <a:solidFill>
                  <a:srgbClr val="FF0000"/>
                </a:solidFill>
              </a:rPr>
              <a:t>К методам интерактивного обучения</a:t>
            </a:r>
            <a:endParaRPr lang="ru-RU" dirty="0" smtClean="0">
              <a:solidFill>
                <a:srgbClr val="FF0000"/>
              </a:solidFill>
            </a:endParaRPr>
          </a:p>
        </p:txBody>
      </p:sp>
      <p:sp>
        <p:nvSpPr>
          <p:cNvPr id="11267" name="Rectangle 3"/>
          <p:cNvSpPr>
            <a:spLocks noGrp="1" noChangeArrowheads="1"/>
          </p:cNvSpPr>
          <p:nvPr>
            <p:ph idx="1"/>
          </p:nvPr>
        </p:nvSpPr>
        <p:spPr>
          <a:xfrm>
            <a:off x="1142976" y="1142984"/>
            <a:ext cx="7200900" cy="5516562"/>
          </a:xfrm>
        </p:spPr>
        <p:txBody>
          <a:bodyPr/>
          <a:lstStyle/>
          <a:p>
            <a:pPr>
              <a:lnSpc>
                <a:spcPct val="80000"/>
              </a:lnSpc>
              <a:buFontTx/>
              <a:buNone/>
            </a:pPr>
            <a:r>
              <a:rPr lang="ru-RU" sz="2000" b="1" dirty="0" smtClean="0"/>
              <a:t>относятся те, которые способствуют вовлечению в активный процесс получения и переработки знаний: </a:t>
            </a:r>
          </a:p>
          <a:p>
            <a:pPr>
              <a:lnSpc>
                <a:spcPct val="80000"/>
              </a:lnSpc>
              <a:buFontTx/>
              <a:buNone/>
            </a:pPr>
            <a:endParaRPr lang="ru-RU" sz="2000" dirty="0" smtClean="0"/>
          </a:p>
          <a:p>
            <a:pPr>
              <a:lnSpc>
                <a:spcPct val="80000"/>
              </a:lnSpc>
            </a:pPr>
            <a:r>
              <a:rPr lang="ru-RU" sz="2000" b="1" dirty="0" smtClean="0"/>
              <a:t>«Мозговой штурм» (атака) </a:t>
            </a:r>
          </a:p>
          <a:p>
            <a:pPr>
              <a:lnSpc>
                <a:spcPct val="80000"/>
              </a:lnSpc>
            </a:pPr>
            <a:r>
              <a:rPr lang="ru-RU" sz="2000" b="1" dirty="0" smtClean="0"/>
              <a:t> </a:t>
            </a:r>
            <a:r>
              <a:rPr lang="ru-RU" sz="2000" b="1" dirty="0" smtClean="0"/>
              <a:t>Мини-лекция   </a:t>
            </a:r>
            <a:endParaRPr lang="ru-RU" sz="2000" b="1" dirty="0" smtClean="0"/>
          </a:p>
          <a:p>
            <a:pPr>
              <a:lnSpc>
                <a:spcPct val="80000"/>
              </a:lnSpc>
            </a:pPr>
            <a:r>
              <a:rPr lang="ru-RU" sz="2000" b="1" dirty="0" smtClean="0"/>
              <a:t>Контрольный </a:t>
            </a:r>
            <a:r>
              <a:rPr lang="ru-RU" sz="2000" b="1" dirty="0" smtClean="0"/>
              <a:t>лист или тест </a:t>
            </a:r>
          </a:p>
          <a:p>
            <a:pPr>
              <a:lnSpc>
                <a:spcPct val="80000"/>
              </a:lnSpc>
            </a:pPr>
            <a:r>
              <a:rPr lang="ru-RU" sz="2000" b="1" dirty="0" smtClean="0"/>
              <a:t> </a:t>
            </a:r>
            <a:r>
              <a:rPr lang="ru-RU" sz="2000" b="1" dirty="0" smtClean="0"/>
              <a:t>Ролевая </a:t>
            </a:r>
            <a:r>
              <a:rPr lang="ru-RU" sz="2000" b="1" dirty="0" smtClean="0"/>
              <a:t>игра   </a:t>
            </a:r>
          </a:p>
          <a:p>
            <a:pPr>
              <a:lnSpc>
                <a:spcPct val="80000"/>
              </a:lnSpc>
            </a:pPr>
            <a:r>
              <a:rPr lang="ru-RU" sz="2000" b="1" dirty="0" smtClean="0"/>
              <a:t> </a:t>
            </a:r>
            <a:r>
              <a:rPr lang="ru-RU" sz="2000" b="1" dirty="0" smtClean="0"/>
              <a:t> </a:t>
            </a:r>
            <a:r>
              <a:rPr lang="ru-RU" sz="2000" b="1" dirty="0" smtClean="0"/>
              <a:t>Игровые упражнения  </a:t>
            </a:r>
          </a:p>
          <a:p>
            <a:pPr>
              <a:lnSpc>
                <a:spcPct val="80000"/>
              </a:lnSpc>
            </a:pPr>
            <a:r>
              <a:rPr lang="ru-RU" sz="2000" b="1" dirty="0" smtClean="0"/>
              <a:t> </a:t>
            </a:r>
            <a:r>
              <a:rPr lang="ru-RU" sz="2000" b="1" dirty="0" smtClean="0"/>
              <a:t> </a:t>
            </a:r>
            <a:r>
              <a:rPr lang="ru-RU" sz="2000" b="1" dirty="0" smtClean="0"/>
              <a:t>Разработка проекта </a:t>
            </a:r>
          </a:p>
          <a:p>
            <a:pPr>
              <a:lnSpc>
                <a:spcPct val="80000"/>
              </a:lnSpc>
            </a:pPr>
            <a:r>
              <a:rPr lang="ru-RU" sz="2000" b="1" dirty="0" smtClean="0"/>
              <a:t> </a:t>
            </a:r>
            <a:r>
              <a:rPr lang="ru-RU" sz="2000" b="1" dirty="0" smtClean="0"/>
              <a:t> </a:t>
            </a:r>
            <a:r>
              <a:rPr lang="ru-RU" sz="2000" b="1" dirty="0" smtClean="0"/>
              <a:t>Решение ситуационных задач             </a:t>
            </a:r>
          </a:p>
          <a:p>
            <a:pPr>
              <a:lnSpc>
                <a:spcPct val="80000"/>
              </a:lnSpc>
            </a:pPr>
            <a:r>
              <a:rPr lang="ru-RU" sz="2000" b="1" dirty="0" smtClean="0"/>
              <a:t> </a:t>
            </a:r>
            <a:r>
              <a:rPr lang="ru-RU" sz="2000" b="1" dirty="0" smtClean="0"/>
              <a:t> </a:t>
            </a:r>
            <a:r>
              <a:rPr lang="ru-RU" sz="2000" b="1" dirty="0" smtClean="0"/>
              <a:t>Приглашение визитера         </a:t>
            </a:r>
          </a:p>
          <a:p>
            <a:pPr>
              <a:lnSpc>
                <a:spcPct val="80000"/>
              </a:lnSpc>
            </a:pPr>
            <a:r>
              <a:rPr lang="ru-RU" sz="2000" b="1" dirty="0" smtClean="0"/>
              <a:t> </a:t>
            </a:r>
            <a:r>
              <a:rPr lang="ru-RU" sz="2000" b="1" dirty="0" smtClean="0"/>
              <a:t> </a:t>
            </a:r>
            <a:r>
              <a:rPr lang="ru-RU" sz="2000" b="1" dirty="0" smtClean="0"/>
              <a:t>Дискуссия  группы экспертов </a:t>
            </a:r>
          </a:p>
          <a:p>
            <a:pPr>
              <a:lnSpc>
                <a:spcPct val="80000"/>
              </a:lnSpc>
            </a:pPr>
            <a:r>
              <a:rPr lang="ru-RU" sz="2000" b="1" dirty="0" smtClean="0"/>
              <a:t> </a:t>
            </a:r>
            <a:r>
              <a:rPr lang="ru-RU" sz="2000" b="1" dirty="0" smtClean="0"/>
              <a:t> </a:t>
            </a:r>
            <a:r>
              <a:rPr lang="ru-RU" sz="2000" b="1" dirty="0" smtClean="0"/>
              <a:t>Интервью </a:t>
            </a:r>
          </a:p>
          <a:p>
            <a:pPr>
              <a:lnSpc>
                <a:spcPct val="80000"/>
              </a:lnSpc>
            </a:pPr>
            <a:r>
              <a:rPr lang="ru-RU" sz="2000" b="1" dirty="0" smtClean="0"/>
              <a:t> </a:t>
            </a:r>
            <a:r>
              <a:rPr lang="ru-RU" sz="2000" b="1" dirty="0" smtClean="0"/>
              <a:t> </a:t>
            </a:r>
            <a:r>
              <a:rPr lang="ru-RU" sz="2000" b="1" dirty="0" smtClean="0"/>
              <a:t>Инсценировка                      </a:t>
            </a:r>
          </a:p>
          <a:p>
            <a:pPr>
              <a:lnSpc>
                <a:spcPct val="80000"/>
              </a:lnSpc>
            </a:pPr>
            <a:r>
              <a:rPr lang="ru-RU" sz="2000" b="1" dirty="0" smtClean="0"/>
              <a:t> </a:t>
            </a:r>
            <a:r>
              <a:rPr lang="ru-RU" sz="2000" b="1" dirty="0" smtClean="0"/>
              <a:t> </a:t>
            </a:r>
            <a:r>
              <a:rPr lang="ru-RU" sz="2000" b="1" dirty="0" smtClean="0"/>
              <a:t>Проигрывание ситуаций  </a:t>
            </a:r>
          </a:p>
          <a:p>
            <a:pPr>
              <a:lnSpc>
                <a:spcPct val="80000"/>
              </a:lnSpc>
            </a:pPr>
            <a:r>
              <a:rPr lang="ru-RU" sz="2000" b="1" dirty="0" smtClean="0"/>
              <a:t> </a:t>
            </a:r>
            <a:r>
              <a:rPr lang="ru-RU" sz="2000" b="1" dirty="0" smtClean="0"/>
              <a:t> </a:t>
            </a:r>
            <a:r>
              <a:rPr lang="ru-RU" sz="2000" b="1" dirty="0" smtClean="0"/>
              <a:t>Выступление в роли обучающего </a:t>
            </a:r>
          </a:p>
          <a:p>
            <a:pPr>
              <a:lnSpc>
                <a:spcPct val="80000"/>
              </a:lnSpc>
            </a:pPr>
            <a:r>
              <a:rPr lang="ru-RU" sz="2000" b="1" dirty="0" smtClean="0"/>
              <a:t> </a:t>
            </a:r>
            <a:r>
              <a:rPr lang="ru-RU" sz="2000" b="1" dirty="0" smtClean="0"/>
              <a:t> </a:t>
            </a:r>
            <a:r>
              <a:rPr lang="ru-RU" sz="2000" b="1" dirty="0" smtClean="0"/>
              <a:t>Обсуждение сюжетных рисунков </a:t>
            </a:r>
          </a:p>
          <a:p>
            <a:pPr>
              <a:lnSpc>
                <a:spcPct val="80000"/>
              </a:lnSpc>
              <a:buNone/>
            </a:pPr>
            <a:endParaRPr lang="ru-RU" sz="1800" b="1" dirty="0" smtClean="0"/>
          </a:p>
        </p:txBody>
      </p:sp>
      <p:pic>
        <p:nvPicPr>
          <p:cNvPr id="4" name="Picture 2"/>
          <p:cNvPicPr>
            <a:picLocks noChangeAspect="1" noChangeArrowheads="1"/>
          </p:cNvPicPr>
          <p:nvPr/>
        </p:nvPicPr>
        <p:blipFill>
          <a:blip r:embed="rId2"/>
          <a:srcRect/>
          <a:stretch>
            <a:fillRect/>
          </a:stretch>
        </p:blipFill>
        <p:spPr bwMode="auto">
          <a:xfrm>
            <a:off x="6286512" y="2857496"/>
            <a:ext cx="2628900" cy="1743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192</TotalTime>
  <Words>1507</Words>
  <Application>Microsoft Office PowerPoint</Application>
  <PresentationFormat>Экран (4:3)</PresentationFormat>
  <Paragraphs>178</Paragraphs>
  <Slides>27</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Трек</vt:lpstr>
      <vt:lpstr>Слайд 1</vt:lpstr>
      <vt:lpstr>В педагогике различают несколько моделей обучения:</vt:lpstr>
      <vt:lpstr>Слайд 3</vt:lpstr>
      <vt:lpstr>Слайд 4</vt:lpstr>
      <vt:lpstr>Слайд 5</vt:lpstr>
      <vt:lpstr>Слайд 6</vt:lpstr>
      <vt:lpstr>Слайд 7</vt:lpstr>
      <vt:lpstr>Виды методов обучения</vt:lpstr>
      <vt:lpstr> К методам интерактивного обучения</vt:lpstr>
      <vt:lpstr>Применение интерактивных методов обучения позволяет решать следующие задачи: </vt:lpstr>
      <vt:lpstr>Слайд 11</vt:lpstr>
      <vt:lpstr>Алгоритм проведения  интерактивного занятия. </vt:lpstr>
      <vt:lpstr>Вариант включения интерактивных методов обучения в структуру урока </vt:lpstr>
      <vt:lpstr>Смысловая часть – подача нового материала (самостоятельное добывание новых знаний, обучение друг друга)</vt:lpstr>
      <vt:lpstr>Рефлексия – получение обратной связи</vt:lpstr>
      <vt:lpstr>Слайд 16</vt:lpstr>
      <vt:lpstr>Синквейн</vt:lpstr>
      <vt:lpstr>ИНСЕРТ (INSERT) </vt:lpstr>
      <vt:lpstr> «Аквариум» </vt:lpstr>
      <vt:lpstr>«Броуновское движение»</vt:lpstr>
      <vt:lpstr>«Займи позицию»</vt:lpstr>
      <vt:lpstr>«Дерево решений»</vt:lpstr>
      <vt:lpstr>«Карусель»</vt:lpstr>
      <vt:lpstr>«Свеча»</vt:lpstr>
      <vt:lpstr>«Путешествие»</vt:lpstr>
      <vt:lpstr>Риски необоснованного использования интерактивных методов</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21</cp:revision>
  <dcterms:created xsi:type="dcterms:W3CDTF">2015-02-17T13:05:54Z</dcterms:created>
  <dcterms:modified xsi:type="dcterms:W3CDTF">2015-02-18T15:53:15Z</dcterms:modified>
</cp:coreProperties>
</file>