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72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hp" TargetMode="External"/><Relationship Id="rId2" Type="http://schemas.openxmlformats.org/officeDocument/2006/relationships/hyperlink" Target="https://yandex.ru/imag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4406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повторения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589240"/>
            <a:ext cx="1254333" cy="50405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Narrow" pitchFamily="34" charset="0"/>
              </a:rPr>
              <a:t>Урок 24</a:t>
            </a:r>
            <a:endParaRPr lang="ru-RU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86943"/>
            <a:ext cx="6016514" cy="85382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Заполни таблицу: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 descr="C:\Users\Acer\Desktop\анимационные картинки\непонимающий смайл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3568" y="1854696"/>
            <a:ext cx="79593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Сравни труд свободного человека и труд раба.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017767"/>
              </p:ext>
            </p:extLst>
          </p:nvPr>
        </p:nvGraphicFramePr>
        <p:xfrm>
          <a:off x="683568" y="2564908"/>
          <a:ext cx="7959352" cy="37856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79676"/>
                <a:gridCol w="3979676"/>
              </a:tblGrid>
              <a:tr h="41596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общее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6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6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6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6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6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различия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труд свободного человека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труд раба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4246920"/>
            <a:ext cx="7313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</a:t>
            </a:r>
            <a:r>
              <a:rPr lang="ru-RU" sz="2400" dirty="0" smtClean="0"/>
              <a:t>. Создаются полезные для общества товары.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15362" y="2996952"/>
            <a:ext cx="457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</a:t>
            </a:r>
            <a:r>
              <a:rPr lang="ru-RU" sz="2400" dirty="0" smtClean="0"/>
              <a:t>. Требует знаний и умений.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15362" y="3417713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Имеет цель и план действий.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1871" y="378904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Всегда приводит к результату.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15362" y="548128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свободный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63244" y="5474429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принудительный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32891" y="587727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оплачиваемый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63244" y="5877272"/>
            <a:ext cx="250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бесплатный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844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529643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 правильный ответ: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968" y="1807059"/>
            <a:ext cx="7776864" cy="338437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600" b="1" dirty="0" smtClean="0"/>
              <a:t>еловек, покровительствующий какому-либо делу, начинанию, помогающий </a:t>
            </a:r>
            <a:r>
              <a:rPr lang="ru-RU" sz="2600" b="1" dirty="0" err="1" smtClean="0"/>
              <a:t>нау-ке</a:t>
            </a:r>
            <a:r>
              <a:rPr lang="ru-RU" sz="2600" b="1" dirty="0" smtClean="0"/>
              <a:t> и искусству:</a:t>
            </a:r>
          </a:p>
          <a:p>
            <a:pPr marL="68580" indent="0">
              <a:buNone/>
            </a:pPr>
            <a:r>
              <a:rPr lang="ru-RU" sz="2600" b="1" dirty="0"/>
              <a:t>	</a:t>
            </a:r>
            <a:r>
              <a:rPr lang="ru-RU" sz="2600" b="1" dirty="0" smtClean="0"/>
              <a:t>1) магнат</a:t>
            </a:r>
          </a:p>
          <a:p>
            <a:pPr marL="68580" indent="0">
              <a:buNone/>
            </a:pPr>
            <a:r>
              <a:rPr lang="ru-RU" sz="2600" b="1" dirty="0"/>
              <a:t>	</a:t>
            </a:r>
            <a:r>
              <a:rPr lang="ru-RU" sz="2600" b="1" dirty="0" smtClean="0"/>
              <a:t>2) бизнесмен</a:t>
            </a:r>
          </a:p>
          <a:p>
            <a:pPr marL="68580" indent="0">
              <a:buNone/>
            </a:pPr>
            <a:r>
              <a:rPr lang="ru-RU" sz="2600" b="1" dirty="0" smtClean="0"/>
              <a:t>	3) меценат</a:t>
            </a:r>
          </a:p>
          <a:p>
            <a:pPr marL="68580" indent="0">
              <a:buNone/>
            </a:pPr>
            <a:r>
              <a:rPr lang="ru-RU" sz="2600" b="1" dirty="0"/>
              <a:t>	</a:t>
            </a:r>
            <a:r>
              <a:rPr lang="ru-RU" sz="2600" b="1" dirty="0" smtClean="0"/>
              <a:t>4) предприниматель</a:t>
            </a:r>
            <a:endParaRPr lang="ru-RU" sz="2600" b="1" dirty="0"/>
          </a:p>
        </p:txBody>
      </p:sp>
      <p:pic>
        <p:nvPicPr>
          <p:cNvPr id="4" name="Picture 1" descr="C:\Users\Acer\Desktop\анимационные картинки\непонимающий смайл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6464" y="3861048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191433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Магнат </a:t>
            </a:r>
            <a:r>
              <a:rPr lang="ru-RU" sz="2000" dirty="0" smtClean="0"/>
              <a:t>– знатный человек, лидер, капиталист. </a:t>
            </a:r>
            <a:r>
              <a:rPr lang="ru-RU" sz="2000" b="1" i="1" dirty="0" smtClean="0"/>
              <a:t>Бизнесмен</a:t>
            </a:r>
            <a:r>
              <a:rPr lang="ru-RU" sz="2000" dirty="0" smtClean="0"/>
              <a:t> – деловой человек, владелец бизнеса. </a:t>
            </a:r>
            <a:r>
              <a:rPr lang="ru-RU" sz="2000" b="1" i="1" dirty="0" smtClean="0"/>
              <a:t>Предприниматель </a:t>
            </a:r>
            <a:r>
              <a:rPr lang="ru-RU" sz="2000" dirty="0" smtClean="0"/>
              <a:t>– человек, имеющий своё дело.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1816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12" y="668996"/>
            <a:ext cx="6016514" cy="70864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Заполни таблицу: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" descr="C:\Users\Acer\Desktop\анимационные картинки\непонимающий смайл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121024"/>
              </p:ext>
            </p:extLst>
          </p:nvPr>
        </p:nvGraphicFramePr>
        <p:xfrm>
          <a:off x="539552" y="1872922"/>
          <a:ext cx="8136904" cy="326531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068452"/>
                <a:gridCol w="4068452"/>
              </a:tblGrid>
              <a:tr h="1302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Ремёсла, </a:t>
                      </a:r>
                      <a:r>
                        <a:rPr lang="ru-RU" sz="2400" dirty="0" smtClean="0">
                          <a:effectLst/>
                        </a:rPr>
                        <a:t>существовавшие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в </a:t>
                      </a:r>
                      <a:r>
                        <a:rPr lang="ru-RU" sz="2400" dirty="0">
                          <a:effectLst/>
                        </a:rPr>
                        <a:t>древнем мире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Ремёсла, </a:t>
                      </a:r>
                      <a:r>
                        <a:rPr lang="ru-RU" sz="2400" dirty="0" smtClean="0">
                          <a:effectLst/>
                        </a:rPr>
                        <a:t>существующие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в </a:t>
                      </a:r>
                      <a:r>
                        <a:rPr lang="ru-RU" sz="2400" dirty="0">
                          <a:effectLst/>
                        </a:rPr>
                        <a:t>настоящее время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19872" y="1377642"/>
            <a:ext cx="230425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Ремёсла.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624" y="3133144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гончарное</a:t>
            </a:r>
            <a:endParaRPr lang="ru-RU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606624" y="3580779"/>
            <a:ext cx="1944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кузнечное</a:t>
            </a:r>
            <a:endParaRPr lang="ru-RU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606624" y="4069744"/>
            <a:ext cx="1661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ткацкое</a:t>
            </a:r>
            <a:endParaRPr lang="ru-RU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606624" y="4532668"/>
            <a:ext cx="2232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кожевенное</a:t>
            </a:r>
            <a:endParaRPr lang="ru-RU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431540" y="5301208"/>
            <a:ext cx="8280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акой ремесленный труд и почему не </a:t>
            </a:r>
            <a:r>
              <a:rPr lang="ru-RU" sz="2600" b="1" dirty="0" err="1" smtClean="0"/>
              <a:t>выте-снен</a:t>
            </a:r>
            <a:r>
              <a:rPr lang="ru-RU" sz="2600" b="1" dirty="0" smtClean="0"/>
              <a:t> в настоящее время фабричным тру-дом?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5848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4736" y="692696"/>
            <a:ext cx="7061720" cy="1507976"/>
          </a:xfrm>
        </p:spPr>
        <p:txBody>
          <a:bodyPr>
            <a:noAutofit/>
          </a:bodyPr>
          <a:lstStyle/>
          <a:p>
            <a:r>
              <a:rPr lang="ru-RU" sz="2800" b="1" spc="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 отрывок из </a:t>
            </a:r>
            <a:r>
              <a:rPr lang="ru-RU" sz="2800" b="1" spc="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стихотворе-ния</a:t>
            </a:r>
            <a:r>
              <a:rPr lang="ru-RU" sz="2800" b="1" spc="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известного поэта, </a:t>
            </a:r>
            <a:r>
              <a:rPr lang="ru-RU" sz="2800" b="1" spc="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Нобелевско-го</a:t>
            </a:r>
            <a:r>
              <a:rPr lang="ru-RU" sz="2800" b="1" spc="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лауреата Бориса Пастернака:</a:t>
            </a:r>
            <a:endParaRPr lang="ru-RU" sz="2800" b="1" spc="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23652"/>
            <a:ext cx="7920880" cy="3265588"/>
          </a:xfrm>
        </p:spPr>
        <p:txBody>
          <a:bodyPr>
            <a:normAutofit lnSpcReduction="10000"/>
          </a:bodyPr>
          <a:lstStyle/>
          <a:p>
            <a:pPr marL="68263" indent="1550988">
              <a:buNone/>
            </a:pPr>
            <a:r>
              <a:rPr lang="ru-RU" sz="2600" dirty="0" smtClean="0"/>
              <a:t>Цель творчества – самоотдача,</a:t>
            </a:r>
          </a:p>
          <a:p>
            <a:pPr marL="68263" indent="1550988">
              <a:buNone/>
            </a:pPr>
            <a:r>
              <a:rPr lang="ru-RU" sz="2600" dirty="0" smtClean="0"/>
              <a:t>А не шумиха, не успех.</a:t>
            </a:r>
          </a:p>
          <a:p>
            <a:pPr marL="68263" indent="1550988">
              <a:buNone/>
            </a:pPr>
            <a:r>
              <a:rPr lang="ru-RU" sz="2600" dirty="0" smtClean="0"/>
              <a:t>Позорно, ничего не знача,</a:t>
            </a:r>
          </a:p>
          <a:p>
            <a:pPr marL="68263" indent="1550988">
              <a:buNone/>
            </a:pPr>
            <a:r>
              <a:rPr lang="ru-RU" sz="2600" dirty="0" smtClean="0"/>
              <a:t>Быть притчей на устах у всех.</a:t>
            </a:r>
          </a:p>
          <a:p>
            <a:pPr marL="68263" indent="1550988">
              <a:buNone/>
            </a:pPr>
            <a:endParaRPr lang="ru-RU" sz="1400" dirty="0" smtClean="0"/>
          </a:p>
          <a:p>
            <a:pPr>
              <a:buFont typeface="Courier New" pitchFamily="49" charset="0"/>
              <a:buChar char="o"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i="1" dirty="0" smtClean="0"/>
              <a:t>ак ты понимаешь смысл этих строк?</a:t>
            </a:r>
          </a:p>
          <a:p>
            <a:pPr>
              <a:buFont typeface="Courier New" pitchFamily="49" charset="0"/>
              <a:buChar char="o"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i="1" dirty="0" smtClean="0"/>
              <a:t>риведи примеры шедевров мировой культуры, чьи авторы остались неизвестны.</a:t>
            </a:r>
            <a:endParaRPr lang="ru-RU" sz="2600" i="1" dirty="0"/>
          </a:p>
        </p:txBody>
      </p:sp>
      <p:pic>
        <p:nvPicPr>
          <p:cNvPr id="4" name="Picture 1" descr="C:\Users\Acer\Desktop\анимационные картинки\непонимающий смайл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594302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Притча – поучение на примере, рассказ-назидание.</a:t>
            </a:r>
          </a:p>
          <a:p>
            <a:r>
              <a:rPr lang="ru-RU" sz="2200" b="1" dirty="0" smtClean="0"/>
              <a:t>Шедевр – образцовое изделие, создание мастера.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9171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476672"/>
            <a:ext cx="2916059" cy="19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21" y="476672"/>
            <a:ext cx="2520280" cy="1887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29" y="4248519"/>
            <a:ext cx="3324569" cy="1846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42548"/>
            <a:ext cx="2381250" cy="2886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964746"/>
            <a:ext cx="2516325" cy="1884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505" y="755293"/>
            <a:ext cx="1764608" cy="30837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8964" y="2473216"/>
            <a:ext cx="223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Пирамиды </a:t>
            </a:r>
            <a:r>
              <a:rPr lang="ru-RU" dirty="0"/>
              <a:t>Е</a:t>
            </a:r>
            <a:r>
              <a:rPr lang="ru-RU" dirty="0" smtClean="0"/>
              <a:t>гипта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66234" y="2364450"/>
            <a:ext cx="218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Сфинкс. Египет.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3722129"/>
            <a:ext cx="345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Фаюмский</a:t>
            </a:r>
            <a:r>
              <a:rPr lang="ru-RU" dirty="0" smtClean="0"/>
              <a:t> портрет. Египет.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1" y="5570547"/>
            <a:ext cx="2237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Икона Казанской Божьей матери. Россия.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61308" y="5987906"/>
            <a:ext cx="570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Храм Преображения Господня. Кижи. Россия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72198" y="4848845"/>
            <a:ext cx="2246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Мавзолей Тадж-Махал. </a:t>
            </a:r>
            <a:r>
              <a:rPr lang="ru-RU" dirty="0" err="1" smtClean="0"/>
              <a:t>Агра</a:t>
            </a:r>
            <a:r>
              <a:rPr lang="ru-RU" dirty="0" smtClean="0"/>
              <a:t>. Индия.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33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899592" y="332656"/>
            <a:ext cx="7344816" cy="1008112"/>
          </a:xfrm>
          <a:prstGeom prst="ribbon">
            <a:avLst>
              <a:gd name="adj1" fmla="val 16667"/>
              <a:gd name="adj2" fmla="val 70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Мишень интереса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95736" y="1844824"/>
            <a:ext cx="4752528" cy="46805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47882" y="2342499"/>
            <a:ext cx="3848236" cy="3685170"/>
          </a:xfrm>
          <a:prstGeom prst="ellipse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58843" y="2733825"/>
            <a:ext cx="2826314" cy="29587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03131" y="3200828"/>
            <a:ext cx="2137738" cy="2024701"/>
          </a:xfrm>
          <a:prstGeom prst="ellipse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08662" y="3496814"/>
            <a:ext cx="1526677" cy="13765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572000" y="4213179"/>
            <a:ext cx="1188132" cy="21681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5" idx="3"/>
          </p:cNvCxnSpPr>
          <p:nvPr/>
        </p:nvCxnSpPr>
        <p:spPr>
          <a:xfrm flipH="1">
            <a:off x="2891728" y="4213179"/>
            <a:ext cx="1680274" cy="162671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572000" y="3707029"/>
            <a:ext cx="2376264" cy="4780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17852" y="3956072"/>
            <a:ext cx="1728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prstClr val="black"/>
                </a:solidFill>
              </a:rPr>
              <a:t>человек</a:t>
            </a:r>
            <a:endParaRPr lang="ru-RU" sz="2600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3131" y="2342499"/>
            <a:ext cx="1440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</a:rPr>
              <a:t>семья</a:t>
            </a:r>
            <a:endParaRPr lang="ru-RU" sz="2600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37418" y="3081226"/>
            <a:ext cx="1296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prstClr val="black"/>
                </a:solidFill>
              </a:rPr>
              <a:t>школа</a:t>
            </a:r>
            <a:endParaRPr lang="ru-RU" sz="2600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27029" y="4522628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prstClr val="black"/>
                </a:solidFill>
              </a:rPr>
              <a:t>труд</a:t>
            </a:r>
            <a:endParaRPr lang="ru-RU" sz="26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53777" y="5649445"/>
            <a:ext cx="1691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</a:rPr>
              <a:t>Родина</a:t>
            </a:r>
            <a:r>
              <a:rPr lang="ru-RU" sz="2600" dirty="0" smtClean="0">
                <a:solidFill>
                  <a:prstClr val="black"/>
                </a:solidFill>
              </a:rPr>
              <a:t> </a:t>
            </a:r>
            <a:endParaRPr lang="ru-RU" sz="26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5619" y="1534131"/>
            <a:ext cx="1990117" cy="4493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prstClr val="black"/>
                </a:solidFill>
              </a:rPr>
              <a:t>В секторе «Труд» отметь своё </a:t>
            </a:r>
            <a:r>
              <a:rPr lang="ru-RU" sz="2600" b="1" dirty="0" err="1" smtClean="0">
                <a:solidFill>
                  <a:prstClr val="black"/>
                </a:solidFill>
              </a:rPr>
              <a:t>отноше-ние</a:t>
            </a:r>
            <a:r>
              <a:rPr lang="ru-RU" sz="2600" b="1" dirty="0" smtClean="0">
                <a:solidFill>
                  <a:prstClr val="black"/>
                </a:solidFill>
              </a:rPr>
              <a:t> к теме (</a:t>
            </a:r>
            <a:r>
              <a:rPr lang="ru-RU" sz="2600" b="1" dirty="0" err="1" smtClean="0">
                <a:solidFill>
                  <a:prstClr val="black"/>
                </a:solidFill>
              </a:rPr>
              <a:t>пятибал-льная</a:t>
            </a:r>
            <a:r>
              <a:rPr lang="ru-RU" sz="2600" b="1" dirty="0" smtClean="0">
                <a:solidFill>
                  <a:prstClr val="black"/>
                </a:solidFill>
              </a:rPr>
              <a:t> </a:t>
            </a:r>
            <a:r>
              <a:rPr lang="ru-RU" sz="2600" b="1" dirty="0" err="1" smtClean="0">
                <a:solidFill>
                  <a:prstClr val="black"/>
                </a:solidFill>
              </a:rPr>
              <a:t>систе-ма</a:t>
            </a:r>
            <a:r>
              <a:rPr lang="ru-RU" sz="2600" b="1" dirty="0" smtClean="0">
                <a:solidFill>
                  <a:prstClr val="black"/>
                </a:solidFill>
              </a:rPr>
              <a:t>).</a:t>
            </a:r>
            <a:endParaRPr lang="ru-RU" sz="2600" b="1" dirty="0">
              <a:solidFill>
                <a:prstClr val="black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4572002" y="1844824"/>
            <a:ext cx="534432" cy="23194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617852" y="2935445"/>
            <a:ext cx="1954150" cy="12288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6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480720" cy="936104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tx2"/>
                </a:solidFill>
              </a:rPr>
              <a:t>Домашнее задание</a:t>
            </a:r>
            <a:r>
              <a:rPr lang="ru-RU" b="1" u="sng" dirty="0" smtClean="0">
                <a:solidFill>
                  <a:schemeClr val="tx2"/>
                </a:solidFill>
              </a:rPr>
              <a:t>:</a:t>
            </a:r>
            <a:endParaRPr lang="ru-RU" dirty="0"/>
          </a:p>
        </p:txBody>
      </p:sp>
      <p:pic>
        <p:nvPicPr>
          <p:cNvPr id="5" name="Picture 2" descr="C:\Users\Acer\Desktop\анимационные картинки\смайл на диване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2814484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042988" y="4221163"/>
            <a:ext cx="6777037" cy="2016125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/>
              <a:t>ыписать из словаря на сс.124-127 уже знакомые нам термины в свой слова-</a:t>
            </a:r>
            <a:r>
              <a:rPr lang="ru-RU" b="1" dirty="0" err="1" smtClean="0"/>
              <a:t>рик</a:t>
            </a:r>
            <a:r>
              <a:rPr lang="ru-RU" b="1" dirty="0" smtClean="0"/>
              <a:t>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b="1" dirty="0" smtClean="0"/>
              <a:t>сли хочется, можно нарисовать или приклеить иллюстрацию.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596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слов для учителя: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Курс подготовлен к УМК: Обществознание. 5 класс. </a:t>
            </a:r>
            <a:r>
              <a:rPr lang="ru-RU" u="sng" dirty="0" smtClean="0"/>
              <a:t>Учебник</a:t>
            </a:r>
            <a:r>
              <a:rPr lang="ru-RU" dirty="0" smtClean="0"/>
              <a:t> для общеобразовательных учреждений. Под редакцией Л.Н. Боголюбова, Л.Ф. Ивановой. - М.: Просвещение, 2012.</a:t>
            </a:r>
          </a:p>
          <a:p>
            <a:pPr algn="just"/>
            <a:r>
              <a:rPr lang="ru-RU" u="sng" dirty="0" smtClean="0"/>
              <a:t>Рабочая тетрадь</a:t>
            </a:r>
            <a:r>
              <a:rPr lang="ru-RU" dirty="0" smtClean="0"/>
              <a:t>: </a:t>
            </a:r>
            <a:r>
              <a:rPr lang="ru-RU" dirty="0" err="1" smtClean="0"/>
              <a:t>Л.Ф.Иванова</a:t>
            </a:r>
            <a:r>
              <a:rPr lang="ru-RU" dirty="0" smtClean="0"/>
              <a:t>, Я.В. </a:t>
            </a:r>
            <a:r>
              <a:rPr lang="ru-RU" dirty="0" err="1" smtClean="0"/>
              <a:t>Хотеенкова</a:t>
            </a:r>
            <a:r>
              <a:rPr lang="ru-RU" dirty="0" smtClean="0"/>
              <a:t>. Обществознание. 5 класс. Пособие для учащихся общеобразовательных учреждений. - М.: Просвещение, 2012.</a:t>
            </a:r>
          </a:p>
          <a:p>
            <a:pPr algn="just"/>
            <a:r>
              <a:rPr lang="ru-RU" u="sng" dirty="0" smtClean="0"/>
              <a:t>Методическое пособие</a:t>
            </a:r>
            <a:r>
              <a:rPr lang="ru-RU" dirty="0" smtClean="0"/>
              <a:t>:  Методические рекомендации к учебнику «Обществоведение: гражданин, общество, государство»: 5 </a:t>
            </a:r>
            <a:r>
              <a:rPr lang="ru-RU" dirty="0" err="1" smtClean="0"/>
              <a:t>кл</a:t>
            </a:r>
            <a:r>
              <a:rPr lang="ru-RU" dirty="0" smtClean="0"/>
              <a:t>.: Пособие для учителя/Л.Н. Боголюбов, Н.Ф. Виноградник, Н.И. Городецкая и др.; под ред. Л.Ф. Ивановой. М.: Просвещение, 2003.</a:t>
            </a:r>
          </a:p>
          <a:p>
            <a:pPr algn="just"/>
            <a:r>
              <a:rPr lang="ru-RU" dirty="0" smtClean="0"/>
              <a:t>При разработке Презентаций использовалась Рабочая тетрадь по обществоведению: 5 класс/ А.С. Митькин.- М.: Экзамен, 2012.</a:t>
            </a:r>
          </a:p>
          <a:p>
            <a:pPr algn="just"/>
            <a:r>
              <a:rPr lang="ru-RU" dirty="0" smtClean="0"/>
              <a:t>В презентациях использованы иллюстрации из открытого банка иллюстраций Яндекс и Гугл : </a:t>
            </a:r>
            <a:r>
              <a:rPr lang="en-US" dirty="0">
                <a:hlinkClick r:id="rId2"/>
              </a:rPr>
              <a:t>https://yandex.ru/images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;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www.google.ru/imghp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8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192</TotalTime>
  <Words>444</Words>
  <Application>Microsoft Office PowerPoint</Application>
  <PresentationFormat>Экран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Урок повторения</vt:lpstr>
      <vt:lpstr>Заполни таблицу:</vt:lpstr>
      <vt:lpstr>Выбери правильный ответ:</vt:lpstr>
      <vt:lpstr>Заполни таблицу:</vt:lpstr>
      <vt:lpstr>Прочитай отрывок из стихотворе-ния известного поэта, Нобелевско-го лауреата Бориса Пастернака:</vt:lpstr>
      <vt:lpstr>Презентация PowerPoint</vt:lpstr>
      <vt:lpstr>Презентация PowerPoint</vt:lpstr>
      <vt:lpstr>Домашнее задание:</vt:lpstr>
      <vt:lpstr>Несколько слов для учителя: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Петухова Ирина Владимировна</cp:lastModifiedBy>
  <cp:revision>20</cp:revision>
  <dcterms:created xsi:type="dcterms:W3CDTF">2012-07-13T15:37:09Z</dcterms:created>
  <dcterms:modified xsi:type="dcterms:W3CDTF">2015-06-04T07:00:26Z</dcterms:modified>
</cp:coreProperties>
</file>