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84" r:id="rId18"/>
    <p:sldId id="272" r:id="rId19"/>
    <p:sldId id="273" r:id="rId20"/>
    <p:sldId id="274" r:id="rId21"/>
    <p:sldId id="280" r:id="rId22"/>
    <p:sldId id="282" r:id="rId23"/>
    <p:sldId id="294" r:id="rId24"/>
    <p:sldId id="295" r:id="rId25"/>
    <p:sldId id="297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00" r:id="rId34"/>
    <p:sldId id="301" r:id="rId35"/>
    <p:sldId id="307" r:id="rId36"/>
    <p:sldId id="303" r:id="rId37"/>
    <p:sldId id="304" r:id="rId38"/>
    <p:sldId id="308" r:id="rId39"/>
    <p:sldId id="305" r:id="rId40"/>
    <p:sldId id="306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30" r:id="rId49"/>
    <p:sldId id="334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FF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DAAE-84D3-418A-945C-E50A1945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BF6E-201B-4516-A290-D620603E2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B260-0EFB-47B4-94D0-7C8D1D940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0A81-CEE4-40AD-8068-C81881F6D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847E-CDA1-4FA0-827D-B5D21C60C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C132-2FD0-4F9B-BD5D-23E6BD9A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DFFB-8646-4BDF-AB9D-D2A004D8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4399-4A19-4FB3-AE8A-2EC3FB190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E2F6-2831-4F8A-A22B-0DCD620E5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BD49-AE75-4B1A-A8E9-30A91EBF0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9370-FAC5-4CFD-8F5F-C59810F65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12FB41-17C2-4C54-8865-79328E62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2;&#1090;&#1090;&#1077;&#1089;&#1090;&#1072;&#1094;&#1080;&#1103;\&#1052;&#1054;&#1071;!!!!!\sensorica%20-%20amira_mp3cut.foxcom.su_.mp3" TargetMode="Externa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561263" cy="1470025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C00FF"/>
                </a:solidFill>
              </a:rPr>
              <a:t>АНАЛИТИЧЕСКИЙ ОТЧЕТ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420938"/>
            <a:ext cx="7416800" cy="3529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учителя математики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МБОУ «Средняя общеобразовательная школа №60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имени Героя Советского Союза Г. П. Кунавина»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Симоновой Ольги Юрьевны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 период с 2011 по 2014 гг.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CC00FF"/>
                </a:solidFill>
              </a:rPr>
              <a:t>Состояние успеваемости и качества знаний </a:t>
            </a:r>
            <a:br>
              <a:rPr lang="ru-RU" sz="2800" b="1" smtClean="0">
                <a:solidFill>
                  <a:srgbClr val="CC00FF"/>
                </a:solidFill>
              </a:rPr>
            </a:br>
            <a:r>
              <a:rPr lang="ru-RU" sz="2800" b="1" smtClean="0">
                <a:solidFill>
                  <a:srgbClr val="CC00FF"/>
                </a:solidFill>
              </a:rPr>
              <a:t>по математике в 5-6 классах</a:t>
            </a:r>
            <a:r>
              <a:rPr lang="ru-RU" sz="2800" smtClean="0">
                <a:solidFill>
                  <a:srgbClr val="CC00FF"/>
                </a:solidFill>
              </a:rPr>
              <a:t/>
            </a:r>
            <a:br>
              <a:rPr lang="ru-RU" sz="2800" smtClean="0">
                <a:solidFill>
                  <a:srgbClr val="CC00FF"/>
                </a:solidFill>
              </a:rPr>
            </a:br>
            <a:r>
              <a:rPr lang="ru-RU" sz="2800" b="1" smtClean="0">
                <a:solidFill>
                  <a:srgbClr val="CC00FF"/>
                </a:solidFill>
              </a:rPr>
              <a:t>за период с 2011 по 2014 уч. г.</a:t>
            </a:r>
            <a:r>
              <a:rPr lang="ru-RU" smtClean="0">
                <a:solidFill>
                  <a:srgbClr val="CC00FF"/>
                </a:solidFill>
              </a:rPr>
              <a:t/>
            </a:r>
            <a:br>
              <a:rPr lang="ru-RU" smtClean="0">
                <a:solidFill>
                  <a:srgbClr val="CC00FF"/>
                </a:solidFill>
              </a:rPr>
            </a:br>
            <a:endParaRPr lang="ru-RU" smtClean="0">
              <a:solidFill>
                <a:srgbClr val="CC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1026" name="Объект 4"/>
          <p:cNvGraphicFramePr>
            <a:graphicFrameLocks noChangeAspect="1"/>
          </p:cNvGraphicFramePr>
          <p:nvPr/>
        </p:nvGraphicFramePr>
        <p:xfrm>
          <a:off x="1547813" y="1916113"/>
          <a:ext cx="6769100" cy="3648075"/>
        </p:xfrm>
        <a:graphic>
          <a:graphicData uri="http://schemas.openxmlformats.org/presentationml/2006/ole">
            <p:oleObj spid="_x0000_s1026" name="Диаграмма" r:id="rId3" imgW="6114971" imgH="3295619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CC00FF"/>
                </a:solidFill>
              </a:rPr>
              <a:t>Состояние успеваемости и качества знаний</a:t>
            </a:r>
            <a:br>
              <a:rPr lang="ru-RU" sz="2800" b="1" smtClean="0">
                <a:solidFill>
                  <a:srgbClr val="CC00FF"/>
                </a:solidFill>
              </a:rPr>
            </a:br>
            <a:r>
              <a:rPr lang="ru-RU" sz="2800" b="1" smtClean="0">
                <a:solidFill>
                  <a:srgbClr val="CC00FF"/>
                </a:solidFill>
              </a:rPr>
              <a:t> по алгебре в 7-9 классах</a:t>
            </a:r>
            <a:r>
              <a:rPr lang="ru-RU" sz="2800" smtClean="0">
                <a:solidFill>
                  <a:srgbClr val="CC00FF"/>
                </a:solidFill>
              </a:rPr>
              <a:t/>
            </a:r>
            <a:br>
              <a:rPr lang="ru-RU" sz="2800" smtClean="0">
                <a:solidFill>
                  <a:srgbClr val="CC00FF"/>
                </a:solidFill>
              </a:rPr>
            </a:br>
            <a:r>
              <a:rPr lang="ru-RU" sz="2800" b="1" smtClean="0">
                <a:solidFill>
                  <a:srgbClr val="CC00FF"/>
                </a:solidFill>
              </a:rPr>
              <a:t>за период с 2011 по 2014 уч. г.</a:t>
            </a:r>
            <a:r>
              <a:rPr lang="ru-RU" sz="2800" smtClean="0">
                <a:solidFill>
                  <a:srgbClr val="CC00FF"/>
                </a:solidFill>
              </a:rPr>
              <a:t/>
            </a:r>
            <a:br>
              <a:rPr lang="ru-RU" sz="2800" smtClean="0">
                <a:solidFill>
                  <a:srgbClr val="CC00FF"/>
                </a:solidFill>
              </a:rPr>
            </a:br>
            <a:endParaRPr lang="ru-RU" sz="2800" smtClean="0">
              <a:solidFill>
                <a:srgbClr val="CC00FF"/>
              </a:solidFill>
            </a:endParaRPr>
          </a:p>
        </p:txBody>
      </p:sp>
      <p:graphicFrame>
        <p:nvGraphicFramePr>
          <p:cNvPr id="2050" name="Объект 4"/>
          <p:cNvGraphicFramePr>
            <a:graphicFrameLocks noChangeAspect="1"/>
          </p:cNvGraphicFramePr>
          <p:nvPr/>
        </p:nvGraphicFramePr>
        <p:xfrm>
          <a:off x="1476375" y="1844675"/>
          <a:ext cx="7127875" cy="3556000"/>
        </p:xfrm>
        <a:graphic>
          <a:graphicData uri="http://schemas.openxmlformats.org/presentationml/2006/ole">
            <p:oleObj spid="_x0000_s2050" name="Диаграмма" r:id="rId3" imgW="6172198" imgH="2933638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CC00FF"/>
                </a:solidFill>
              </a:rPr>
              <a:t>Состояние успеваемости и качества знаний </a:t>
            </a:r>
            <a:br>
              <a:rPr lang="ru-RU" sz="2800" b="1" smtClean="0">
                <a:solidFill>
                  <a:srgbClr val="CC00FF"/>
                </a:solidFill>
              </a:rPr>
            </a:br>
            <a:r>
              <a:rPr lang="ru-RU" sz="2800" b="1" smtClean="0">
                <a:solidFill>
                  <a:srgbClr val="CC00FF"/>
                </a:solidFill>
              </a:rPr>
              <a:t>по геометрии в 7-9 классах</a:t>
            </a:r>
            <a:r>
              <a:rPr lang="ru-RU" sz="2800" smtClean="0">
                <a:solidFill>
                  <a:srgbClr val="CC00FF"/>
                </a:solidFill>
              </a:rPr>
              <a:t/>
            </a:r>
            <a:br>
              <a:rPr lang="ru-RU" sz="2800" smtClean="0">
                <a:solidFill>
                  <a:srgbClr val="CC00FF"/>
                </a:solidFill>
              </a:rPr>
            </a:br>
            <a:r>
              <a:rPr lang="ru-RU" sz="2800" b="1" smtClean="0">
                <a:solidFill>
                  <a:srgbClr val="CC00FF"/>
                </a:solidFill>
              </a:rPr>
              <a:t>за период с 2011 по 2014 уч. г.</a:t>
            </a:r>
            <a:r>
              <a:rPr lang="ru-RU" sz="2800" smtClean="0">
                <a:solidFill>
                  <a:srgbClr val="CC00FF"/>
                </a:solidFill>
              </a:rPr>
              <a:t/>
            </a:r>
            <a:br>
              <a:rPr lang="ru-RU" sz="2800" smtClean="0">
                <a:solidFill>
                  <a:srgbClr val="CC00FF"/>
                </a:solidFill>
              </a:rPr>
            </a:br>
            <a:endParaRPr lang="ru-RU" sz="2800" smtClean="0">
              <a:solidFill>
                <a:srgbClr val="CC00FF"/>
              </a:solidFill>
            </a:endParaRPr>
          </a:p>
        </p:txBody>
      </p:sp>
      <p:graphicFrame>
        <p:nvGraphicFramePr>
          <p:cNvPr id="3074" name="Объект 3"/>
          <p:cNvGraphicFramePr>
            <a:graphicFrameLocks noChangeAspect="1"/>
          </p:cNvGraphicFramePr>
          <p:nvPr/>
        </p:nvGraphicFramePr>
        <p:xfrm>
          <a:off x="1485900" y="1966913"/>
          <a:ext cx="7189788" cy="3406775"/>
        </p:xfrm>
        <a:graphic>
          <a:graphicData uri="http://schemas.openxmlformats.org/presentationml/2006/ole">
            <p:oleObj spid="_x0000_s3074" name="Диаграмма" r:id="rId3" imgW="6172198" imgH="292419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>
                <a:solidFill>
                  <a:srgbClr val="CC00FF"/>
                </a:solidFill>
              </a:rPr>
              <a:t>Рабочие программы и учебно-методические комплексы </a:t>
            </a:r>
            <a:r>
              <a:rPr lang="ru-RU" sz="1800" smtClean="0">
                <a:solidFill>
                  <a:srgbClr val="CC00FF"/>
                </a:solidFill>
              </a:rPr>
              <a:t/>
            </a:r>
            <a:br>
              <a:rPr lang="ru-RU" sz="1800" smtClean="0">
                <a:solidFill>
                  <a:srgbClr val="CC00FF"/>
                </a:solidFill>
              </a:rPr>
            </a:br>
            <a:r>
              <a:rPr lang="ru-RU" sz="1800" b="1" smtClean="0">
                <a:solidFill>
                  <a:srgbClr val="CC00FF"/>
                </a:solidFill>
              </a:rPr>
              <a:t>по преподаваемым дисциплинам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981075"/>
          <a:ext cx="8640762" cy="5761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774689"/>
                <a:gridCol w="3827398"/>
                <a:gridCol w="4038675"/>
              </a:tblGrid>
              <a:tr h="328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Программа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УМК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94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Примерные программы по учебным предметам. Математика. 5-9 классы – М.: Просвещение, 2011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Математика. 5 класс. Учебник для  общеобразовательных учреждений/Н.Я. </a:t>
                      </a:r>
                      <a:r>
                        <a:rPr lang="ru-RU" sz="1200" dirty="0" err="1">
                          <a:effectLst/>
                        </a:rPr>
                        <a:t>Виленкин</a:t>
                      </a:r>
                      <a:r>
                        <a:rPr lang="ru-RU" sz="1200" dirty="0">
                          <a:effectLst/>
                        </a:rPr>
                        <a:t>, В.И. Жохов, А.С. Чесноков, С.И. </a:t>
                      </a:r>
                      <a:r>
                        <a:rPr lang="ru-RU" sz="1200" dirty="0" err="1">
                          <a:effectLst/>
                        </a:rPr>
                        <a:t>Шварцбурд</a:t>
                      </a:r>
                      <a:r>
                        <a:rPr lang="ru-RU" sz="1200" dirty="0">
                          <a:effectLst/>
                        </a:rPr>
                        <a:t>. – 27-е изд., стер.- М.: Мнемозина, 2010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94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Математика. 6 класс. Учебник для  общеобразовательных учреждений/Н.Я. </a:t>
                      </a:r>
                      <a:r>
                        <a:rPr lang="ru-RU" sz="1200" dirty="0" err="1">
                          <a:effectLst/>
                        </a:rPr>
                        <a:t>Виленкин</a:t>
                      </a:r>
                      <a:r>
                        <a:rPr lang="ru-RU" sz="1200" dirty="0">
                          <a:effectLst/>
                        </a:rPr>
                        <a:t>, В.И. Жохов, А.С. Чесноков, С.И. </a:t>
                      </a:r>
                      <a:r>
                        <a:rPr lang="ru-RU" sz="1200" dirty="0" err="1">
                          <a:effectLst/>
                        </a:rPr>
                        <a:t>Шварцбурд</a:t>
                      </a:r>
                      <a:r>
                        <a:rPr lang="ru-RU" sz="1200" dirty="0">
                          <a:effectLst/>
                        </a:rPr>
                        <a:t>. – 24-е изд., стер.- М.: Мнемозина, 2009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710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Примерные программы по учебным предметам. Алгебра. 7-9 классы – М.: Просвещение, 2011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Алгебра: учебник для 7 класса общеобразовательных учреждений/ [Ш.А. Алимов, Ю.М. Колягин, Ю.В. Сидоров и др.] – 15-е изд. – М.: Просвещение, 2007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710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Алгебра: учебник для 8 класса общеобразовательных учреждений/ [Ш.А. Алимов, Ю.М. Колягин, Ю.В. Сидоров и др.] – 15-е изд. – М.: Просвещение, 2007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1090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Алгебра: учебник для 9 класса общеобразовательных учреждений/ [Ш.А. Алимов, Ю.М. Колягин, Ю.В. Сидоров и др.] – 12-е изд. – М.: Просвещение, 2006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342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Примерные программы по учебным предметам. Геометрия. 7-9 классы – М.: Просвещение, 2011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Геометрия, 7-9: учебник для общеобразовательных учреждений/ Л.С. </a:t>
                      </a:r>
                      <a:r>
                        <a:rPr lang="ru-RU" sz="1200" dirty="0" err="1">
                          <a:effectLst/>
                        </a:rPr>
                        <a:t>Атанасян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В.Ф.Бутузов</a:t>
                      </a:r>
                      <a:r>
                        <a:rPr lang="ru-RU" sz="1200" dirty="0">
                          <a:effectLst/>
                        </a:rPr>
                        <a:t>, С.Б. Кадомцев и др. – 12-е изд. – М.: Просвещение, 2002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</a:tr>
              <a:tr h="342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576" marR="47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ru-RU" sz="2400" b="1" smtClean="0">
                <a:solidFill>
                  <a:srgbClr val="CC00FF"/>
                </a:solidFill>
              </a:rPr>
              <a:t/>
            </a:r>
            <a:br>
              <a:rPr lang="ru-RU" sz="2400" b="1" smtClean="0">
                <a:solidFill>
                  <a:srgbClr val="CC00FF"/>
                </a:solidFill>
              </a:rPr>
            </a:br>
            <a:r>
              <a:rPr lang="ru-RU" sz="2200" b="1" smtClean="0">
                <a:solidFill>
                  <a:srgbClr val="CC00FF"/>
                </a:solidFill>
              </a:rPr>
              <a:t>Данные мониторинга индивидуальных достижений обучающихся по математике 9 «Б»  класса:</a:t>
            </a:r>
            <a:r>
              <a:rPr lang="ru-RU" sz="2200" smtClean="0">
                <a:solidFill>
                  <a:srgbClr val="CC00FF"/>
                </a:solidFill>
              </a:rPr>
              <a:t/>
            </a:r>
            <a:br>
              <a:rPr lang="ru-RU" sz="2200" smtClean="0">
                <a:solidFill>
                  <a:srgbClr val="CC00FF"/>
                </a:solidFill>
              </a:rPr>
            </a:br>
            <a:endParaRPr lang="ru-RU" sz="2200" smtClean="0">
              <a:solidFill>
                <a:srgbClr val="CC00FF"/>
              </a:solidFill>
            </a:endParaRPr>
          </a:p>
        </p:txBody>
      </p:sp>
      <p:graphicFrame>
        <p:nvGraphicFramePr>
          <p:cNvPr id="15568" name="Group 208"/>
          <p:cNvGraphicFramePr>
            <a:graphicFrameLocks noGrp="1"/>
          </p:cNvGraphicFramePr>
          <p:nvPr/>
        </p:nvGraphicFramePr>
        <p:xfrm>
          <a:off x="179388" y="782638"/>
          <a:ext cx="8640762" cy="6134736"/>
        </p:xfrm>
        <a:graphic>
          <a:graphicData uri="http://schemas.openxmlformats.org/drawingml/2006/table">
            <a:tbl>
              <a:tblPr/>
              <a:tblGrid>
                <a:gridCol w="2355850"/>
                <a:gridCol w="1414462"/>
                <a:gridCol w="1360488"/>
                <a:gridCol w="1238250"/>
                <a:gridCol w="1236662"/>
                <a:gridCol w="103505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ДКР от 24.10.2013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(школьный этап)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ДКР от 24.12.2014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(муницип. этап)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 от 21.04.2014</a:t>
                      </a: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сумма баллов на 20.05.2014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 2014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учащегося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Бекленищев 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Вешкурцева С.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Головатюк Е.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Гурьев Д.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Давыдов 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Денисова 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Засыпкина 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Кожевников В.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Кораблева 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Косинцев 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Котова 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Кичигина К.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Москалев Д.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Орлова В.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Панова К.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Пахомов Р.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Порубов 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Селезнев Н.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Селиверстова А.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Симанов С.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Собянин А.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Сорокин К.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Чучкалова Е.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Шевелев С.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Шишин 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060" marR="430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ru-RU" sz="1000" b="1" smtClean="0"/>
              <a:t/>
            </a:r>
            <a:br>
              <a:rPr lang="ru-RU" sz="1000" b="1" smtClean="0"/>
            </a:br>
            <a:r>
              <a:rPr lang="ru-RU" sz="2400" b="1" smtClean="0">
                <a:solidFill>
                  <a:srgbClr val="CC00FF"/>
                </a:solidFill>
              </a:rPr>
              <a:t>Участие 5-6 «Б» класса в социальных акциях, проектах, мероприятиях</a:t>
            </a:r>
            <a:r>
              <a:rPr lang="ru-RU" sz="2400" smtClean="0">
                <a:solidFill>
                  <a:srgbClr val="CC00FF"/>
                </a:solidFill>
              </a:rPr>
              <a:t/>
            </a:r>
            <a:br>
              <a:rPr lang="ru-RU" sz="2400" smtClean="0">
                <a:solidFill>
                  <a:srgbClr val="CC00FF"/>
                </a:solidFill>
              </a:rPr>
            </a:br>
            <a:endParaRPr lang="ru-RU" sz="2400" smtClean="0">
              <a:solidFill>
                <a:srgbClr val="CC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96975"/>
          <a:ext cx="8532812" cy="55451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744885"/>
                <a:gridCol w="4485544"/>
                <a:gridCol w="3302383"/>
              </a:tblGrid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Мероприятие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Поздравление с днем учителя – плакат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66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Выставка рисунков «Безопасность глазами детей»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Смотр уголков «Безопасный уголок»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Школьный – 3 место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Кросс наций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Визитка класса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Акция  «Я живой!»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Стенгазета «День приветствий»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«В мастерской Деда Мороза»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Акция «Улыбнись, солдат!»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«Мисс Весна 2014»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Стенгазета «Стартуют  в космос корабли»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Земли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Городской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Неделя добра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Городской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 плакатов «День приветствий»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Фотовыставка «Я и моя мама» к дню матери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  <a:tr h="323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Выставка «Подделки мамы»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56" marR="60156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61975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Награды 5-6 «Б» класса</a:t>
            </a:r>
          </a:p>
        </p:txBody>
      </p:sp>
      <p:pic>
        <p:nvPicPr>
          <p:cNvPr id="18435" name="Picture 2" descr="E:\работа )))\конкурсы, викторины\сертификаты для АТТЕСТ\папка ААА 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908050"/>
            <a:ext cx="435451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E:\работа )))\конкурсы, викторины\сертификаты для АТТЕСТ\папка ААА 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908050"/>
            <a:ext cx="435768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Награды 5-6 «Б» класса</a:t>
            </a:r>
          </a:p>
        </p:txBody>
      </p:sp>
      <p:pic>
        <p:nvPicPr>
          <p:cNvPr id="19459" name="Picture 2" descr="E:\работа )))\конкурсы, викторины\сертификаты для АТТЕСТ\папка ААА 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3209925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E:\работа )))\конкурсы, викторины\сертификаты для АТТЕСТ\папка ААА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981075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ru-RU" sz="1800" b="1" smtClean="0">
                <a:solidFill>
                  <a:srgbClr val="CC00FF"/>
                </a:solidFill>
              </a:rPr>
              <a:t>Свидетельства общественного признания профессиональных успехов</a:t>
            </a:r>
            <a:endParaRPr lang="ru-RU" sz="1800" smtClean="0">
              <a:solidFill>
                <a:srgbClr val="CC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765175"/>
          <a:ext cx="8640762" cy="60928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178286"/>
                <a:gridCol w="7462476"/>
              </a:tblGrid>
              <a:tr h="3351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Документ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</a:tr>
              <a:tr h="700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Благодарственное письмо учителю за помощь в организации мероприятий «Кенгуру». Председатель Российского оргкомитета «Кенгуру», академик РАО М.И. Башмаков.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</a:tr>
              <a:tr h="700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учителю за помощь в организации конкурса «Кенгуру». Председатель Российского оргкомитета «Кенгуру», академик РАО М.И. Башмаков.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</a:tr>
              <a:tr h="13405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2012-2103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учителю за активное применение в работе современных информационных технологий, эффективное использование цифровых предметно-методических материалов. Сопредседатель оргкомитета Общероссийского проект «Школа цифрового века»,   А. Соловейчик.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</a:tr>
              <a:tr h="1005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успешно проведенное мероприятие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5-6 классов.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</a:tr>
              <a:tr h="1005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успешно проведенное мероприятие </a:t>
                      </a:r>
                      <a:r>
                        <a:rPr lang="en-US" sz="1400" dirty="0">
                          <a:effectLst/>
                        </a:rPr>
                        <a:t>VI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5-6 классов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</a:tr>
              <a:tr h="1005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8" marR="358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подготовку победителя в мероприятии </a:t>
                      </a:r>
                      <a:r>
                        <a:rPr lang="en-US" sz="1400" dirty="0">
                          <a:effectLst/>
                        </a:rPr>
                        <a:t>VI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5-6 классов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</a:txBody>
                  <a:tcPr marL="35838" marR="3583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4111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187624"/>
                <a:gridCol w="7956376"/>
              </a:tblGrid>
              <a:tr h="4111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Документ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11163"/>
          <a:ext cx="9144000" cy="6523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203158"/>
                <a:gridCol w="7940842"/>
              </a:tblGrid>
              <a:tr h="960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подготовку победителя в мероприятии </a:t>
                      </a:r>
                      <a:r>
                        <a:rPr lang="en-US" sz="1400" dirty="0">
                          <a:effectLst/>
                        </a:rPr>
                        <a:t>VI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5-6 классов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  <a:tr h="8940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успешно проведенное мероприятие </a:t>
                      </a:r>
                      <a:r>
                        <a:rPr lang="en-US" sz="1400" dirty="0">
                          <a:effectLst/>
                        </a:rPr>
                        <a:t>VI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5-6 классов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  <a:tr h="960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подготовку победителя в мероприятии </a:t>
                      </a:r>
                      <a:r>
                        <a:rPr lang="en-US" sz="1400" dirty="0">
                          <a:effectLst/>
                        </a:rPr>
                        <a:t>VI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5-6 классов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  <a:tr h="6401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Благодарственное письмо учителю за активное участие в проекте «Ребус». Руководитель проекта </a:t>
                      </a:r>
                      <a:r>
                        <a:rPr lang="ru-RU" sz="1400" dirty="0" err="1">
                          <a:effectLst/>
                        </a:rPr>
                        <a:t>Ожогин</a:t>
                      </a:r>
                      <a:r>
                        <a:rPr lang="ru-RU" sz="1400" dirty="0">
                          <a:effectLst/>
                        </a:rPr>
                        <a:t> Д.С.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  <a:tr h="8940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куратора за успешно проведенное мероприятие </a:t>
                      </a:r>
                      <a:r>
                        <a:rPr lang="en-US" sz="1400" dirty="0">
                          <a:effectLst/>
                        </a:rPr>
                        <a:t>VIII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6 класса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  <a:tr h="12141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куратора за успешно проведенное мероприятие </a:t>
                      </a:r>
                      <a:r>
                        <a:rPr lang="en-US" sz="1400" dirty="0">
                          <a:effectLst/>
                        </a:rPr>
                        <a:t>VIII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7-8 классов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  <a:tr h="960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Сертификат педагога за подготовку победителя в мероприятии </a:t>
                      </a:r>
                      <a:r>
                        <a:rPr lang="en-US" sz="1400" dirty="0">
                          <a:effectLst/>
                        </a:rPr>
                        <a:t>VIII</a:t>
                      </a:r>
                      <a:r>
                        <a:rPr lang="ru-RU" sz="1400" dirty="0">
                          <a:effectLst/>
                        </a:rPr>
                        <a:t> Всероссийской дистанционной олимпиады по математике для 7-8 классов </a:t>
                      </a: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ru-RU" sz="1400" dirty="0">
                          <a:effectLst/>
                        </a:rPr>
                        <a:t> Тур. Председатель оргкомитета В.А. Максимов.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22" marR="35922" marT="0" marB="0"/>
                </a:tc>
              </a:tr>
            </a:tbl>
          </a:graphicData>
        </a:graphic>
      </p:graphicFrame>
      <p:sp>
        <p:nvSpPr>
          <p:cNvPr id="21540" name="Rectangle 1"/>
          <p:cNvSpPr>
            <a:spLocks noChangeArrowheads="1"/>
          </p:cNvSpPr>
          <p:nvPr/>
        </p:nvSpPr>
        <p:spPr bwMode="auto">
          <a:xfrm>
            <a:off x="2416175" y="1568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424863" cy="46799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mtClean="0"/>
              <a:t>                        </a:t>
            </a:r>
            <a:r>
              <a:rPr lang="ru-RU" sz="2300" smtClean="0"/>
              <a:t>Сообщаю о себе следующие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        сведения: имею высшее образование,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окончила в 2011 году Уральский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      Федеральный Университет (УрФУ),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специальность «Радиотехника», 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  обучаюсь в магистратуре УрГПУ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«Инновационные процессы в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       образовании» </a:t>
            </a:r>
            <a:r>
              <a:rPr lang="ru-RU" sz="2000" smtClean="0"/>
              <a:t>(дата окончания 2015 г.)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Стаж педагогической работы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          (по специальности) 3 года, в данной 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должности 3 года,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300" smtClean="0"/>
              <a:t>                                     в данном учреждении 2 года. </a:t>
            </a:r>
            <a:r>
              <a:rPr lang="ru-RU" sz="2000" smtClean="0"/>
              <a:t>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r>
              <a:rPr lang="ru-RU" sz="2400" smtClean="0"/>
              <a:t> </a:t>
            </a:r>
          </a:p>
        </p:txBody>
      </p:sp>
      <p:pic>
        <p:nvPicPr>
          <p:cNvPr id="7171" name="Picture 3" descr="E:\Изображение 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3241675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Коллекция грамот педагога</a:t>
            </a:r>
          </a:p>
        </p:txBody>
      </p:sp>
      <p:pic>
        <p:nvPicPr>
          <p:cNvPr id="22531" name="Picture 3" descr="E:\работа )))\конкурсы, викторины\сертификаты для АТТЕСТ\папка ААА 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908050"/>
            <a:ext cx="40576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E:\работа )))\конкурсы, викторины\сертификаты для АТТЕСТ\папка ААА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908050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E:\работа )))\конкурсы, викторины\сертификаты для АТТЕСТ\папка ААА 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627438"/>
            <a:ext cx="40544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E:\работа )))\конкурсы, викторины\сертификаты для АТТЕСТ\папка ААА 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5638" y="3706813"/>
            <a:ext cx="39481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Коллекция грамот педагога</a:t>
            </a:r>
          </a:p>
        </p:txBody>
      </p:sp>
      <p:pic>
        <p:nvPicPr>
          <p:cNvPr id="23555" name="Picture 2" descr="E:\работа )))\конкурсы, викторины\сертификаты для АТТЕСТ\папка ААА 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25525"/>
            <a:ext cx="43751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E:\работа )))\конкурсы, викторины\сертификаты для АТТЕСТ\папка ААА 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8963" y="1025525"/>
            <a:ext cx="4360862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Коллекция грамот педагога</a:t>
            </a:r>
          </a:p>
        </p:txBody>
      </p:sp>
      <p:pic>
        <p:nvPicPr>
          <p:cNvPr id="25603" name="Picture 4" descr="E:\работа )))\конкурсы, викторины\вот задачка\2014-2015\СОЮ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969963"/>
            <a:ext cx="41735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E:\работа )))\конкурсы, викторины\ребус 2014-2015уч г\Благодарственное письм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71550"/>
            <a:ext cx="4127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90538"/>
          </a:xfrm>
        </p:spPr>
        <p:txBody>
          <a:bodyPr/>
          <a:lstStyle/>
          <a:p>
            <a:r>
              <a:rPr lang="ru-RU" sz="2400" b="1" smtClean="0">
                <a:solidFill>
                  <a:srgbClr val="CC00FF"/>
                </a:solidFill>
              </a:rPr>
              <a:t>Публикации в электронном СМИ педагога</a:t>
            </a:r>
          </a:p>
        </p:txBody>
      </p:sp>
      <p:pic>
        <p:nvPicPr>
          <p:cNvPr id="27651" name="Picture 3" descr="E:\работа )))\конкурсы, викторины\сертификаты для АТТЕСТ\папка ААА 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97438" y="1185863"/>
            <a:ext cx="42465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E:\работа )))\конкурсы, викторины\сертификаты для АТТЕСТ\папка ААА 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869950"/>
            <a:ext cx="53403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 smtClean="0">
                <a:solidFill>
                  <a:srgbClr val="CC00FF"/>
                </a:solidFill>
              </a:rPr>
              <a:t>Публикации в электронном СМИ педагога</a:t>
            </a:r>
            <a:endParaRPr lang="ru-RU" sz="2400" smtClean="0">
              <a:solidFill>
                <a:srgbClr val="CC00FF"/>
              </a:solidFill>
            </a:endParaRPr>
          </a:p>
        </p:txBody>
      </p:sp>
      <p:pic>
        <p:nvPicPr>
          <p:cNvPr id="28675" name="Picture 2" descr="E:\работа )))\конкурсы, викторины\сертификаты для АТТЕСТ\папка ААА 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908050"/>
            <a:ext cx="52974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E:\работа )))\конкурсы, викторины\сертификаты для АТТЕСТ\папка ААА 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5438" y="1809750"/>
            <a:ext cx="3738562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400" b="1" smtClean="0">
                <a:solidFill>
                  <a:srgbClr val="CC00FF"/>
                </a:solidFill>
              </a:rPr>
              <a:t>Публикации в электронном СМИ педагога</a:t>
            </a:r>
            <a:endParaRPr lang="ru-RU" sz="2400" smtClean="0">
              <a:solidFill>
                <a:srgbClr val="CC00FF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765175"/>
            <a:ext cx="41719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755650"/>
            <a:ext cx="41433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graphicFrame>
        <p:nvGraphicFramePr>
          <p:cNvPr id="4098" name="Объект 3"/>
          <p:cNvGraphicFramePr>
            <a:graphicFrameLocks noChangeAspect="1"/>
          </p:cNvGraphicFramePr>
          <p:nvPr/>
        </p:nvGraphicFramePr>
        <p:xfrm>
          <a:off x="2555875" y="3141663"/>
          <a:ext cx="6056313" cy="3381375"/>
        </p:xfrm>
        <a:graphic>
          <a:graphicData uri="http://schemas.openxmlformats.org/presentationml/2006/ole">
            <p:oleObj spid="_x0000_s4098" name="Диаграмма" r:id="rId3" imgW="5152901" imgH="2876682" progId="MSGraph.Chart.8">
              <p:embed/>
            </p:oleObj>
          </a:graphicData>
        </a:graphic>
      </p:graphicFrame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900113" y="476250"/>
            <a:ext cx="770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00FF"/>
                </a:solidFill>
              </a:rPr>
              <a:t>Результаты Государственной Итоговой Аттестации  9-е классы</a:t>
            </a:r>
            <a:endParaRPr lang="ru-RU" sz="2000">
              <a:solidFill>
                <a:srgbClr val="CC00FF"/>
              </a:solidFill>
            </a:endParaRPr>
          </a:p>
        </p:txBody>
      </p:sp>
      <p:graphicFrame>
        <p:nvGraphicFramePr>
          <p:cNvPr id="30759" name="Group 39"/>
          <p:cNvGraphicFramePr>
            <a:graphicFrameLocks noGrp="1"/>
          </p:cNvGraphicFramePr>
          <p:nvPr/>
        </p:nvGraphicFramePr>
        <p:xfrm>
          <a:off x="179388" y="981075"/>
          <a:ext cx="8569325" cy="1822450"/>
        </p:xfrm>
        <a:graphic>
          <a:graphicData uri="http://schemas.openxmlformats.org/drawingml/2006/table">
            <a:tbl>
              <a:tblPr/>
              <a:tblGrid>
                <a:gridCol w="1152525"/>
                <a:gridCol w="792162"/>
                <a:gridCol w="1295400"/>
                <a:gridCol w="504825"/>
                <a:gridCol w="576263"/>
                <a:gridCol w="576262"/>
                <a:gridCol w="1008063"/>
                <a:gridCol w="1057275"/>
                <a:gridCol w="1606550"/>
              </a:tblGrid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сдающих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сдачи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Городские 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(ср. балл/отметка)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«Б»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/3,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Результаты проектной деятельности учащихся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981075"/>
          <a:ext cx="8712201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206564"/>
                <a:gridCol w="3257539"/>
                <a:gridCol w="2160050"/>
                <a:gridCol w="2088048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проекта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Уровень, результат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2013г.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«Выгодно ли иметь в квартире водонагреватель?»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Братцева</a:t>
                      </a:r>
                      <a:r>
                        <a:rPr lang="ru-RU" sz="1600" dirty="0">
                          <a:effectLst/>
                        </a:rPr>
                        <a:t> Дарья, учащаяся 5«А» класса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Школьный 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32 балла)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31764" name="Прямоугольник 6"/>
          <p:cNvSpPr>
            <a:spLocks noChangeArrowheads="1"/>
          </p:cNvSpPr>
          <p:nvPr/>
        </p:nvSpPr>
        <p:spPr bwMode="auto">
          <a:xfrm>
            <a:off x="323850" y="2924175"/>
            <a:ext cx="8424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        В ходе работы над проектом ученица получила и расширила своё представление о следующих понятиях: гипотеза, цель, задачи, объект и предмет исследования; о методах исследования: наблюдении, сравнении, классификации, обобщении, выводах.  Совершенствовали навык работы с источниками информации, в том числе электронными ресурсами,  получила опыт публичного выступления на школьной конференции. А также научилась анализировать расходы семейного бюджета, сопоставлять их с доходами.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8893175" cy="614362"/>
          </a:xfrm>
        </p:spPr>
        <p:txBody>
          <a:bodyPr/>
          <a:lstStyle/>
          <a:p>
            <a:r>
              <a:rPr lang="ru-RU" sz="2400" b="1" smtClean="0">
                <a:solidFill>
                  <a:srgbClr val="CC00FF"/>
                </a:solidFill>
              </a:rPr>
              <a:t>Публикация исследовательского проекта в электронном СМИ</a:t>
            </a:r>
            <a:r>
              <a:rPr lang="ru-RU" sz="2400" b="1" smtClean="0"/>
              <a:t> </a:t>
            </a:r>
          </a:p>
        </p:txBody>
      </p:sp>
      <p:pic>
        <p:nvPicPr>
          <p:cNvPr id="32771" name="Picture 2" descr="E:\работа )))\конкурсы, викторины\сертификаты для АТТЕСТ\папка ААА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1019175"/>
            <a:ext cx="4392613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Творческие успехи учащихся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685800"/>
          <a:ext cx="8640762" cy="6164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225183"/>
                <a:gridCol w="1450873"/>
                <a:gridCol w="1612083"/>
                <a:gridCol w="1289666"/>
                <a:gridCol w="1289666"/>
                <a:gridCol w="1773291"/>
              </a:tblGrid>
              <a:tr h="443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Дата и место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мероприятия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Форма мероприятия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школьников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  <a:tr h="1927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23.04.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Международ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ный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математичес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кий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конкурс - игра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Кенгуру – математика для всех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Денисова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Кораблева 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Довгаль</a:t>
                      </a:r>
                      <a:r>
                        <a:rPr lang="ru-RU" sz="1100" dirty="0">
                          <a:effectLst/>
                        </a:rPr>
                        <a:t>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Тит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Фролова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Почашева</a:t>
                      </a:r>
                      <a:r>
                        <a:rPr lang="ru-RU" sz="1100" dirty="0">
                          <a:effectLst/>
                        </a:rPr>
                        <a:t> 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Снигирева 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Моисеева 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Анчугова И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  <a:tr h="59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2012 – 2013гг.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Общероссий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ский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проект Школа цифрового века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Учитель цифрового века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  <a:tr h="963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10.05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16.05.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 </a:t>
                      </a:r>
                      <a:r>
                        <a:rPr lang="ru-RU" sz="1100" dirty="0">
                          <a:effectLst/>
                        </a:rPr>
                        <a:t>всероссийская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Дистанционная олимпиада по математике для 5 – 6 </a:t>
                      </a:r>
                      <a:r>
                        <a:rPr lang="ru-RU" sz="1100" dirty="0" err="1">
                          <a:effectLst/>
                        </a:rPr>
                        <a:t>кл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Два 2 места,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Сертификат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участник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Центр развития мышления и интеллекта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Призеры: Анчугова 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Лесников 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Хасанова Д.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  <a:tr h="887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12.09.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Участие во всероссийском конкурсе «Мир логических задач»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Дистанционная олимпиада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8 класса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 участника, сертификат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развития мышления и интеллекта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Довгаль А., Новокреще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нова М., Моисеева К., Мальцева 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  <a:tr h="1349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20.10.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2013г.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Всероссийский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Дистанционная олимпиада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1-11 класс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«Геометрия в образах»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 участника, сертификат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Центр развития мышления и интеллекта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Ермилов Н., Новокрещенова М., Лопатина А., Щеглова В., Клюев В., Ширяев А., </a:t>
                      </a:r>
                      <a:r>
                        <a:rPr lang="ru-RU" sz="1100" dirty="0" err="1">
                          <a:effectLst/>
                        </a:rPr>
                        <a:t>Пескова</a:t>
                      </a:r>
                      <a:r>
                        <a:rPr lang="ru-RU" sz="1100" dirty="0">
                          <a:effectLst/>
                        </a:rPr>
                        <a:t> З., Захарова А., Анчугова 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</a:tbl>
          </a:graphicData>
        </a:graphic>
      </p:graphicFrame>
      <p:sp>
        <p:nvSpPr>
          <p:cNvPr id="33846" name="Rectangle 1"/>
          <p:cNvSpPr>
            <a:spLocks noChangeArrowheads="1"/>
          </p:cNvSpPr>
          <p:nvPr/>
        </p:nvSpPr>
        <p:spPr bwMode="auto">
          <a:xfrm>
            <a:off x="2921000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CC00FF"/>
                </a:solidFill>
              </a:rPr>
              <a:t>Нормативно - правовое сопровождение образовательного процесса: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95288" y="1341438"/>
            <a:ext cx="8280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ru-RU" sz="2300"/>
              <a:t>Федеральный закон от 29.12.2012 №273-Ф3 «Об образовании в Российской Федерации» с изменениями и дополнениями, вступившими в силу с 1 сентября 2013 года;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300"/>
              <a:t>Национальная образовательная инициатива «Наша новая школа»;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300"/>
              <a:t>Федеральный Государственный Образовательный Стандарт основного общего образования;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300"/>
              <a:t> Концепции модернизации российского образования на период до 2020 года;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ru-RU" sz="2300"/>
              <a:t> Закон «Об образовании в Свердловской области».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Творческие успехи учащихся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268413"/>
          <a:ext cx="8640764" cy="55086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225183"/>
                <a:gridCol w="1450874"/>
                <a:gridCol w="1612082"/>
                <a:gridCol w="1289667"/>
                <a:gridCol w="1289667"/>
                <a:gridCol w="1773291"/>
              </a:tblGrid>
              <a:tr h="1022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01.09.2013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27.10.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2013г.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 </a:t>
                      </a:r>
                      <a:r>
                        <a:rPr lang="ru-RU" sz="1100">
                          <a:effectLst/>
                        </a:rPr>
                        <a:t>всероссийский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r>
                        <a:rPr lang="ru-RU" sz="1100">
                          <a:effectLst/>
                        </a:rPr>
                        <a:t> ТУР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Дистанционная олимпиада по математике «Вот задачка»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(5-6 классы)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Два 1 места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место,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сертификат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развития мышления и интеллекта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место – Нартдинов Д. и Лесников 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место – Захарова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</a:tr>
              <a:tr h="1703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01.11.2013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 </a:t>
                      </a:r>
                      <a:r>
                        <a:rPr lang="ru-RU" sz="1100">
                          <a:effectLst/>
                        </a:rPr>
                        <a:t>всероссийский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r>
                        <a:rPr lang="ru-RU" sz="1100">
                          <a:effectLst/>
                        </a:rPr>
                        <a:t> ТУР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Дистанционная олимпиада по математике «Вот задачка»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(5-6 классы)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место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место,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сертификат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участника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развития мышления и интеллекта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место – Нартдинов 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место – Захарова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 – Помазкина А., Лесников Р., Анчугова И.,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Иванов 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</a:tr>
              <a:tr h="162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10.09.2014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30.09.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 </a:t>
                      </a:r>
                      <a:r>
                        <a:rPr lang="ru-RU" sz="1100">
                          <a:effectLst/>
                        </a:rPr>
                        <a:t>всероссийский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Конкурс по математике «Ребус»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место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место,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сертификат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участника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развития мышления и интеллекта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место – Овсянников Р.,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место – Яровская 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Тит А., Лесников Р., Лопатина А.,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Новиков 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</a:tr>
              <a:tr h="1156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25.11.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VIII </a:t>
                      </a:r>
                      <a:r>
                        <a:rPr lang="ru-RU" sz="1100">
                          <a:effectLst/>
                        </a:rPr>
                        <a:t>всероссийский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r>
                        <a:rPr lang="ru-RU" sz="1100">
                          <a:effectLst/>
                        </a:rPr>
                        <a:t> ТУР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Дистанционная олимпиада по математике «Вот задачка»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(5-6 классы и 7-8 классы)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место,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сертификат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участник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 развития мышления и интеллекта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место – </a:t>
                      </a:r>
                      <a:r>
                        <a:rPr lang="ru-RU" sz="1100" dirty="0" err="1">
                          <a:effectLst/>
                        </a:rPr>
                        <a:t>Нартдинов</a:t>
                      </a:r>
                      <a:r>
                        <a:rPr lang="ru-RU" sz="1100" dirty="0">
                          <a:effectLst/>
                        </a:rPr>
                        <a:t> 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Участник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Клюев 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07" marR="47607" marT="0" marB="0"/>
                </a:tc>
              </a:tr>
            </a:tbl>
          </a:graphicData>
        </a:graphic>
      </p:graphicFrame>
      <p:sp>
        <p:nvSpPr>
          <p:cNvPr id="34856" name="Rectangle 1"/>
          <p:cNvSpPr>
            <a:spLocks noChangeArrowheads="1"/>
          </p:cNvSpPr>
          <p:nvPr/>
        </p:nvSpPr>
        <p:spPr bwMode="auto">
          <a:xfrm>
            <a:off x="2446338" y="160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836613"/>
          <a:ext cx="8640762" cy="444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225183"/>
                <a:gridCol w="1450873"/>
                <a:gridCol w="1612083"/>
                <a:gridCol w="1289666"/>
                <a:gridCol w="1289666"/>
                <a:gridCol w="1773291"/>
              </a:tblGrid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Дата и место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мероприятия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Форма мероприятия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школьников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2" marR="36972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35843" name="Picture 2" descr="E:\работа )))\конкурсы, викторины\вот задачка\2012-2013\анч. и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3263" y="841375"/>
            <a:ext cx="44418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E:\работа )))\конкурсы, викторины\вот задачка\2012-2013\лес. ром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88" y="836613"/>
            <a:ext cx="444817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E:\работа )))\конкурсы, викторины\вот задачка\2012-2013\хасан. даш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3654425"/>
            <a:ext cx="44418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/>
          <a:lstStyle/>
          <a:p>
            <a:r>
              <a:rPr lang="ru-RU" sz="24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36867" name="Picture 2" descr="E:\работа )))\конкурсы, викторины\геом в образах\фото\DSCN3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908050"/>
            <a:ext cx="42989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E:\работа )))\конкурсы, викторины\геом в образах\фото\DSCN39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08050"/>
            <a:ext cx="430053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0963" name="Picture 6" descr="E:\работа )))\конкурсы, викторины\вот задачка\2013-2014\вот задачка 2014 год\Лесник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9850" y="877888"/>
            <a:ext cx="393065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E:\работа )))\конкурсы, викторины\вот задачка\2013-2014\вот задачка 2014 год\Нартдин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" y="877888"/>
            <a:ext cx="3929063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E:\работа )))\конкурсы, викторины\вот задачка\2013-2014\вот задачка 2014 год\Ермило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2924175"/>
            <a:ext cx="2463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1987" name="Picture 5" descr="E:\работа )))\конкурсы, викторины\вот задачка\2013-2014\вот задачка 2014 год\Захар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919163"/>
            <a:ext cx="4062412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E:\работа )))\конкурсы, викторины\вот задачка\2013-2014\вот задачка 2014 год\Хасан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908050"/>
            <a:ext cx="27813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11188" y="273050"/>
            <a:ext cx="82296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3011" name="Picture 3" descr="E:\работа )))\конкурсы, викторины\вот задачка\2013-2014\фото\DSCN39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836613"/>
            <a:ext cx="54721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E:\работа )))\конкурсы, викторины\вот задачка\2013-2014\фото\DSCN39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2250" y="1857375"/>
            <a:ext cx="3690938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5059" name="Picture 2" descr="E:\работа )))\конкурсы, викторины\ребус 2014-2015уч г\Лесник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25" y="836613"/>
            <a:ext cx="4478338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E:\работа )))\конкурсы, викторины\ребус 2014-2015уч г\Новик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8663" y="836613"/>
            <a:ext cx="44910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E:\работа )))\конкурсы, викторины\ребус 2014-2015уч г\Ти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" y="3692525"/>
            <a:ext cx="44529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E:\работа )))\конкурсы, викторины\ребус 2014-2015уч г\Лопат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692525"/>
            <a:ext cx="4491038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6083" name="Picture 2" descr="E:\работа )))\конкурсы, викторины\ребус 2014-2015уч г\Овсянник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08050"/>
            <a:ext cx="4105275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E:\работа )))\конкурсы, викторины\ребус 2014-2015уч г\фото ребус\фото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22338"/>
            <a:ext cx="4341813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7107" name="Picture 3" descr="E:\работа )))\конкурсы, викторины\ребус 2014-2015уч г\Яровска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0725" y="908050"/>
            <a:ext cx="42052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E:\работа )))\конкурсы, викторины\ребус 2014-2015уч г\фото ребус\фото 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475" y="908050"/>
            <a:ext cx="437515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8131" name="Picture 2" descr="E:\работа )))\конкурсы, викторины\вот задачка\2014-2015\8 1 тур 6 классы\Клю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981075"/>
            <a:ext cx="40401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E:\работа )))\конкурсы, викторины\ребус 2014-2015уч г\фото ребус\фото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998538"/>
            <a:ext cx="42418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23850" y="765175"/>
            <a:ext cx="8280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C00FF"/>
                </a:solidFill>
              </a:rPr>
              <a:t>Объект</a:t>
            </a:r>
            <a:r>
              <a:rPr lang="ru-RU" sz="2800"/>
              <a:t> исследования – методы, приемы обучения, используемые в процессе преподавания математики.</a:t>
            </a:r>
          </a:p>
          <a:p>
            <a:pPr algn="ctr"/>
            <a:endParaRPr lang="ru-RU" sz="2800"/>
          </a:p>
          <a:p>
            <a:pPr algn="ctr"/>
            <a:r>
              <a:rPr lang="ru-RU" sz="2800" b="1">
                <a:solidFill>
                  <a:srgbClr val="CC00FF"/>
                </a:solidFill>
              </a:rPr>
              <a:t>Предмет исследования </a:t>
            </a:r>
            <a:r>
              <a:rPr lang="ru-RU" sz="2800"/>
              <a:t>– личная профессиональная деятельность в период с 2011 по 2014 годы.</a:t>
            </a:r>
          </a:p>
          <a:p>
            <a:pPr algn="ctr"/>
            <a:endParaRPr lang="ru-RU" b="1" i="1"/>
          </a:p>
          <a:p>
            <a:pPr algn="ctr"/>
            <a:endParaRPr lang="ru-RU" sz="2800" b="1" i="1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411413" y="2420938"/>
            <a:ext cx="274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Коллекция грамот учащихся</a:t>
            </a:r>
          </a:p>
        </p:txBody>
      </p:sp>
      <p:pic>
        <p:nvPicPr>
          <p:cNvPr id="49155" name="Picture 2" descr="E:\работа )))\конкурсы, викторины\вот задачка\2014-2015\8 1 тур 7-8 класс\Нартдин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9313" y="981075"/>
            <a:ext cx="40894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E:\работа )))\конкурсы, викторины\ребус 2014-2015уч г\фото ребус\фото 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981075"/>
            <a:ext cx="4319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 b="1" smtClean="0">
                <a:solidFill>
                  <a:srgbClr val="CC00FF"/>
                </a:solidFill>
              </a:rPr>
              <a:t>Профессиональная подготовка педагога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836613"/>
          <a:ext cx="8569325" cy="5832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563983"/>
                <a:gridCol w="2280809"/>
                <a:gridCol w="2769555"/>
                <a:gridCol w="1954978"/>
              </a:tblGrid>
              <a:tr h="89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и место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 повышения квалификации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свидетельства, удостоверения, сертификата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</a:tr>
              <a:tr h="1193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17.05.2012г.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Управление образования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семинар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Содержательные и структурные особенности УМК «Алгебра» для 7,8,9 классов под редакцией Ю.М. Колягина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</a:tr>
              <a:tr h="89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24.11.2012г.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Школа № 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Освещение актуальных вопросов в рамках круглых столов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Внедрение ФГОС в предметные образовательные области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</a:tr>
              <a:tr h="7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01.02.2013г.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Школа № 40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день открытых дверей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урок – исследование Дроби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</a:tr>
              <a:tr h="750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21.02.2013г.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Школа № 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подготовка к ГИА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</a:tr>
              <a:tr h="1347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25.02.2013г.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Центр внешкольной работы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семинар-практикум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Оригами + Геометрия = Оригаметрия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5" marR="37055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404813"/>
          <a:ext cx="8640762" cy="736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577021"/>
                <a:gridCol w="2299822"/>
                <a:gridCol w="2792643"/>
                <a:gridCol w="1971276"/>
              </a:tblGrid>
              <a:tr h="73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и место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 повышения квалификации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свидетельства, удостоверения, сертификата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125538"/>
          <a:ext cx="8640762" cy="5472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577021"/>
                <a:gridCol w="2299822"/>
                <a:gridCol w="2792643"/>
                <a:gridCol w="1971276"/>
              </a:tblGrid>
              <a:tr h="85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27.03.2013г.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Лицей №10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Комбинаторика и вероятность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</a:tr>
              <a:tr h="1021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2.04 – 14.05.2012г.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Школа №40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курсы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Современные сервисы сети Интернет в педагогической практике (</a:t>
                      </a:r>
                      <a:r>
                        <a:rPr lang="en-US" sz="1400">
                          <a:effectLst/>
                        </a:rPr>
                        <a:t>Web</a:t>
                      </a:r>
                      <a:r>
                        <a:rPr lang="ru-RU" sz="1400">
                          <a:effectLst/>
                        </a:rPr>
                        <a:t> 2.0)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2840-а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</a:tr>
              <a:tr h="1714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29.05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29.06.2013г.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ИРО Екатеринбург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курсы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ФГОС основного общего образования: идеология, содержание и технология введения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3819-а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</a:tr>
              <a:tr h="85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12.04.2014г.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филиал УрФУ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семинар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учащихся к ЕГЭ. Математика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</a:tr>
              <a:tr h="1021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30.10.2014г.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СОШ №60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Семинар-практикум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обучающихся 5-6 классов к освоению курсов «Алгебра» и «Геометрия»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52" marR="37052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800" b="1" smtClean="0">
                <a:solidFill>
                  <a:srgbClr val="CC00FF"/>
                </a:solidFill>
              </a:rPr>
              <a:t>Выявленные противоречия</a:t>
            </a:r>
          </a:p>
        </p:txBody>
      </p:sp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755650" y="836613"/>
            <a:ext cx="78486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/>
              <a:t>противоречие между использованием разнообразных форм контроля и оценки уровня достижений учащихся и конечным результатом, воплощенным в традиционную оценку;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/>
              <a:t>противоречие между внедрением современных педагогических технологий и традиционной системой оценивания учащихся;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/>
              <a:t>противоречие между предметными и универсальными учебными действиями обучающихся.</a:t>
            </a:r>
          </a:p>
        </p:txBody>
      </p:sp>
      <p:sp>
        <p:nvSpPr>
          <p:cNvPr id="52228" name="Прямоугольник 4"/>
          <p:cNvSpPr>
            <a:spLocks noChangeArrowheads="1"/>
          </p:cNvSpPr>
          <p:nvPr/>
        </p:nvSpPr>
        <p:spPr bwMode="auto">
          <a:xfrm>
            <a:off x="836613" y="3082925"/>
            <a:ext cx="768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FF"/>
                </a:solidFill>
              </a:rPr>
              <a:t>Задачи на новый межаттестационный период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3606800"/>
            <a:ext cx="82804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систематизировать основные формы контроля и оценки уровня достижений учащихся в соответствии с результатами освоения ФГОС;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продолжить освоение проектной технологии и технологии «портфолио», организовать процесс обучения на основе данных </a:t>
            </a:r>
          </a:p>
          <a:p>
            <a:pPr algn="just">
              <a:defRPr/>
            </a:pPr>
            <a:r>
              <a:rPr lang="ru-RU" sz="2000" dirty="0"/>
              <a:t>                        технологий, соотнести их с результатами освоения ФГОС и</a:t>
            </a:r>
          </a:p>
          <a:p>
            <a:pPr algn="just">
              <a:defRPr/>
            </a:pPr>
            <a:r>
              <a:rPr lang="ru-RU" sz="2000" dirty="0"/>
              <a:t>                                разработать оптимальную систему оценивания.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Проектная часть</a:t>
            </a:r>
          </a:p>
        </p:txBody>
      </p:sp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1547813" y="957263"/>
            <a:ext cx="6507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FF"/>
                </a:solidFill>
              </a:rPr>
              <a:t>Планируемый результат  образования:</a:t>
            </a:r>
          </a:p>
        </p:txBody>
      </p:sp>
      <p:sp>
        <p:nvSpPr>
          <p:cNvPr id="53252" name="Прямоугольник 4"/>
          <p:cNvSpPr>
            <a:spLocks noChangeArrowheads="1"/>
          </p:cNvSpPr>
          <p:nvPr/>
        </p:nvSpPr>
        <p:spPr bwMode="auto">
          <a:xfrm>
            <a:off x="684213" y="1582738"/>
            <a:ext cx="77041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/>
              <a:t>скорректировать рабочие программы  педагога в соответствии с ФГОС основного общего образования;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/>
              <a:t>разработать и апробировать в собственной педагогической деятельности измерительные материалы  для проверки учебных достижений обучающихся;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/>
              <a:t>разработать в соответствии с ФГОС ООО авторскую программу  элективных курсов «Математический практикум» для 9 класса, акцентирующую внимание на развитии коммуникативных компетенций обучающихся.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sz="2800" b="1" smtClean="0">
                <a:solidFill>
                  <a:srgbClr val="CC00FF"/>
                </a:solidFill>
              </a:rPr>
              <a:t>Программа саморазвития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981075"/>
            <a:ext cx="77755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               Цель</a:t>
            </a:r>
            <a:r>
              <a:rPr lang="ru-RU" sz="2000" dirty="0"/>
              <a:t> на следующий </a:t>
            </a:r>
            <a:r>
              <a:rPr lang="ru-RU" sz="2000" dirty="0" err="1"/>
              <a:t>межаттестационный</a:t>
            </a:r>
            <a:r>
              <a:rPr lang="ru-RU" sz="2000" dirty="0"/>
              <a:t> период – создание условий для формирования ключевых и предметных компетенций учащихся на основе системно-</a:t>
            </a:r>
            <a:r>
              <a:rPr lang="ru-RU" sz="2000" dirty="0" err="1"/>
              <a:t>деятельностного</a:t>
            </a:r>
            <a:r>
              <a:rPr lang="ru-RU" sz="2000" dirty="0"/>
              <a:t> подхода при обучении математике.</a:t>
            </a:r>
          </a:p>
          <a:p>
            <a:pPr algn="just">
              <a:defRPr/>
            </a:pPr>
            <a:r>
              <a:rPr lang="ru-RU" sz="2000" b="1" dirty="0"/>
              <a:t>               Задачи: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систематизировать методики и технологии,  выявить наиболее успешные из них и спланировать работу по коррекции проблемных зон деятельности;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изучить современные методики выявления индивидуально-личностных особенностей учащихся;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dirty="0"/>
              <a:t>стимулировать формирование познавательного интереса,  инженерного мышления  и интереса к техническим профессиям, как в урочной, так и во внеурочной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260350"/>
          <a:ext cx="8064500" cy="2378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132224"/>
                <a:gridCol w="3932276"/>
              </a:tblGrid>
              <a:tr h="4573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реализации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192075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Подготовительный этап (2015)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Самообразование педагога в области апробирования новых стандартов.</a:t>
                      </a:r>
                    </a:p>
                    <a:p>
                      <a:pPr algn="just"/>
                      <a:endParaRPr lang="ru-RU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Оптимизация рабочей программы педагога в соответствии с ФГОС.</a:t>
                      </a:r>
                    </a:p>
                    <a:p>
                      <a:pPr algn="just"/>
                      <a:endParaRPr lang="ru-RU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2636838"/>
          <a:ext cx="8064500" cy="41608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4132223"/>
                <a:gridCol w="3932277"/>
              </a:tblGrid>
              <a:tr h="1600322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Организационно-содержательный этап (2015 — 2017)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</a:t>
                      </a:r>
                      <a:r>
                        <a:rPr lang="ru-RU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мониторинга педагога за достижениями учащихся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2560515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Аналитический этап (2018 — 2019)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lain"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Аналитические материалы</a:t>
                      </a:r>
                      <a:r>
                        <a:rPr lang="ru-RU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промежуточных этапов реализации проекта.</a:t>
                      </a:r>
                    </a:p>
                    <a:p>
                      <a:pPr marL="0" indent="0">
                        <a:buNone/>
                      </a:pPr>
                      <a:endParaRPr lang="ru-RU" sz="18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Определение вопросов         преемственности  в реализации стандартов второго поколения на новой ступени обучения.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/>
            </a:r>
            <a:br>
              <a:rPr lang="ru-RU" b="1" smtClean="0">
                <a:solidFill>
                  <a:srgbClr val="CC00FF"/>
                </a:solidFill>
              </a:rPr>
            </a:br>
            <a:r>
              <a:rPr lang="ru-RU" b="1" smtClean="0">
                <a:solidFill>
                  <a:srgbClr val="CC00FF"/>
                </a:solidFill>
              </a:rPr>
              <a:t>Наш досуг           5 «Б» класс</a:t>
            </a:r>
            <a:br>
              <a:rPr lang="ru-RU" b="1" smtClean="0">
                <a:solidFill>
                  <a:srgbClr val="CC00FF"/>
                </a:solidFill>
              </a:rPr>
            </a:br>
            <a:endParaRPr lang="ru-RU" b="1" smtClean="0">
              <a:solidFill>
                <a:srgbClr val="CC00FF"/>
              </a:solidFill>
            </a:endParaRPr>
          </a:p>
        </p:txBody>
      </p:sp>
      <p:pic>
        <p:nvPicPr>
          <p:cNvPr id="2" name="sensorica - amira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работа )))\КЛАССНАЯ РАБОТА\60\фото школа №60\5 класс\2 сентября\Изображение 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017967"/>
            <a:ext cx="7786710" cy="58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r>
              <a:rPr lang="ru-RU" b="1" smtClean="0">
                <a:solidFill>
                  <a:srgbClr val="CC00FF"/>
                </a:solidFill>
              </a:rPr>
              <a:t>6 «Б» класс</a:t>
            </a:r>
          </a:p>
        </p:txBody>
      </p:sp>
      <p:pic>
        <p:nvPicPr>
          <p:cNvPr id="59395" name="Picture 2" descr="E:\работа )))\КЛАССНАЯ РАБОТА\60\фото школа №60\6 класс\1 сентября 2014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30625"/>
            <a:ext cx="500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E:\работа )))\КЛАССНАЯ РАБОТА\60\фото школа №60\6 класс\фото ателье МЭМ\для ателье\фото 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08050"/>
            <a:ext cx="40338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E:\работа )))\КЛАССНАЯ РАБОТА\60\фото школа №60\6 класс\фото ателье МЭМ\для ателье\фото 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3575" y="90805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5" descr="E:\работа )))\КЛАССНАЯ РАБОТА\60\фото школа №60\6 класс\фото ателье МЭМ\для ателье\фото 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3990975"/>
            <a:ext cx="38036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5"/>
          <p:cNvSpPr>
            <a:spLocks noChangeArrowheads="1"/>
          </p:cNvSpPr>
          <p:nvPr/>
        </p:nvSpPr>
        <p:spPr bwMode="auto">
          <a:xfrm>
            <a:off x="1360488" y="1628775"/>
            <a:ext cx="6048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C00FF"/>
                </a:solidFill>
              </a:rPr>
              <a:t>Спасибо </a:t>
            </a:r>
          </a:p>
          <a:p>
            <a:pPr algn="ctr"/>
            <a:r>
              <a:rPr lang="ru-RU" sz="6000" b="1">
                <a:solidFill>
                  <a:srgbClr val="CC00FF"/>
                </a:solidFill>
              </a:rPr>
              <a:t>за внимание!!!</a:t>
            </a:r>
            <a:endParaRPr lang="ru-RU" sz="6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6499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000" b="1" smtClean="0"/>
              <a:t>            </a:t>
            </a:r>
            <a:r>
              <a:rPr lang="ru-RU" sz="2000" b="1" smtClean="0">
                <a:solidFill>
                  <a:srgbClr val="CC00FF"/>
                </a:solidFill>
              </a:rPr>
              <a:t>Цели</a:t>
            </a:r>
            <a:r>
              <a:rPr lang="ru-RU" sz="2000" b="1" smtClean="0"/>
              <a:t> </a:t>
            </a:r>
            <a:r>
              <a:rPr lang="ru-RU" sz="2000" b="1" smtClean="0">
                <a:solidFill>
                  <a:srgbClr val="CC00FF"/>
                </a:solidFill>
              </a:rPr>
              <a:t>и</a:t>
            </a:r>
            <a:r>
              <a:rPr lang="ru-RU" sz="2000" b="1" smtClean="0"/>
              <a:t> </a:t>
            </a:r>
            <a:r>
              <a:rPr lang="ru-RU" sz="2000" b="1" smtClean="0">
                <a:solidFill>
                  <a:srgbClr val="CC00FF"/>
                </a:solidFill>
              </a:rPr>
              <a:t>задачи в данный период:</a:t>
            </a:r>
            <a:r>
              <a:rPr lang="ru-RU" sz="2000" b="1" smtClean="0"/>
              <a:t> </a:t>
            </a:r>
          </a:p>
          <a:p>
            <a:pPr marL="0" indent="0" algn="just"/>
            <a:r>
              <a:rPr lang="ru-RU" sz="2000" b="1" smtClean="0"/>
              <a:t> </a:t>
            </a:r>
            <a:r>
              <a:rPr lang="ru-RU" sz="2000" smtClean="0"/>
              <a:t>повышение профессионального уровня и внедрение инноваций в педагогический процесс в условиях модернизации системы образования; </a:t>
            </a:r>
          </a:p>
          <a:p>
            <a:pPr marL="0" indent="0" algn="just"/>
            <a:r>
              <a:rPr lang="ru-RU" sz="2000" smtClean="0"/>
              <a:t> формирование устойчивого познавательного интереса к предмету, способствующему достижению высоких образовательных результатов; </a:t>
            </a:r>
          </a:p>
          <a:p>
            <a:pPr marL="0" indent="0" algn="just"/>
            <a:r>
              <a:rPr lang="ru-RU" sz="2000" smtClean="0"/>
              <a:t> развитие интеллектуальных и творческих способностей учащихся; </a:t>
            </a:r>
          </a:p>
          <a:p>
            <a:pPr marL="0" indent="0" algn="just"/>
            <a:r>
              <a:rPr lang="ru-RU" sz="2000" smtClean="0"/>
              <a:t> оптимизация инструментария для оценки качества образованности; </a:t>
            </a:r>
          </a:p>
          <a:p>
            <a:pPr marL="0" indent="0" algn="just"/>
            <a:r>
              <a:rPr lang="ru-RU" sz="2000" smtClean="0"/>
              <a:t> создание условий для получения образования в соответствии с потребностями и возможностями каждого ребенка; </a:t>
            </a:r>
          </a:p>
          <a:p>
            <a:pPr marL="0" indent="0" algn="just"/>
            <a:r>
              <a:rPr lang="ru-RU" sz="2000" smtClean="0"/>
              <a:t> обновление материальной базы кабинета математики, а именно обеспечение дидактическими и наглядными пособиями, в том числе на электронных носителях;</a:t>
            </a:r>
          </a:p>
          <a:p>
            <a:pPr marL="0" indent="0" algn="just"/>
            <a:r>
              <a:rPr lang="ru-RU" sz="2000" smtClean="0"/>
              <a:t> совершенствование системы подготовки учащихся к </a:t>
            </a:r>
          </a:p>
          <a:p>
            <a:pPr marL="0" indent="0" eaLnBrk="1" hangingPunct="1">
              <a:buFontTx/>
              <a:buNone/>
            </a:pPr>
            <a:r>
              <a:rPr lang="ru-RU" sz="2000" smtClean="0"/>
              <a:t>                                стандартизированным формам государственной</a:t>
            </a:r>
          </a:p>
          <a:p>
            <a:pPr marL="0" indent="0" eaLnBrk="1" hangingPunct="1">
              <a:buFontTx/>
              <a:buNone/>
            </a:pPr>
            <a:r>
              <a:rPr lang="ru-RU" sz="2000" smtClean="0"/>
              <a:t>                                            итоговой аттестации.</a:t>
            </a:r>
          </a:p>
          <a:p>
            <a:pPr marL="0" indent="0" eaLnBrk="1" hangingPunct="1">
              <a:buFontTx/>
              <a:buNone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435975" cy="56499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200" b="1" smtClean="0">
                <a:solidFill>
                  <a:srgbClr val="CC00FF"/>
                </a:solidFill>
              </a:rPr>
              <a:t>Основными направлениями моей деятельности в период</a:t>
            </a:r>
          </a:p>
          <a:p>
            <a:pPr marL="0" indent="0" algn="ctr">
              <a:buFontTx/>
              <a:buNone/>
            </a:pPr>
            <a:r>
              <a:rPr lang="ru-RU" sz="2200" b="1" smtClean="0">
                <a:solidFill>
                  <a:srgbClr val="CC00FF"/>
                </a:solidFill>
              </a:rPr>
              <a:t> с 2011 по 2014 годы были:</a:t>
            </a:r>
          </a:p>
          <a:p>
            <a:pPr marL="0" indent="0" algn="just"/>
            <a:r>
              <a:rPr lang="ru-RU" sz="2000" smtClean="0"/>
              <a:t>преподавание математики в соответствии с государственными образовательными стандартами  и разработка соответствующих рабочих программ;</a:t>
            </a:r>
          </a:p>
          <a:p>
            <a:pPr marL="0" indent="0" algn="just"/>
            <a:r>
              <a:rPr lang="ru-RU" sz="2000" smtClean="0"/>
              <a:t>ведение элективных курсов «Наглядная геометрия», «Удивительный мир задач», «Квадратные уравнения», «Математический практикум»;</a:t>
            </a:r>
          </a:p>
          <a:p>
            <a:pPr marL="0" indent="0" algn="just"/>
            <a:r>
              <a:rPr lang="ru-RU" sz="2000" smtClean="0"/>
              <a:t>организация внеклассной работы по предмету, участие в конкурсах различного уровня;</a:t>
            </a:r>
          </a:p>
          <a:p>
            <a:pPr marL="0" indent="0" algn="just"/>
            <a:r>
              <a:rPr lang="ru-RU" sz="2000" smtClean="0"/>
              <a:t>осуществление воспитательной работы через классное руководство (в текущем учебном году 6 «Б»  класс);</a:t>
            </a:r>
          </a:p>
          <a:p>
            <a:pPr marL="0" indent="0" algn="just"/>
            <a:r>
              <a:rPr lang="ru-RU" sz="2000" smtClean="0"/>
              <a:t>повышение уровня профессионализма через самообразование, курсовую подготовку.</a:t>
            </a:r>
          </a:p>
          <a:p>
            <a:pPr marL="0" indent="0" eaLnBrk="1" hangingPunct="1">
              <a:buFontTx/>
              <a:buNone/>
            </a:pPr>
            <a:endParaRPr lang="ru-RU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1800" b="1" dirty="0">
                <a:solidFill>
                  <a:srgbClr val="CC00FF"/>
                </a:solidFill>
              </a:rPr>
              <a:t>По перечисленным направлениям педагогической деятельности ставила перед собой следующие задачи:</a:t>
            </a:r>
          </a:p>
          <a:p>
            <a:pPr algn="just">
              <a:defRPr/>
            </a:pPr>
            <a:r>
              <a:rPr lang="ru-RU" sz="1800" dirty="0"/>
              <a:t>повышение профессионального уровня и внедрение инноваций в педагогический процесс в условиях модернизации системы образования;</a:t>
            </a:r>
          </a:p>
          <a:p>
            <a:pPr algn="just">
              <a:defRPr/>
            </a:pPr>
            <a:r>
              <a:rPr lang="ru-RU" sz="1800" dirty="0"/>
              <a:t>формирование устойчивого познавательного интереса к предмету, способствующего достижению высоких образовательных результатов, развитию интеллектуальных и творческих способностей учащихся;</a:t>
            </a:r>
          </a:p>
          <a:p>
            <a:pPr algn="just">
              <a:defRPr/>
            </a:pPr>
            <a:r>
              <a:rPr lang="ru-RU" sz="1800" dirty="0"/>
              <a:t>оптимизация инструментария для оценки качества образованности; </a:t>
            </a:r>
          </a:p>
          <a:p>
            <a:pPr algn="just">
              <a:defRPr/>
            </a:pPr>
            <a:r>
              <a:rPr lang="ru-RU" sz="1800" dirty="0"/>
              <a:t>создание условий для получения образования в соответствии с потребностями и возможностями каждого ребенка;</a:t>
            </a:r>
          </a:p>
          <a:p>
            <a:pPr algn="just">
              <a:defRPr/>
            </a:pPr>
            <a:r>
              <a:rPr lang="ru-RU" sz="1800" dirty="0"/>
              <a:t>обновление материальной базы кабинета математики, обеспечение дидактическими и наглядными пособиями, в том числе на электронных носителях;</a:t>
            </a:r>
          </a:p>
          <a:p>
            <a:pPr algn="just">
              <a:defRPr/>
            </a:pPr>
            <a:r>
              <a:rPr lang="ru-RU" sz="1800" dirty="0"/>
              <a:t>совершенствование системы подготовки учащихся к стандартизированным формам государственной итоговой аттестации.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sz="1000" b="1" dirty="0" smtClean="0"/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rgbClr val="CC00FF"/>
                </a:solidFill>
              </a:rPr>
              <a:t>Перечисленные </a:t>
            </a:r>
            <a:r>
              <a:rPr lang="ru-RU" sz="2800" b="1" dirty="0">
                <a:solidFill>
                  <a:srgbClr val="CC00FF"/>
                </a:solidFill>
              </a:rPr>
              <a:t>выше задачи были направлены</a:t>
            </a:r>
            <a:r>
              <a:rPr lang="ru-RU" sz="2800" b="1" dirty="0" smtClean="0">
                <a:solidFill>
                  <a:srgbClr val="CC00FF"/>
                </a:solidFill>
              </a:rPr>
              <a:t>: </a:t>
            </a:r>
            <a:endParaRPr lang="ru-RU" sz="2800" b="1" dirty="0">
              <a:solidFill>
                <a:srgbClr val="CC00FF"/>
              </a:solidFill>
            </a:endParaRPr>
          </a:p>
          <a:p>
            <a:pPr algn="just">
              <a:defRPr/>
            </a:pPr>
            <a:r>
              <a:rPr lang="ru-RU" sz="2400" dirty="0"/>
              <a:t>на обеспечение качества преподавания математики в общеобразовательных классах и получение положительных результатов обучения; </a:t>
            </a:r>
          </a:p>
          <a:p>
            <a:pPr algn="just">
              <a:defRPr/>
            </a:pPr>
            <a:r>
              <a:rPr lang="ru-RU" sz="2400" dirty="0"/>
              <a:t>на создание условий для развития личности учащихся, формирования у них нравственных принципов, общественной позиции, культуры поведения; </a:t>
            </a:r>
          </a:p>
          <a:p>
            <a:pPr algn="just">
              <a:defRPr/>
            </a:pPr>
            <a:r>
              <a:rPr lang="ru-RU" sz="2400" dirty="0"/>
              <a:t>на формирование ключевых образовательных компетенций учащихся средствами математики.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82638" y="1030288"/>
          <a:ext cx="7561261" cy="3960813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1809431"/>
                <a:gridCol w="2013140"/>
                <a:gridCol w="1869345"/>
                <a:gridCol w="1869345"/>
              </a:tblGrid>
              <a:tr h="383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2011-2012 уч. 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2012-2013 уч.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2013-2014 уч.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2014-2015 уч.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5«Б» (математика)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5«А»,5«Б» (математика)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5«Б» (математика)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5«Б» (математика)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6«Б» (математика)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 (алгебра, геометрия)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6«А»,6«Б» (математика)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6«Б» (математика)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201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7«А» (алгебра, геометрия)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8«А»,8«Б» (</a:t>
                      </a:r>
                      <a:r>
                        <a:rPr lang="ru-RU" sz="1400" dirty="0" smtClean="0">
                          <a:effectLst/>
                        </a:rPr>
                        <a:t>алгебра, </a:t>
                      </a:r>
                      <a:r>
                        <a:rPr lang="ru-RU" sz="1400" dirty="0">
                          <a:effectLst/>
                        </a:rPr>
                        <a:t>геометрия)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 (алгебра, геометрия)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7«А»,7«Б» (алгебра, геометрия)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9«Б» (алгебра, геометрия)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 (алгебра, геометрия)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14370" name="Rectangle 1"/>
          <p:cNvSpPr>
            <a:spLocks noChangeArrowheads="1"/>
          </p:cNvSpPr>
          <p:nvPr/>
        </p:nvSpPr>
        <p:spPr bwMode="auto">
          <a:xfrm>
            <a:off x="776288" y="339725"/>
            <a:ext cx="77231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C00FF"/>
                </a:solidFill>
              </a:rPr>
              <a:t>Классы, в которых работал (работает) педагог</a:t>
            </a:r>
            <a:endParaRPr lang="ru-RU" sz="2800">
              <a:solidFill>
                <a:srgbClr val="CC00FF"/>
              </a:solidFill>
            </a:endParaRPr>
          </a:p>
          <a:p>
            <a:pPr algn="ctr" eaLnBrk="0" hangingPunct="0"/>
            <a:r>
              <a:rPr lang="ru-RU" sz="1400" b="1"/>
              <a:t>                                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2722</Words>
  <Application>Microsoft Office PowerPoint</Application>
  <PresentationFormat>Экран (4:3)</PresentationFormat>
  <Paragraphs>657</Paragraphs>
  <Slides>49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Оформление по умолчанию</vt:lpstr>
      <vt:lpstr>Диаграмма</vt:lpstr>
      <vt:lpstr>АНАЛИТИЧЕСКИЙ ОТЧЕТ</vt:lpstr>
      <vt:lpstr>Слайд 2</vt:lpstr>
      <vt:lpstr>Нормативно - правовое сопровождение образовательного процесса:</vt:lpstr>
      <vt:lpstr>Слайд 4</vt:lpstr>
      <vt:lpstr>Слайд 5</vt:lpstr>
      <vt:lpstr>Слайд 6</vt:lpstr>
      <vt:lpstr>Слайд 7</vt:lpstr>
      <vt:lpstr>Слайд 8</vt:lpstr>
      <vt:lpstr>Слайд 9</vt:lpstr>
      <vt:lpstr>  Состояние успеваемости и качества знаний  по математике в 5-6 классах за период с 2011 по 2014 уч. г. </vt:lpstr>
      <vt:lpstr> Состояние успеваемости и качества знаний  по алгебре в 7-9 классах за период с 2011 по 2014 уч. г. </vt:lpstr>
      <vt:lpstr> Состояние успеваемости и качества знаний  по геометрии в 7-9 классах за период с 2011 по 2014 уч. г. </vt:lpstr>
      <vt:lpstr> Рабочие программы и учебно-методические комплексы  по преподаваемым дисциплинам </vt:lpstr>
      <vt:lpstr> Данные мониторинга индивидуальных достижений обучающихся по математике 9 «Б»  класса: </vt:lpstr>
      <vt:lpstr> Участие 5-6 «Б» класса в социальных акциях, проектах, мероприятиях </vt:lpstr>
      <vt:lpstr>Награды 5-6 «Б» класса</vt:lpstr>
      <vt:lpstr>Награды 5-6 «Б» класса</vt:lpstr>
      <vt:lpstr>Свидетельства общественного признания профессиональных успехов</vt:lpstr>
      <vt:lpstr>Слайд 19</vt:lpstr>
      <vt:lpstr>Коллекция грамот педагога</vt:lpstr>
      <vt:lpstr>Коллекция грамот педагога</vt:lpstr>
      <vt:lpstr>Коллекция грамот педагога</vt:lpstr>
      <vt:lpstr>Публикации в электронном СМИ педагога</vt:lpstr>
      <vt:lpstr>Публикации в электронном СМИ педагога</vt:lpstr>
      <vt:lpstr>Публикации в электронном СМИ педагога</vt:lpstr>
      <vt:lpstr> </vt:lpstr>
      <vt:lpstr>Результаты проектной деятельности учащихся</vt:lpstr>
      <vt:lpstr>Публикация исследовательского проекта в электронном СМИ </vt:lpstr>
      <vt:lpstr>Творческие успехи учащихся</vt:lpstr>
      <vt:lpstr>Творческие успехи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Коллекция грамот учащихся</vt:lpstr>
      <vt:lpstr>Профессиональная подготовка педагога</vt:lpstr>
      <vt:lpstr>Слайд 42</vt:lpstr>
      <vt:lpstr>Выявленные противоречия</vt:lpstr>
      <vt:lpstr>Проектная часть</vt:lpstr>
      <vt:lpstr> Программа саморазвития </vt:lpstr>
      <vt:lpstr>Слайд 46</vt:lpstr>
      <vt:lpstr> Наш досуг           5 «Б» класс </vt:lpstr>
      <vt:lpstr>6 «Б» класс</vt:lpstr>
      <vt:lpstr>Слайд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140</cp:revision>
  <dcterms:created xsi:type="dcterms:W3CDTF">2012-08-12T16:04:58Z</dcterms:created>
  <dcterms:modified xsi:type="dcterms:W3CDTF">2015-06-05T18:59:04Z</dcterms:modified>
</cp:coreProperties>
</file>