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93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mghp" TargetMode="External"/><Relationship Id="rId2" Type="http://schemas.openxmlformats.org/officeDocument/2006/relationships/hyperlink" Target="https://yandex.ru/imag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3" Type="http://schemas.openxmlformats.org/officeDocument/2006/relationships/image" Target="../media/image5.jpeg"/><Relationship Id="rId7" Type="http://schemas.microsoft.com/office/2007/relationships/hdphoto" Target="../media/hdphoto3.wdp"/><Relationship Id="rId12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microsoft.com/office/2007/relationships/hdphoto" Target="../media/hdphoto8.wdp"/><Relationship Id="rId15" Type="http://schemas.microsoft.com/office/2007/relationships/hdphoto" Target="../media/hdphoto10.wdp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716016" y="2708920"/>
            <a:ext cx="3313355" cy="1702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Государственные символы России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7" y="5517232"/>
            <a:ext cx="1008112" cy="452509"/>
          </a:xfrm>
        </p:spPr>
        <p:txBody>
          <a:bodyPr/>
          <a:lstStyle/>
          <a:p>
            <a:r>
              <a:rPr lang="ru-RU" b="1" dirty="0">
                <a:latin typeface="Arial Narrow" pitchFamily="34" charset="0"/>
              </a:rPr>
              <a:t>Урок </a:t>
            </a:r>
            <a:r>
              <a:rPr lang="ru-RU" b="1" dirty="0" smtClean="0">
                <a:latin typeface="Arial Narrow" pitchFamily="34" charset="0"/>
              </a:rPr>
              <a:t>26</a:t>
            </a:r>
            <a:endParaRPr lang="ru-RU" b="1" dirty="0">
              <a:latin typeface="Arial Narrow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31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войная стрелка вверх/вниз 4"/>
          <p:cNvSpPr/>
          <p:nvPr/>
        </p:nvSpPr>
        <p:spPr>
          <a:xfrm>
            <a:off x="4031940" y="1916832"/>
            <a:ext cx="720080" cy="302433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стрелка вверх/вниз 5"/>
          <p:cNvSpPr/>
          <p:nvPr/>
        </p:nvSpPr>
        <p:spPr>
          <a:xfrm rot="3965235">
            <a:off x="3993226" y="493397"/>
            <a:ext cx="648072" cy="587928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войная стрелка вверх/вниз 6"/>
          <p:cNvSpPr/>
          <p:nvPr/>
        </p:nvSpPr>
        <p:spPr>
          <a:xfrm rot="17641580">
            <a:off x="4145626" y="493396"/>
            <a:ext cx="648072" cy="587928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636912"/>
            <a:ext cx="352839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 можно использовать строго по назначению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3953" y="609265"/>
            <a:ext cx="1972503" cy="1420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48" y="5124991"/>
            <a:ext cx="2255636" cy="1506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2148" y="578012"/>
            <a:ext cx="3017912" cy="1530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03850" y="116632"/>
            <a:ext cx="2343599" cy="1286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116632"/>
            <a:ext cx="3247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На правительственных зданиях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75855" y="1343324"/>
            <a:ext cx="3428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 машинах </a:t>
            </a:r>
            <a:r>
              <a:rPr lang="ru-RU" sz="2000" b="1" dirty="0" err="1" smtClean="0"/>
              <a:t>официаль-ных</a:t>
            </a:r>
            <a:r>
              <a:rPr lang="ru-RU" sz="2000" b="1" dirty="0" smtClean="0"/>
              <a:t> представителей РФ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56176" y="11663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На морских, речных и воздушных судах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32641" y="2921168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 время спортивных соревнований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221088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 время официальных переговоров</a:t>
            </a:r>
            <a:endParaRPr lang="ru-RU" sz="2000" b="1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8536" y="4903716"/>
            <a:ext cx="1227062" cy="1834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60746" y="5005537"/>
            <a:ext cx="23751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На </a:t>
            </a:r>
            <a:r>
              <a:rPr lang="ru-RU" sz="2000" b="1" dirty="0" err="1" smtClean="0"/>
              <a:t>официаль-ных</a:t>
            </a:r>
            <a:r>
              <a:rPr lang="ru-RU" sz="2000" b="1" dirty="0" smtClean="0"/>
              <a:t> и </a:t>
            </a:r>
            <a:r>
              <a:rPr lang="ru-RU" sz="2000" b="1" dirty="0" err="1" smtClean="0"/>
              <a:t>празд-ничных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меро</a:t>
            </a:r>
            <a:r>
              <a:rPr lang="ru-RU" sz="2000" b="1" dirty="0" smtClean="0"/>
              <a:t>-приятиях, пара-</a:t>
            </a:r>
            <a:r>
              <a:rPr lang="ru-RU" sz="2000" b="1" dirty="0" err="1" smtClean="0"/>
              <a:t>дах</a:t>
            </a:r>
            <a:r>
              <a:rPr lang="ru-RU" sz="2000" b="1" dirty="0" smtClean="0"/>
              <a:t> и т.п.</a:t>
            </a:r>
            <a:endParaRPr lang="ru-RU" sz="2000" b="1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9745" y="4027975"/>
            <a:ext cx="1761128" cy="1486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320207"/>
            <a:ext cx="1379156" cy="1504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42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4176582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 России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7"/>
            <a:ext cx="7632848" cy="4896545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600" b="1" dirty="0" smtClean="0"/>
              <a:t>имн – это торжественная песня или музыка без слов.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600" b="1" dirty="0" smtClean="0"/>
              <a:t>вторы Государственного гимна РФ – С.В. Михалков и Г.А. Эль-</a:t>
            </a:r>
            <a:r>
              <a:rPr lang="ru-RU" sz="2600" b="1" dirty="0" err="1" smtClean="0"/>
              <a:t>Регистан</a:t>
            </a:r>
            <a:r>
              <a:rPr lang="ru-RU" sz="2600" b="1" dirty="0" smtClean="0"/>
              <a:t>.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600" b="1" dirty="0" smtClean="0"/>
              <a:t>узыка А.В. Александрова.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ru-RU" sz="2600" b="1" dirty="0" smtClean="0"/>
              <a:t>тверждён современный Гимн в 2001 </a:t>
            </a:r>
            <a:r>
              <a:rPr lang="ru-RU" sz="2600" b="1" dirty="0" err="1" smtClean="0"/>
              <a:t>го-ду</a:t>
            </a:r>
            <a:r>
              <a:rPr lang="ru-RU" sz="2600" b="1" dirty="0" smtClean="0"/>
              <a:t>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600" b="1" dirty="0" smtClean="0"/>
              <a:t>сполняют гимн стоя во время важных государственных церемоний, </a:t>
            </a:r>
            <a:r>
              <a:rPr lang="ru-RU" sz="2600" b="1" dirty="0" err="1" smtClean="0"/>
              <a:t>спортив-ных</a:t>
            </a:r>
            <a:r>
              <a:rPr lang="ru-RU" sz="2600" b="1" dirty="0" smtClean="0"/>
              <a:t> соревнований, при подъёме </a:t>
            </a:r>
            <a:r>
              <a:rPr lang="ru-RU" sz="2600" b="1" dirty="0" err="1" smtClean="0"/>
              <a:t>гос</a:t>
            </a:r>
            <a:r>
              <a:rPr lang="ru-RU" sz="2600" b="1" dirty="0" smtClean="0"/>
              <a:t>-флага</a:t>
            </a:r>
            <a:r>
              <a:rPr lang="ru-RU" sz="2600" b="1" dirty="0" smtClean="0"/>
              <a:t>.</a:t>
            </a:r>
          </a:p>
          <a:p>
            <a:pPr marL="68580" indent="0" algn="just">
              <a:buNone/>
            </a:pPr>
            <a:r>
              <a:rPr lang="ru-RU" sz="1100" b="1" dirty="0" smtClean="0"/>
              <a:t>(необходимо закачать файл с гимном России, сайт его не тянет)</a:t>
            </a:r>
            <a:endParaRPr lang="ru-RU" sz="1100" b="1" dirty="0"/>
          </a:p>
        </p:txBody>
      </p:sp>
    </p:spTree>
    <p:extLst>
      <p:ext uri="{BB962C8B-B14F-4D97-AF65-F5344CB8AC3E}">
        <p14:creationId xmlns:p14="http://schemas.microsoft.com/office/powerpoint/2010/main" val="103257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064896" cy="5400600"/>
          </a:xfrm>
        </p:spPr>
        <p:txBody>
          <a:bodyPr>
            <a:normAutofit lnSpcReduction="10000"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еречисли главные символы государства.</a:t>
            </a:r>
          </a:p>
          <a:p>
            <a:pPr marL="68580" indent="0">
              <a:buNone/>
            </a:pPr>
            <a:endParaRPr lang="ru-RU" sz="2600" b="1" dirty="0"/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600" b="1" dirty="0" smtClean="0"/>
              <a:t>а современном гербе РФ изображён орёл, который держит в лапах</a:t>
            </a:r>
          </a:p>
          <a:p>
            <a:pPr marL="68263" indent="1182688">
              <a:buNone/>
            </a:pPr>
            <a:r>
              <a:rPr lang="ru-RU" sz="2600" b="1" dirty="0" smtClean="0"/>
              <a:t>1) державу и меч</a:t>
            </a:r>
          </a:p>
          <a:p>
            <a:pPr marL="68263" indent="1182688">
              <a:buNone/>
            </a:pPr>
            <a:r>
              <a:rPr lang="ru-RU" sz="2600" b="1" dirty="0" smtClean="0"/>
              <a:t>2) скипетр и державу</a:t>
            </a:r>
          </a:p>
          <a:p>
            <a:pPr marL="68263" indent="1182688">
              <a:buNone/>
            </a:pPr>
            <a:r>
              <a:rPr lang="ru-RU" sz="2600" b="1" dirty="0" smtClean="0"/>
              <a:t>3) пучок молний</a:t>
            </a:r>
          </a:p>
          <a:p>
            <a:pPr marL="68263" indent="1182688">
              <a:buNone/>
            </a:pPr>
            <a:r>
              <a:rPr lang="ru-RU" sz="2600" b="1" dirty="0" smtClean="0"/>
              <a:t>4) меч и скипетр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акие цвета флага символизируют:</a:t>
            </a:r>
          </a:p>
          <a:p>
            <a:pPr marL="68263" indent="196850">
              <a:buNone/>
            </a:pPr>
            <a:r>
              <a:rPr lang="ru-RU" sz="2600" b="1" dirty="0"/>
              <a:t>х</a:t>
            </a:r>
            <a:r>
              <a:rPr lang="ru-RU" sz="2600" b="1" dirty="0" smtClean="0"/>
              <a:t>рабрость, удаль, красоту _________________</a:t>
            </a:r>
          </a:p>
          <a:p>
            <a:pPr marL="68263" indent="196850">
              <a:buNone/>
            </a:pPr>
            <a:r>
              <a:rPr lang="ru-RU" sz="2600" b="1" dirty="0"/>
              <a:t>в</a:t>
            </a:r>
            <a:r>
              <a:rPr lang="ru-RU" sz="2600" b="1" dirty="0" smtClean="0"/>
              <a:t>еличие, красоту, ясность _________________</a:t>
            </a:r>
          </a:p>
          <a:p>
            <a:pPr marL="68263" indent="196850">
              <a:buNone/>
            </a:pPr>
            <a:r>
              <a:rPr lang="ru-RU" sz="2600" b="1" dirty="0"/>
              <a:t>ч</a:t>
            </a:r>
            <a:r>
              <a:rPr lang="ru-RU" sz="2600" b="1" dirty="0" smtClean="0"/>
              <a:t>истоту и святость _________________________</a:t>
            </a:r>
            <a:endParaRPr lang="ru-RU" sz="2600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24744" cy="745152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 повторим главное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148478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Герб, флаг, гимн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2924944"/>
            <a:ext cx="576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</a:rPr>
              <a:t>v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3784" y="588950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белый</a:t>
            </a:r>
            <a:endParaRPr lang="ru-RU" sz="2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889848" y="496617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красный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862700" y="5427840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синий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92091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864096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tx2"/>
                </a:solidFill>
              </a:rPr>
              <a:t>Домашнее задание</a:t>
            </a:r>
            <a:r>
              <a:rPr lang="ru-RU" b="1" u="sng" dirty="0" smtClean="0">
                <a:solidFill>
                  <a:schemeClr val="tx2"/>
                </a:solidFill>
              </a:rPr>
              <a:t>: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Acer\Desktop\анимационные картинки\смайл на диване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926" y="1898284"/>
            <a:ext cx="2956148" cy="204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55576" y="4365104"/>
            <a:ext cx="7704856" cy="2160240"/>
          </a:xfrm>
        </p:spPr>
        <p:txBody>
          <a:bodyPr>
            <a:normAutofit lnSpcReduction="10000"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ru-RU" sz="2600" b="1" dirty="0" smtClean="0"/>
              <a:t>12, сс. 99-106,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600" b="1" dirty="0" smtClean="0"/>
              <a:t>адания в рабочей тетради:</a:t>
            </a:r>
          </a:p>
          <a:p>
            <a:pPr marL="68580" indent="0">
              <a:buNone/>
            </a:pPr>
            <a:r>
              <a:rPr lang="ru-RU" sz="2600" b="1" dirty="0" smtClean="0"/>
              <a:t>№№ 1-2, 4-5, сс. 64-65, остальные задания для желающих,</a:t>
            </a:r>
            <a:endParaRPr lang="ru-RU" sz="2600" b="1" dirty="0"/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ыучить Гимн Российской Федерации.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95870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слов для учителя: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8965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Курс подготовлен к УМК: Обществознание. 5 класс. </a:t>
            </a:r>
            <a:r>
              <a:rPr lang="ru-RU" u="sng" dirty="0" smtClean="0"/>
              <a:t>Учебник</a:t>
            </a:r>
            <a:r>
              <a:rPr lang="ru-RU" dirty="0" smtClean="0"/>
              <a:t> для общеобразовательных учреждений. Под редакцией Л.Н. Боголюбова, Л.Ф. Ивановой. - М.: Просвещение, 2012.</a:t>
            </a:r>
          </a:p>
          <a:p>
            <a:pPr algn="just"/>
            <a:r>
              <a:rPr lang="ru-RU" u="sng" dirty="0" smtClean="0"/>
              <a:t>Рабочая тетрадь</a:t>
            </a:r>
            <a:r>
              <a:rPr lang="ru-RU" dirty="0" smtClean="0"/>
              <a:t>: </a:t>
            </a:r>
            <a:r>
              <a:rPr lang="ru-RU" dirty="0" err="1" smtClean="0"/>
              <a:t>Л.Ф.Иванова</a:t>
            </a:r>
            <a:r>
              <a:rPr lang="ru-RU" dirty="0" smtClean="0"/>
              <a:t>, Я.В. </a:t>
            </a:r>
            <a:r>
              <a:rPr lang="ru-RU" dirty="0" err="1" smtClean="0"/>
              <a:t>Хотеенкова</a:t>
            </a:r>
            <a:r>
              <a:rPr lang="ru-RU" dirty="0" smtClean="0"/>
              <a:t>. Обществознание. 5 класс. Пособие для учащихся общеобразовательных учреждений. - М.: Просвещение, 2012.</a:t>
            </a:r>
          </a:p>
          <a:p>
            <a:pPr algn="just"/>
            <a:r>
              <a:rPr lang="ru-RU" u="sng" dirty="0" smtClean="0"/>
              <a:t>Методическое пособие</a:t>
            </a:r>
            <a:r>
              <a:rPr lang="ru-RU" dirty="0" smtClean="0"/>
              <a:t>:  Методические рекомендации к учебнику «Обществоведение: гражданин, общество, государство»: 5 </a:t>
            </a:r>
            <a:r>
              <a:rPr lang="ru-RU" dirty="0" err="1" smtClean="0"/>
              <a:t>кл</a:t>
            </a:r>
            <a:r>
              <a:rPr lang="ru-RU" dirty="0" smtClean="0"/>
              <a:t>.: Пособие для учителя/Л.Н. Боголюбов, Н.Ф. Виноградник, Н.И. Городецкая и др.; под ред. Л.Ф. Ивановой. М.: Просвещение, 2003.</a:t>
            </a:r>
          </a:p>
          <a:p>
            <a:pPr algn="just"/>
            <a:r>
              <a:rPr lang="ru-RU" dirty="0" smtClean="0"/>
              <a:t>При разработке Презентаций использовалась Рабочая тетрадь по обществоведению: 5 класс/ А.С. Митькин.- М.: Экзамен, 2012.</a:t>
            </a:r>
          </a:p>
          <a:p>
            <a:pPr algn="just"/>
            <a:r>
              <a:rPr lang="ru-RU" dirty="0" smtClean="0"/>
              <a:t>В презентациях использованы иллюстрации из открытого банка иллюстраций Яндекс и Гугл : </a:t>
            </a:r>
            <a:r>
              <a:rPr lang="en-US" dirty="0">
                <a:hlinkClick r:id="rId2"/>
              </a:rPr>
              <a:t>https://yandex.ru/images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;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www.google.ru/imghp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8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3456502" cy="81716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урока:</a:t>
            </a:r>
            <a:endParaRPr lang="ru-RU" dirty="0"/>
          </a:p>
        </p:txBody>
      </p:sp>
      <p:pic>
        <p:nvPicPr>
          <p:cNvPr id="5" name="Picture 6" descr="C:\Users\Acer\Desktop\анимационные картинки\смайл реш задачу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38" y="404664"/>
            <a:ext cx="1672582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004012" y="2564904"/>
            <a:ext cx="6777317" cy="240149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600" b="1" dirty="0"/>
              <a:t>1. </a:t>
            </a:r>
            <a:r>
              <a:rPr lang="ru-RU" sz="2600" b="1" dirty="0" smtClean="0"/>
              <a:t>Герб России.</a:t>
            </a:r>
          </a:p>
          <a:p>
            <a:pPr marL="68580" indent="0">
              <a:buNone/>
            </a:pPr>
            <a:r>
              <a:rPr lang="ru-RU" sz="2600" b="1" dirty="0" smtClean="0"/>
              <a:t>2. Флаг России.</a:t>
            </a:r>
          </a:p>
          <a:p>
            <a:pPr marL="68580" indent="0">
              <a:buNone/>
            </a:pPr>
            <a:r>
              <a:rPr lang="ru-RU" sz="2600" b="1" dirty="0" smtClean="0"/>
              <a:t>3. Гимн России.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4363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559" y="1052736"/>
            <a:ext cx="7416882" cy="4968552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ак и другие государства, Россия </a:t>
            </a:r>
            <a:r>
              <a:rPr lang="ru-RU" sz="2600" b="1" dirty="0" err="1" smtClean="0"/>
              <a:t>име-ет</a:t>
            </a:r>
            <a:r>
              <a:rPr lang="ru-RU" sz="2600" b="1" dirty="0" smtClean="0"/>
              <a:t> государственные символы. Их не-сколько. Но главные из них – герб, флаг, гимн.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 России гербы и флаги имеет каждый регион.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600" b="1" dirty="0" smtClean="0"/>
              <a:t>наешь ли ты герб и флаг региона, в ко-тором ты живёшь?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акое значение имеют для государства государственные символы?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600" b="1" dirty="0" smtClean="0"/>
              <a:t>б этом наш сегодняшний разговор.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3651137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3816424" cy="81716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 России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9075" y="1628800"/>
            <a:ext cx="4719389" cy="4896544"/>
          </a:xfrm>
        </p:spPr>
        <p:txBody>
          <a:bodyPr>
            <a:normAutofit/>
          </a:bodyPr>
          <a:lstStyle/>
          <a:p>
            <a:pPr marL="265113" indent="-168275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огласно Закону Герб России: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600" b="1" dirty="0" smtClean="0"/>
              <a:t>-угольный, с закруглён-</a:t>
            </a:r>
            <a:r>
              <a:rPr lang="ru-RU" sz="2600" b="1" dirty="0" err="1" smtClean="0"/>
              <a:t>ными</a:t>
            </a:r>
            <a:r>
              <a:rPr lang="ru-RU" sz="2600" b="1" dirty="0" smtClean="0"/>
              <a:t> нижними углами, заострённый в </a:t>
            </a:r>
            <a:r>
              <a:rPr lang="ru-RU" sz="2600" b="1" dirty="0" err="1" smtClean="0"/>
              <a:t>оконеч-ности</a:t>
            </a:r>
            <a:r>
              <a:rPr lang="ru-RU" sz="2600" b="1" dirty="0" smtClean="0"/>
              <a:t> красный </a:t>
            </a:r>
            <a:r>
              <a:rPr lang="ru-RU" sz="2600" b="1" dirty="0" err="1" smtClean="0"/>
              <a:t>гераль-дический</a:t>
            </a:r>
            <a:r>
              <a:rPr lang="ru-RU" sz="2600" b="1" dirty="0" smtClean="0"/>
              <a:t> щит</a:t>
            </a:r>
          </a:p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 золотым двуглавым орлом, поднявшим вверх распущенные крылья</a:t>
            </a:r>
            <a:endParaRPr lang="ru-RU" sz="2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64" y="1628800"/>
            <a:ext cx="40290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323528" y="5805264"/>
            <a:ext cx="720080" cy="58603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2987824" y="3717032"/>
            <a:ext cx="1026987" cy="20882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63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4811" y="620688"/>
            <a:ext cx="4640122" cy="5914628"/>
          </a:xfrm>
        </p:spPr>
        <p:txBody>
          <a:bodyPr>
            <a:normAutofit lnSpcReduction="10000"/>
          </a:bodyPr>
          <a:lstStyle/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600" b="1" dirty="0" smtClean="0"/>
              <a:t>рёл увенчан 2-мя </a:t>
            </a:r>
            <a:r>
              <a:rPr lang="ru-RU" sz="2600" b="1" dirty="0" err="1" smtClean="0"/>
              <a:t>ма-лыми</a:t>
            </a:r>
            <a:r>
              <a:rPr lang="ru-RU" sz="2600" b="1" dirty="0" smtClean="0"/>
              <a:t> коронами</a:t>
            </a:r>
          </a:p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600" b="1" dirty="0" smtClean="0"/>
              <a:t>ад ними – одной боль-</a:t>
            </a:r>
            <a:r>
              <a:rPr lang="ru-RU" sz="2600" b="1" dirty="0" err="1" smtClean="0"/>
              <a:t>шой</a:t>
            </a:r>
            <a:r>
              <a:rPr lang="ru-RU" sz="2600" b="1" dirty="0" smtClean="0"/>
              <a:t> короной</a:t>
            </a:r>
          </a:p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оединёнными лентой</a:t>
            </a:r>
          </a:p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 правой лапе орла – скипетр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 левой – держава</a:t>
            </a:r>
          </a:p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600" b="1" dirty="0" smtClean="0"/>
              <a:t>а груди орла в </a:t>
            </a:r>
            <a:r>
              <a:rPr lang="ru-RU" sz="2600" b="1" dirty="0" err="1" smtClean="0"/>
              <a:t>крас</a:t>
            </a:r>
            <a:r>
              <a:rPr lang="ru-RU" sz="2600" b="1" dirty="0" smtClean="0"/>
              <a:t>-ном щите – серебря-</a:t>
            </a:r>
            <a:r>
              <a:rPr lang="ru-RU" sz="2600" b="1" dirty="0" err="1" smtClean="0"/>
              <a:t>ный</a:t>
            </a:r>
            <a:r>
              <a:rPr lang="ru-RU" sz="2600" b="1" dirty="0" smtClean="0"/>
              <a:t> всадник в синем плаще на серебряном коне, поражающий се-</a:t>
            </a:r>
            <a:r>
              <a:rPr lang="ru-RU" sz="2600" b="1" dirty="0" err="1" smtClean="0"/>
              <a:t>ребряным</a:t>
            </a:r>
            <a:r>
              <a:rPr lang="ru-RU" sz="2600" b="1" dirty="0" smtClean="0"/>
              <a:t> копьём </a:t>
            </a:r>
            <a:r>
              <a:rPr lang="ru-RU" sz="2600" b="1" dirty="0" err="1" smtClean="0"/>
              <a:t>чёр-ного</a:t>
            </a:r>
            <a:r>
              <a:rPr lang="ru-RU" sz="2600" b="1" dirty="0" smtClean="0"/>
              <a:t>… дракона.</a:t>
            </a:r>
            <a:endParaRPr lang="ru-RU" sz="26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64" y="1628800"/>
            <a:ext cx="40290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619672" y="1340768"/>
            <a:ext cx="792088" cy="11521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411760" y="1340768"/>
            <a:ext cx="0" cy="11521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015716" y="1628800"/>
            <a:ext cx="1999095" cy="864096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015716" y="2492896"/>
            <a:ext cx="1999095" cy="36004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323528" y="4365104"/>
            <a:ext cx="576064" cy="1800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843808" y="4941168"/>
            <a:ext cx="171455" cy="122413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2411760" y="4010050"/>
            <a:ext cx="1872208" cy="57107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96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6672"/>
            <a:ext cx="7776864" cy="1008112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и как используется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-венный герб? 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Двойная стрелка вверх/вниз 4"/>
          <p:cNvSpPr/>
          <p:nvPr/>
        </p:nvSpPr>
        <p:spPr>
          <a:xfrm rot="19277003">
            <a:off x="4228782" y="1753167"/>
            <a:ext cx="686436" cy="51958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стрелка вверх/вниз 5"/>
          <p:cNvSpPr/>
          <p:nvPr/>
        </p:nvSpPr>
        <p:spPr>
          <a:xfrm rot="2492744">
            <a:off x="4228782" y="1753167"/>
            <a:ext cx="686436" cy="519580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1943708" y="4005064"/>
            <a:ext cx="5256584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95836" y="3573016"/>
            <a:ext cx="295232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Герб используется строго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856" y="1630798"/>
            <a:ext cx="2635952" cy="1304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528065"/>
            <a:ext cx="1131377" cy="164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86" r="99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293" y="3388099"/>
            <a:ext cx="1954454" cy="167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8352" y="5380848"/>
            <a:ext cx="1270944" cy="127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6500" y="1174981"/>
            <a:ext cx="1468204" cy="128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22" b="996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0428" y="1399060"/>
            <a:ext cx="1404527" cy="111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7" b="100000" l="0" r="996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5007480"/>
            <a:ext cx="1674291" cy="170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7680" y="2751039"/>
            <a:ext cx="3572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зданиях госучреждений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2324782"/>
            <a:ext cx="4716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официальных знамёнах и флагах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16261" y="2935705"/>
            <a:ext cx="2772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государственных печатях и штампах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51" y="3228928"/>
            <a:ext cx="51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государственных бланках, паспорте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756" y="5157192"/>
            <a:ext cx="265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денежных знаках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381" y="6380667"/>
            <a:ext cx="184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наградах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314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5676" y="411314"/>
            <a:ext cx="5832648" cy="601292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истории Герба России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686" y="1653386"/>
            <a:ext cx="1736491" cy="192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354" y="1253276"/>
            <a:ext cx="1645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15 </a:t>
            </a:r>
            <a:r>
              <a:rPr lang="en-US" sz="2000" b="1" dirty="0" smtClean="0"/>
              <a:t>(XV) </a:t>
            </a:r>
            <a:r>
              <a:rPr lang="ru-RU" sz="2000" b="1" dirty="0" smtClean="0"/>
              <a:t>век </a:t>
            </a:r>
            <a:endParaRPr lang="ru-RU" sz="2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9" y="1197967"/>
            <a:ext cx="1462752" cy="189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1022" y="3007764"/>
            <a:ext cx="2044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Середина </a:t>
            </a:r>
          </a:p>
          <a:p>
            <a:pPr algn="ctr"/>
            <a:r>
              <a:rPr lang="ru-RU" sz="2000" b="1" dirty="0" smtClean="0"/>
              <a:t>16 (</a:t>
            </a:r>
            <a:r>
              <a:rPr lang="en-US" sz="2000" b="1" dirty="0" smtClean="0"/>
              <a:t>XVI) </a:t>
            </a:r>
            <a:r>
              <a:rPr lang="ru-RU" sz="2000" b="1" dirty="0" smtClean="0"/>
              <a:t>века </a:t>
            </a:r>
            <a:endParaRPr lang="ru-RU" sz="20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745" y="1830808"/>
            <a:ext cx="1727723" cy="208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88915" y="1208381"/>
            <a:ext cx="2508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Конец XVI </a:t>
            </a:r>
            <a:r>
              <a:rPr lang="ru-RU" sz="2000" b="1" dirty="0" smtClean="0"/>
              <a:t>– </a:t>
            </a:r>
            <a:r>
              <a:rPr lang="ru-RU" sz="2000" b="1" dirty="0" err="1" smtClean="0"/>
              <a:t>нача</a:t>
            </a:r>
            <a:r>
              <a:rPr lang="ru-RU" sz="2000" b="1" dirty="0" smtClean="0"/>
              <a:t>-</a:t>
            </a:r>
          </a:p>
          <a:p>
            <a:pPr algn="ctr"/>
            <a:r>
              <a:rPr lang="ru-RU" sz="2000" b="1" dirty="0" err="1" smtClean="0"/>
              <a:t>ло</a:t>
            </a:r>
            <a:r>
              <a:rPr lang="ru-RU" sz="2000" b="1" dirty="0" smtClean="0"/>
              <a:t> </a:t>
            </a:r>
            <a:r>
              <a:rPr lang="ru-RU" sz="2000" b="1" dirty="0"/>
              <a:t>XVII века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9904" y="1535943"/>
            <a:ext cx="1425711" cy="170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73729" y="3243719"/>
            <a:ext cx="1358063" cy="39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XVII </a:t>
            </a:r>
            <a:r>
              <a:rPr lang="ru-RU" sz="2000" b="1" dirty="0"/>
              <a:t>век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1179" y="2042883"/>
            <a:ext cx="1334592" cy="1664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58038" y="1197967"/>
            <a:ext cx="1719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Начало </a:t>
            </a:r>
            <a:r>
              <a:rPr lang="en-US" sz="2000" b="1" dirty="0"/>
              <a:t>XVIII </a:t>
            </a:r>
            <a:r>
              <a:rPr lang="ru-RU" sz="2000" b="1" dirty="0"/>
              <a:t>века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686" y="4576642"/>
            <a:ext cx="1334592" cy="157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9686" y="3707374"/>
            <a:ext cx="1467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1799 - 1801 годы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1518" y="4209749"/>
            <a:ext cx="1483564" cy="1519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21192" y="5799513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1-я </a:t>
            </a:r>
            <a:r>
              <a:rPr lang="ru-RU" sz="2000" b="1" dirty="0" smtClean="0"/>
              <a:t>полови-</a:t>
            </a:r>
          </a:p>
          <a:p>
            <a:pPr algn="ctr"/>
            <a:r>
              <a:rPr lang="ru-RU" sz="2000" b="1" dirty="0" smtClean="0"/>
              <a:t>на </a:t>
            </a:r>
            <a:r>
              <a:rPr lang="en-US" sz="2000" b="1" dirty="0"/>
              <a:t>XIX </a:t>
            </a:r>
            <a:r>
              <a:rPr lang="ru-RU" sz="2000" b="1" dirty="0"/>
              <a:t>века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6805" y="4841972"/>
            <a:ext cx="1370972" cy="168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31952" y="4035549"/>
            <a:ext cx="1734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Середина </a:t>
            </a:r>
            <a:r>
              <a:rPr lang="en-US" sz="2000" b="1" dirty="0"/>
              <a:t>XIX </a:t>
            </a:r>
            <a:r>
              <a:rPr lang="ru-RU" sz="2000" b="1" dirty="0"/>
              <a:t>века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3468" y="4389492"/>
            <a:ext cx="1515845" cy="164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92640" y="6146744"/>
            <a:ext cx="111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1882 г.</a:t>
            </a: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23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5611" y="4841972"/>
            <a:ext cx="1550160" cy="1648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541179" y="4343325"/>
            <a:ext cx="1151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1917 </a:t>
            </a:r>
            <a:r>
              <a:rPr lang="ru-RU" sz="2000" b="1" dirty="0" smtClean="0"/>
              <a:t>г.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5489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3672526" cy="745152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Флаг России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764704"/>
            <a:ext cx="4752528" cy="58326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600" b="1" dirty="0"/>
              <a:t>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600" b="1" dirty="0"/>
              <a:t>осударственный флаг </a:t>
            </a:r>
            <a:r>
              <a:rPr lang="ru-RU" sz="2600" b="1" dirty="0" smtClean="0"/>
              <a:t>Российской </a:t>
            </a:r>
            <a:r>
              <a:rPr lang="ru-RU" sz="2600" b="1" dirty="0"/>
              <a:t>Федерации является официальным </a:t>
            </a:r>
            <a:r>
              <a:rPr lang="ru-RU" sz="2600" b="1" dirty="0" smtClean="0"/>
              <a:t>государственным сим-волом </a:t>
            </a:r>
            <a:r>
              <a:rPr lang="ru-RU" sz="2600" b="1" dirty="0"/>
              <a:t>Российской </a:t>
            </a:r>
            <a:r>
              <a:rPr lang="ru-RU" sz="2600" b="1" dirty="0" smtClean="0"/>
              <a:t>Феде-рации</a:t>
            </a:r>
            <a:r>
              <a:rPr lang="ru-RU" sz="2600" b="1" dirty="0"/>
              <a:t>.</a:t>
            </a:r>
          </a:p>
          <a:p>
            <a:pPr algn="just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2600" b="1" dirty="0"/>
              <a:t>осударственный флаг </a:t>
            </a:r>
            <a:r>
              <a:rPr lang="ru-RU" sz="2600" b="1" dirty="0" smtClean="0"/>
              <a:t>Российской </a:t>
            </a:r>
            <a:r>
              <a:rPr lang="ru-RU" sz="2600" b="1" dirty="0"/>
              <a:t>Федерации </a:t>
            </a:r>
            <a:r>
              <a:rPr lang="ru-RU" sz="2600" b="1" dirty="0" smtClean="0"/>
              <a:t>представляет </a:t>
            </a:r>
            <a:r>
              <a:rPr lang="ru-RU" sz="2600" b="1" dirty="0"/>
              <a:t>собой </a:t>
            </a:r>
            <a:r>
              <a:rPr lang="ru-RU" sz="2600" b="1" dirty="0" smtClean="0"/>
              <a:t>пря-</a:t>
            </a:r>
            <a:r>
              <a:rPr lang="ru-RU" sz="2600" b="1" dirty="0" err="1" smtClean="0"/>
              <a:t>моугольное</a:t>
            </a:r>
            <a:r>
              <a:rPr lang="ru-RU" sz="2600" b="1" dirty="0" smtClean="0"/>
              <a:t> </a:t>
            </a:r>
            <a:r>
              <a:rPr lang="ru-RU" sz="2600" b="1" dirty="0"/>
              <a:t>полотнище из трех </a:t>
            </a:r>
            <a:r>
              <a:rPr lang="ru-RU" sz="2600" b="1" dirty="0" smtClean="0"/>
              <a:t>равновеликих гори-</a:t>
            </a:r>
            <a:r>
              <a:rPr lang="ru-RU" sz="2600" b="1" dirty="0" err="1" smtClean="0"/>
              <a:t>зонтальных</a:t>
            </a:r>
            <a:r>
              <a:rPr lang="ru-RU" sz="2600" b="1" dirty="0" smtClean="0"/>
              <a:t> </a:t>
            </a:r>
            <a:r>
              <a:rPr lang="ru-RU" sz="2600" b="1" dirty="0"/>
              <a:t>полос: </a:t>
            </a:r>
            <a:endParaRPr lang="ru-RU" sz="2600" b="1" dirty="0" smtClean="0"/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ерхней </a:t>
            </a:r>
            <a:r>
              <a:rPr lang="ru-RU" sz="2600" b="1" dirty="0"/>
              <a:t>- белого</a:t>
            </a:r>
            <a:r>
              <a:rPr lang="ru-RU" sz="2600" b="1" dirty="0" smtClean="0"/>
              <a:t>,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редней – синего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600" b="1" dirty="0"/>
              <a:t>нижней - красного </a:t>
            </a:r>
            <a:r>
              <a:rPr lang="ru-RU" sz="2600" b="1" dirty="0" err="1" smtClean="0"/>
              <a:t>цве</a:t>
            </a:r>
            <a:r>
              <a:rPr lang="ru-RU" sz="2600" b="1" dirty="0" smtClean="0"/>
              <a:t>-та</a:t>
            </a:r>
            <a:r>
              <a:rPr lang="ru-RU" sz="2600" b="1" dirty="0"/>
              <a:t>. </a:t>
            </a:r>
            <a:endParaRPr lang="ru-RU" sz="2600" b="1" dirty="0" smtClean="0"/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600" b="1" dirty="0" smtClean="0"/>
              <a:t>тношение </a:t>
            </a:r>
            <a:r>
              <a:rPr lang="ru-RU" sz="2600" b="1" dirty="0"/>
              <a:t>ширины </a:t>
            </a:r>
            <a:r>
              <a:rPr lang="ru-RU" sz="2600" b="1" dirty="0" err="1" smtClean="0"/>
              <a:t>фла</a:t>
            </a:r>
            <a:r>
              <a:rPr lang="ru-RU" sz="2600" b="1" dirty="0" smtClean="0"/>
              <a:t>-га </a:t>
            </a:r>
            <a:r>
              <a:rPr lang="ru-RU" sz="2600" b="1" dirty="0"/>
              <a:t>к его длине 2:3.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632" y="2348880"/>
            <a:ext cx="35814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2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" y="404663"/>
            <a:ext cx="9143273" cy="610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80920" cy="6480720"/>
          </a:xfrm>
        </p:spPr>
        <p:txBody>
          <a:bodyPr>
            <a:noAutofit/>
          </a:bodyPr>
          <a:lstStyle/>
          <a:p>
            <a:pPr marL="68580" indent="0" algn="just">
              <a:buNone/>
            </a:pP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500" b="1" dirty="0"/>
              <a:t>елый, синий и красный цвета с древних </a:t>
            </a:r>
            <a:r>
              <a:rPr lang="ru-RU" sz="2500" b="1" dirty="0" err="1" smtClean="0"/>
              <a:t>вре-мён</a:t>
            </a:r>
            <a:r>
              <a:rPr lang="ru-RU" sz="2500" b="1" dirty="0" smtClean="0"/>
              <a:t> </a:t>
            </a:r>
            <a:r>
              <a:rPr lang="ru-RU" sz="2500" b="1" dirty="0"/>
              <a:t>на Руси означали:</a:t>
            </a:r>
          </a:p>
          <a:p>
            <a:pPr algn="just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500" b="1" dirty="0"/>
              <a:t>елый цвет — благородство и </a:t>
            </a:r>
            <a:r>
              <a:rPr lang="ru-RU" sz="2500" b="1" dirty="0" smtClean="0"/>
              <a:t>откровенность, чистоту и святость;</a:t>
            </a:r>
            <a:endParaRPr lang="ru-RU" sz="2500" b="1" dirty="0"/>
          </a:p>
          <a:p>
            <a:pPr algn="just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500" b="1" dirty="0"/>
              <a:t>иний цвет — верность, </a:t>
            </a:r>
            <a:r>
              <a:rPr lang="ru-RU" sz="2500" b="1" dirty="0" smtClean="0"/>
              <a:t>честность, величие, красоту, ясность, безупречность </a:t>
            </a:r>
            <a:r>
              <a:rPr lang="ru-RU" sz="2500" b="1" dirty="0"/>
              <a:t>и </a:t>
            </a:r>
            <a:r>
              <a:rPr lang="ru-RU" sz="2500" b="1" dirty="0" err="1" smtClean="0"/>
              <a:t>целомуд-рие</a:t>
            </a:r>
            <a:r>
              <a:rPr lang="ru-RU" sz="2500" b="1" dirty="0"/>
              <a:t>;</a:t>
            </a:r>
          </a:p>
          <a:p>
            <a:pPr algn="just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500" b="1" dirty="0"/>
              <a:t>расный цвет — мужество, смелость, </a:t>
            </a:r>
            <a:r>
              <a:rPr lang="ru-RU" sz="2500" b="1" dirty="0" err="1" smtClean="0"/>
              <a:t>храб-рость</a:t>
            </a:r>
            <a:r>
              <a:rPr lang="ru-RU" sz="2500" b="1" dirty="0" smtClean="0"/>
              <a:t>, удаль, великодушие </a:t>
            </a:r>
            <a:r>
              <a:rPr lang="ru-RU" sz="2500" b="1" dirty="0"/>
              <a:t>и любовь</a:t>
            </a:r>
            <a:r>
              <a:rPr lang="ru-RU" sz="2500" b="1" dirty="0" smtClean="0"/>
              <a:t>.</a:t>
            </a:r>
          </a:p>
          <a:p>
            <a:pPr marL="68580" indent="0" algn="just">
              <a:buNone/>
            </a:pP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500" b="1" dirty="0"/>
              <a:t>роме того в дореволюционные времена существовала другая трактовка значений этих цветов, например:</a:t>
            </a:r>
          </a:p>
          <a:p>
            <a:pPr algn="just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500" b="1" dirty="0"/>
              <a:t>елый — цвет свободы;</a:t>
            </a:r>
          </a:p>
          <a:p>
            <a:pPr algn="just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500" b="1" dirty="0"/>
              <a:t>иний — цвет Богородицы;</a:t>
            </a:r>
          </a:p>
          <a:p>
            <a:pPr algn="just"/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500" b="1" dirty="0"/>
              <a:t>расный цвет — символ </a:t>
            </a:r>
            <a:r>
              <a:rPr lang="ru-RU" sz="2500" b="1" dirty="0" err="1"/>
              <a:t>державности</a:t>
            </a:r>
            <a:r>
              <a:rPr lang="ru-RU" sz="25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844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507</TotalTime>
  <Words>734</Words>
  <Application>Microsoft Office PowerPoint</Application>
  <PresentationFormat>Экран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Остин</vt:lpstr>
      <vt:lpstr>Государственные символы России</vt:lpstr>
      <vt:lpstr>План урока:</vt:lpstr>
      <vt:lpstr>Презентация PowerPoint</vt:lpstr>
      <vt:lpstr>Герб России</vt:lpstr>
      <vt:lpstr>Презентация PowerPoint</vt:lpstr>
      <vt:lpstr>Презентация PowerPoint</vt:lpstr>
      <vt:lpstr>Презентация PowerPoint</vt:lpstr>
      <vt:lpstr>Флаг России</vt:lpstr>
      <vt:lpstr>Презентация PowerPoint</vt:lpstr>
      <vt:lpstr>Презентация PowerPoint</vt:lpstr>
      <vt:lpstr>Гимн России</vt:lpstr>
      <vt:lpstr>Давай повторим главное</vt:lpstr>
      <vt:lpstr>Домашнее задание:</vt:lpstr>
      <vt:lpstr>Несколько слов для учителя: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Петухова Ирина Владимировна</cp:lastModifiedBy>
  <cp:revision>38</cp:revision>
  <dcterms:created xsi:type="dcterms:W3CDTF">2012-07-13T15:38:10Z</dcterms:created>
  <dcterms:modified xsi:type="dcterms:W3CDTF">2015-06-04T07:59:08Z</dcterms:modified>
</cp:coreProperties>
</file>