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hp" TargetMode="External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22458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Гражданин России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7" y="5517232"/>
            <a:ext cx="1008112" cy="452509"/>
          </a:xfrm>
        </p:spPr>
        <p:txBody>
          <a:bodyPr/>
          <a:lstStyle/>
          <a:p>
            <a:r>
              <a:rPr lang="ru-RU" b="1" dirty="0">
                <a:latin typeface="Arial Narrow" pitchFamily="34" charset="0"/>
              </a:rPr>
              <a:t>Урок </a:t>
            </a:r>
            <a:r>
              <a:rPr lang="ru-RU" b="1" dirty="0" smtClean="0">
                <a:latin typeface="Arial Narrow" pitchFamily="34" charset="0"/>
              </a:rPr>
              <a:t>27</a:t>
            </a:r>
            <a:endParaRPr lang="ru-RU" b="1" dirty="0"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93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566" y="557377"/>
            <a:ext cx="8208912" cy="4824536"/>
          </a:xfrm>
        </p:spPr>
        <p:txBody>
          <a:bodyPr>
            <a:normAutofit/>
          </a:bodyPr>
          <a:lstStyle/>
          <a:p>
            <a:pPr marL="2508250" indent="-350838"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600" b="1" dirty="0" smtClean="0"/>
              <a:t> вот примеры поступков </a:t>
            </a:r>
            <a:r>
              <a:rPr lang="ru-RU" sz="2600" b="1" dirty="0" err="1" smtClean="0"/>
              <a:t>лю-дей</a:t>
            </a:r>
            <a:r>
              <a:rPr lang="ru-RU" sz="2600" b="1" dirty="0" smtClean="0"/>
              <a:t> неравнодушных:</a:t>
            </a:r>
          </a:p>
          <a:p>
            <a:pPr marL="2157413" indent="0"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 годы Великой Отечественной войны на оборонных заводах вместе со взрослыми трудились подростки  14-15  лет.    Им    было </a:t>
            </a:r>
          </a:p>
          <a:p>
            <a:pPr marL="352425" indent="0" algn="just">
              <a:buNone/>
            </a:pPr>
            <a:r>
              <a:rPr lang="ru-RU" sz="2600" b="1" dirty="0" smtClean="0"/>
              <a:t>трудно, но они понимали, что заменить ушедших на фронт больше некому.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о многих школах России ребята участвуют в работе «зелёных» и «голубых» патрулей, помогающих природе.</a:t>
            </a:r>
            <a:endParaRPr lang="ru-RU" sz="2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897" y="476672"/>
            <a:ext cx="1737515" cy="2525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8"/>
          <a:stretch/>
        </p:blipFill>
        <p:spPr bwMode="auto">
          <a:xfrm>
            <a:off x="1640567" y="5093354"/>
            <a:ext cx="2774082" cy="1633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5087283"/>
            <a:ext cx="3096344" cy="1567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022" y="4774187"/>
            <a:ext cx="1209377" cy="121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897" y="4940854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32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200800" cy="34563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i="1" dirty="0" smtClean="0"/>
              <a:t>В типографии произошла авария. После её устранения увидели, что многие наборы текстов пострадали. Помоги наборщикам.</a:t>
            </a:r>
          </a:p>
          <a:p>
            <a:pPr marL="582930" indent="-514350">
              <a:buFont typeface="+mj-lt"/>
              <a:buAutoNum type="arabicParenR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 тексте выпали слова «патриот» и «гражданин». Вставь их в текст:</a:t>
            </a:r>
          </a:p>
          <a:p>
            <a:pPr marL="68580" indent="0">
              <a:buNone/>
            </a:pPr>
            <a:r>
              <a:rPr lang="ru-RU" sz="2600" b="1" dirty="0" smtClean="0"/>
              <a:t>Достойный ________________ - это ______________ своей Родины.</a:t>
            </a:r>
            <a:endParaRPr lang="ru-RU" sz="26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745152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 повторим главное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436510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гражданин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479209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патриот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74649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3"/>
            <a:ext cx="8136904" cy="1296144"/>
          </a:xfrm>
        </p:spPr>
        <p:txBody>
          <a:bodyPr/>
          <a:lstStyle/>
          <a:p>
            <a:pPr marL="525780" indent="-457200">
              <a:buFont typeface="+mj-lt"/>
              <a:buAutoNum type="arabicParenR" startAt="2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i="1" dirty="0" smtClean="0"/>
              <a:t> здесь другая беда: кроссворд остался, а вопросы к нему затерялись. Надо составить вопросы.</a:t>
            </a:r>
            <a:endParaRPr lang="ru-RU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745152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 повторим главное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708919"/>
            <a:ext cx="26642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Arial Narrow" pitchFamily="34" charset="0"/>
              </a:rPr>
              <a:t>1.страна, в которой родился, 2.гаран-тированные </a:t>
            </a:r>
            <a:r>
              <a:rPr lang="ru-RU" sz="2600" dirty="0" err="1" smtClean="0">
                <a:latin typeface="Arial Narrow" pitchFamily="34" charset="0"/>
              </a:rPr>
              <a:t>госу-дарством</a:t>
            </a:r>
            <a:r>
              <a:rPr lang="ru-RU" sz="2600" dirty="0" smtClean="0">
                <a:latin typeface="Arial Narrow" pitchFamily="34" charset="0"/>
              </a:rPr>
              <a:t> </a:t>
            </a:r>
            <a:r>
              <a:rPr lang="ru-RU" sz="2600" dirty="0" err="1" smtClean="0">
                <a:latin typeface="Arial Narrow" pitchFamily="34" charset="0"/>
              </a:rPr>
              <a:t>возмож-ности</a:t>
            </a:r>
            <a:r>
              <a:rPr lang="ru-RU" sz="2600" dirty="0" smtClean="0">
                <a:latin typeface="Arial Narrow" pitchFamily="34" charset="0"/>
              </a:rPr>
              <a:t>.</a:t>
            </a:r>
            <a:endParaRPr lang="ru-RU" sz="26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3140968"/>
            <a:ext cx="32403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Arial Narrow" pitchFamily="34" charset="0"/>
              </a:rPr>
              <a:t>3.Один из главных символов государства, 4.человек, любящий свою родину, 5.человек какого-либо </a:t>
            </a:r>
            <a:r>
              <a:rPr lang="ru-RU" sz="2600" dirty="0" err="1" smtClean="0">
                <a:latin typeface="Arial Narrow" pitchFamily="34" charset="0"/>
              </a:rPr>
              <a:t>государ-ства</a:t>
            </a:r>
            <a:r>
              <a:rPr lang="ru-RU" sz="2600" dirty="0" smtClean="0">
                <a:latin typeface="Arial Narrow" pitchFamily="34" charset="0"/>
              </a:rPr>
              <a:t>, имеющий в нём права и обязанности.</a:t>
            </a:r>
            <a:endParaRPr lang="ru-RU" sz="2600" dirty="0">
              <a:latin typeface="Arial Narrow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48209"/>
              </p:ext>
            </p:extLst>
          </p:nvPr>
        </p:nvGraphicFramePr>
        <p:xfrm>
          <a:off x="2195736" y="2276872"/>
          <a:ext cx="4082347" cy="3508371"/>
        </p:xfrm>
        <a:graphic>
          <a:graphicData uri="http://schemas.openxmlformats.org/drawingml/2006/table">
            <a:tbl>
              <a:tblPr firstRow="1" firstCol="1" bandRow="1"/>
              <a:tblGrid>
                <a:gridCol w="539824"/>
                <a:gridCol w="353546"/>
                <a:gridCol w="523531"/>
                <a:gridCol w="354633"/>
                <a:gridCol w="461619"/>
                <a:gridCol w="385045"/>
                <a:gridCol w="385045"/>
                <a:gridCol w="385045"/>
                <a:gridCol w="384502"/>
                <a:gridCol w="309557"/>
              </a:tblGrid>
              <a:tr h="389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Г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п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9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Ж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ф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г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п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cap="all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68" marR="586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7992888" cy="1008112"/>
          </a:xfrm>
        </p:spPr>
        <p:txBody>
          <a:bodyPr>
            <a:normAutofit/>
          </a:bodyPr>
          <a:lstStyle/>
          <a:p>
            <a:r>
              <a:rPr lang="ru-RU" sz="2600" i="1" dirty="0" smtClean="0"/>
              <a:t>Какие права и обязанности зашифрованы в этих картинках?</a:t>
            </a:r>
            <a:endParaRPr lang="ru-RU" sz="2600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745152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 повторим главное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cer\Desktop\анимационные картинки\смайлы\читающий смайл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75488"/>
            <a:ext cx="1759105" cy="147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841" y="500713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Право на образование</a:t>
            </a:r>
            <a:endParaRPr lang="ru-RU" sz="2400" b="1" dirty="0"/>
          </a:p>
        </p:txBody>
      </p:sp>
      <p:pic>
        <p:nvPicPr>
          <p:cNvPr id="2051" name="Picture 3" descr="C:\Users\Acer\Desktop\анимационные картинки\смайлы\спящий смайл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18" y="4733475"/>
            <a:ext cx="1641831" cy="147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8558" y="3822139"/>
            <a:ext cx="189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Право на </a:t>
            </a:r>
          </a:p>
          <a:p>
            <a:pPr algn="ctr"/>
            <a:r>
              <a:rPr lang="ru-RU" sz="2400" b="1" dirty="0" smtClean="0"/>
              <a:t>отдых</a:t>
            </a:r>
            <a:endParaRPr lang="ru-RU" sz="2400" b="1" dirty="0"/>
          </a:p>
        </p:txBody>
      </p:sp>
      <p:pic>
        <p:nvPicPr>
          <p:cNvPr id="2052" name="Picture 4" descr="C:\Users\Acer\Desktop\анимационные картинки\смайлы\смайл в каске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40" y="3168137"/>
            <a:ext cx="1492349" cy="14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17960" y="4750609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Обязанность защищать отечество</a:t>
            </a:r>
            <a:endParaRPr lang="ru-RU" sz="2400" b="1" dirty="0"/>
          </a:p>
        </p:txBody>
      </p:sp>
      <p:pic>
        <p:nvPicPr>
          <p:cNvPr id="2053" name="Picture 5" descr="C:\Users\Acer\Desktop\анимационные картинки\смайлы\заболевший смайл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16" y="4719465"/>
            <a:ext cx="1641830" cy="147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93906" y="3463063"/>
            <a:ext cx="1950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Право на охрану здоровья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606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864096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Домашнее задание</a:t>
            </a:r>
            <a:r>
              <a:rPr lang="ru-RU" b="1" u="sng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Picture 2" descr="C:\Users\Acer\Desktop\анимационные картинки\смайл на диване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26" y="1898284"/>
            <a:ext cx="2956148" cy="204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99592" y="4365104"/>
            <a:ext cx="7416824" cy="2232248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ru-RU" sz="2600" b="1" dirty="0" smtClean="0"/>
              <a:t>13, сс. 107-111, можно подготовить доклад о выдающемся гражданине России.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адания в рабочей тетради:</a:t>
            </a:r>
          </a:p>
          <a:p>
            <a:pPr marL="68580" indent="0">
              <a:buNone/>
            </a:pPr>
            <a:r>
              <a:rPr lang="ru-RU" sz="2600" b="1" dirty="0" smtClean="0"/>
              <a:t>№№ 1-2, 5-7, сс.67-70, остальные задания для желающих.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5745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слов для учителя: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Курс подготовлен к УМК: Обществознание. 5 класс. </a:t>
            </a:r>
            <a:r>
              <a:rPr lang="ru-RU" u="sng" dirty="0" smtClean="0"/>
              <a:t>Учебник</a:t>
            </a:r>
            <a:r>
              <a:rPr lang="ru-RU" dirty="0" smtClean="0"/>
              <a:t> для общеобразовательных учреждений. Под редакцией Л.Н. Боголюбова, Л.Ф. Ивановой. - М.: Просвещение, 2012.</a:t>
            </a:r>
          </a:p>
          <a:p>
            <a:pPr algn="just"/>
            <a:r>
              <a:rPr lang="ru-RU" u="sng" dirty="0" smtClean="0"/>
              <a:t>Рабочая тетрадь</a:t>
            </a:r>
            <a:r>
              <a:rPr lang="ru-RU" dirty="0" smtClean="0"/>
              <a:t>: </a:t>
            </a:r>
            <a:r>
              <a:rPr lang="ru-RU" dirty="0" err="1" smtClean="0"/>
              <a:t>Л.Ф.Иванова</a:t>
            </a:r>
            <a:r>
              <a:rPr lang="ru-RU" dirty="0" smtClean="0"/>
              <a:t>, Я.В. </a:t>
            </a:r>
            <a:r>
              <a:rPr lang="ru-RU" dirty="0" err="1" smtClean="0"/>
              <a:t>Хотеенкова</a:t>
            </a:r>
            <a:r>
              <a:rPr lang="ru-RU" dirty="0" smtClean="0"/>
              <a:t>. Обществознание. 5 класс. Пособие для учащихся общеобразовательных учреждений. - М.: Просвещение, 2012.</a:t>
            </a:r>
          </a:p>
          <a:p>
            <a:pPr algn="just"/>
            <a:r>
              <a:rPr lang="ru-RU" u="sng" dirty="0" smtClean="0"/>
              <a:t>Методическое пособие</a:t>
            </a:r>
            <a:r>
              <a:rPr lang="ru-RU" dirty="0" smtClean="0"/>
              <a:t>:  Методические рекомендации к учебнику «Обществоведение: гражданин, общество, государство»: 5 </a:t>
            </a:r>
            <a:r>
              <a:rPr lang="ru-RU" dirty="0" err="1" smtClean="0"/>
              <a:t>кл</a:t>
            </a:r>
            <a:r>
              <a:rPr lang="ru-RU" dirty="0" smtClean="0"/>
              <a:t>.: Пособие для учителя/Л.Н. Боголюбов, Н.Ф. Виноградник, Н.И. Городецкая и др.; под ред. Л.Ф. Ивановой. М.: Просвещение, 2003.</a:t>
            </a:r>
          </a:p>
          <a:p>
            <a:pPr algn="just"/>
            <a:r>
              <a:rPr lang="ru-RU" dirty="0" smtClean="0"/>
              <a:t>При разработке Презентаций использовалась Рабочая тетрадь по обществоведению: 5 класс/ А.С. Митькин.- М.: Экзамен, 2012.</a:t>
            </a:r>
          </a:p>
          <a:p>
            <a:pPr algn="just"/>
            <a:r>
              <a:rPr lang="ru-RU" dirty="0" smtClean="0"/>
              <a:t>В презентациях использованы иллюстрации из открытого банка иллюстраций Яндекс и Гугл : </a:t>
            </a:r>
            <a:r>
              <a:rPr lang="en-US" dirty="0">
                <a:hlinkClick r:id="rId2"/>
              </a:rPr>
              <a:t>https://yandex.ru/images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;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www.google.ru/imghp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456502" cy="81716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урока:</a:t>
            </a:r>
            <a:endParaRPr lang="ru-RU" dirty="0"/>
          </a:p>
        </p:txBody>
      </p:sp>
      <p:pic>
        <p:nvPicPr>
          <p:cNvPr id="5" name="Picture 6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38" y="404664"/>
            <a:ext cx="167258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04012" y="2564904"/>
            <a:ext cx="6777317" cy="24014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/>
              <a:t>1. </a:t>
            </a:r>
            <a:r>
              <a:rPr lang="ru-RU" sz="2600" b="1" dirty="0" smtClean="0"/>
              <a:t>Гражданин.</a:t>
            </a:r>
          </a:p>
          <a:p>
            <a:pPr marL="68580" indent="0">
              <a:buNone/>
            </a:pPr>
            <a:r>
              <a:rPr lang="ru-RU" sz="2600" b="1" dirty="0" smtClean="0"/>
              <a:t>2. Права и обязанности граждан России.</a:t>
            </a:r>
          </a:p>
          <a:p>
            <a:pPr marL="68580" indent="0">
              <a:buNone/>
            </a:pPr>
            <a:r>
              <a:rPr lang="ru-RU" sz="2600" b="1" dirty="0" smtClean="0"/>
              <a:t>3. Моя хата с краю?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7356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3168470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6480720" cy="54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лово «гражданин» происходит от русских слов «горожанин», «город-</a:t>
            </a:r>
            <a:r>
              <a:rPr lang="ru-RU" sz="2600" b="1" dirty="0" err="1" smtClean="0"/>
              <a:t>ской</a:t>
            </a:r>
            <a:r>
              <a:rPr lang="ru-RU" sz="2600" b="1" dirty="0" smtClean="0"/>
              <a:t> житель».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 </a:t>
            </a:r>
            <a:r>
              <a:rPr lang="en-US" sz="2600" b="1" dirty="0" smtClean="0"/>
              <a:t>XIX </a:t>
            </a:r>
            <a:r>
              <a:rPr lang="ru-RU" sz="2600" b="1" dirty="0" smtClean="0"/>
              <a:t>веке звание почётного </a:t>
            </a:r>
            <a:r>
              <a:rPr lang="ru-RU" sz="2600" b="1" dirty="0" err="1" smtClean="0"/>
              <a:t>горожа-нина</a:t>
            </a:r>
            <a:r>
              <a:rPr lang="ru-RU" sz="2600" b="1" dirty="0" smtClean="0"/>
              <a:t> присваивалось за особые </a:t>
            </a:r>
            <a:r>
              <a:rPr lang="ru-RU" sz="2600" b="1" dirty="0" err="1" smtClean="0"/>
              <a:t>зас-луги</a:t>
            </a:r>
            <a:r>
              <a:rPr lang="ru-RU" sz="2600" b="1" dirty="0" smtClean="0"/>
              <a:t> купцам, военным и гражданским чиновникам.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ru-RU" sz="2600" b="1" dirty="0" smtClean="0"/>
              <a:t>звание сохранилось и сегодня. Например, почётным гражданином Москвы в 1896 году стал П.М. Треть-яков за дар Москве Художественной картинной галереи</a:t>
            </a:r>
            <a:r>
              <a:rPr lang="ru-RU" sz="2600" b="1" dirty="0"/>
              <a:t>, </a:t>
            </a:r>
            <a:r>
              <a:rPr lang="ru-RU" sz="2600" b="1" dirty="0" smtClean="0"/>
              <a:t>а  в 2008  году В.А. Садовничий, ректор МГУ имени М.В. Ломоносова, за вклад в развитие российского образования.</a:t>
            </a:r>
            <a:endParaRPr lang="ru-RU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0768"/>
            <a:ext cx="1586855" cy="209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87238"/>
            <a:ext cx="1586855" cy="216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17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136738"/>
            <a:ext cx="5832648" cy="5532621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 Древней Греции участие в решении государственных дел могли принимать только граждане. Гражданами могли быть только свободные люди, не рабы.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ни могли голосовать на на-родных собраниях, занимать государственные должности, входить в состав суда.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600" b="1" dirty="0" smtClean="0"/>
              <a:t>ражданин – это достойный, заслуживающий похвалы, </a:t>
            </a:r>
            <a:r>
              <a:rPr lang="ru-RU" sz="2600" b="1" dirty="0" err="1" smtClean="0"/>
              <a:t>ува-жаемый</a:t>
            </a:r>
            <a:r>
              <a:rPr lang="ru-RU" sz="2600" b="1" dirty="0" smtClean="0"/>
              <a:t>, почтенный человек.</a:t>
            </a:r>
            <a:endParaRPr lang="ru-RU" sz="2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27" y="3573016"/>
            <a:ext cx="2023293" cy="2537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00" y="1136739"/>
            <a:ext cx="2465345" cy="1914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21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764705"/>
            <a:ext cx="6777317" cy="3024336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овременное понятие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«гражданин» </a:t>
            </a:r>
            <a:r>
              <a:rPr lang="ru-RU" sz="2600" b="1" dirty="0" smtClean="0"/>
              <a:t>включает в себя принадлежность человека к постоянному населению конкретного государства, который подчиняется его законам и имеет определённые права и </a:t>
            </a:r>
            <a:r>
              <a:rPr lang="ru-RU" sz="2600" b="1" dirty="0" err="1" smtClean="0"/>
              <a:t>обязаннос-ти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9060" y="3670101"/>
            <a:ext cx="3271214" cy="2351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92702"/>
            <a:ext cx="3330403" cy="2339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310" y="4005064"/>
            <a:ext cx="28575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3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020" y="606741"/>
            <a:ext cx="60486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и обязанности граждан России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45405"/>
            <a:ext cx="8064896" cy="4351947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се основные права и обязанности </a:t>
            </a:r>
            <a:r>
              <a:rPr lang="ru-RU" sz="2600" b="1" dirty="0" err="1" smtClean="0"/>
              <a:t>граж</a:t>
            </a:r>
            <a:r>
              <a:rPr lang="ru-RU" sz="2600" b="1" dirty="0" smtClean="0"/>
              <a:t>-дан записаны в главном законе – </a:t>
            </a:r>
            <a:r>
              <a:rPr lang="ru-RU" sz="2600" b="1" dirty="0" err="1" smtClean="0"/>
              <a:t>Конститу-ции</a:t>
            </a:r>
            <a:r>
              <a:rPr lang="ru-RU" sz="2600" b="1" dirty="0" smtClean="0"/>
              <a:t> Российской Федерации.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се граждане России имеют равные права и равные обязанности.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600" b="1" dirty="0" smtClean="0"/>
              <a:t>ражданином России можно стать с рож-</a:t>
            </a:r>
            <a:r>
              <a:rPr lang="ru-RU" sz="2600" b="1" dirty="0" err="1" smtClean="0"/>
              <a:t>дения</a:t>
            </a:r>
            <a:r>
              <a:rPr lang="ru-RU" sz="2600" b="1" dirty="0" smtClean="0"/>
              <a:t> или приобрести гражданство позже.</a:t>
            </a:r>
          </a:p>
          <a:p>
            <a:pPr algn="just"/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Полноправным гражданином </a:t>
            </a:r>
            <a:r>
              <a:rPr lang="ru-RU" sz="2600" b="1" dirty="0" smtClean="0"/>
              <a:t>можно стать только в 18 лет. В этом возрасте у тебя </a:t>
            </a:r>
            <a:r>
              <a:rPr lang="ru-RU" sz="2600" b="1" dirty="0" err="1" smtClean="0"/>
              <a:t>бу</a:t>
            </a:r>
            <a:r>
              <a:rPr lang="ru-RU" sz="2600" b="1" dirty="0" smtClean="0"/>
              <a:t>-дут все права и все обязанности.</a:t>
            </a:r>
            <a:endParaRPr lang="ru-RU" sz="2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1370" y="134126"/>
            <a:ext cx="1497620" cy="2088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6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617" y="476672"/>
            <a:ext cx="5832766" cy="6858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граждан РФ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580504">
            <a:off x="5779004" y="2225358"/>
            <a:ext cx="679577" cy="32224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1267435"/>
            <a:ext cx="2592288" cy="1633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Беречь памятники истории и культуры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 rot="523036">
            <a:off x="5743061" y="3704468"/>
            <a:ext cx="679577" cy="32224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3964229" y="4390072"/>
            <a:ext cx="987802" cy="3813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580504">
            <a:off x="2748429" y="3671598"/>
            <a:ext cx="679577" cy="32224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765971">
            <a:off x="2768847" y="2140276"/>
            <a:ext cx="679577" cy="32224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84784"/>
            <a:ext cx="2592288" cy="1633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Соблюдать Конституцию и другие законы РФ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3591223"/>
            <a:ext cx="2592288" cy="1133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Защищать Отечество</a:t>
            </a: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8730" y="2361291"/>
            <a:ext cx="2706540" cy="179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939062" y="4914910"/>
            <a:ext cx="3265875" cy="1633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Платить законно установленные налоги и сборы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3259737"/>
            <a:ext cx="2592288" cy="1633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Бережно относиться к природным богатствам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123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3" grpId="0" animBg="1"/>
      <p:bldP spid="14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573" y="620688"/>
            <a:ext cx="6624854" cy="6138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права граждан РФ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8730" y="2982021"/>
            <a:ext cx="2706540" cy="179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781692"/>
            <a:ext cx="2520280" cy="120032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Участвовать в управлении государством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459553"/>
            <a:ext cx="2520280" cy="120032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Избирать и быть избранными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11860" y="1781694"/>
            <a:ext cx="2520280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Право на образование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1799120"/>
            <a:ext cx="2520280" cy="4616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Право на труд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45868" y="2896929"/>
            <a:ext cx="2520280" cy="120032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Право на охрану здоровья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45868" y="4483239"/>
            <a:ext cx="2520280" cy="156966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Право на пользование достижениями культуры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835" y="5191070"/>
            <a:ext cx="2520280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Право на отдых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52339" y="5221902"/>
            <a:ext cx="2520280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Право на жилище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978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5184576" cy="81716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хата с краю?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5688632" cy="5112568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/>
              <a:t>Что можно сказать о людях, живущих по правилам: «Моя хата с краю, ничего не знаю», «Моё дело – сторона», «После нас хоть потоп»?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 таких людях говорят, что они эгоисты, живут только для себя: «Лишь бы мне было хорошо, а до остальных мне дела нет». Их интересует только их собственное благо-</a:t>
            </a:r>
            <a:r>
              <a:rPr lang="ru-RU" sz="2600" b="1" dirty="0" err="1" smtClean="0"/>
              <a:t>получие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700808"/>
            <a:ext cx="2109789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8354" y="4188163"/>
            <a:ext cx="2461666" cy="155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2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633</TotalTime>
  <Words>782</Words>
  <Application>Microsoft Office PowerPoint</Application>
  <PresentationFormat>Экран (4:3)</PresentationFormat>
  <Paragraphs>158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Гражданин России</vt:lpstr>
      <vt:lpstr>План урока:</vt:lpstr>
      <vt:lpstr>Гражданин</vt:lpstr>
      <vt:lpstr>Презентация PowerPoint</vt:lpstr>
      <vt:lpstr>Презентация PowerPoint</vt:lpstr>
      <vt:lpstr>Права и обязанности граждан России</vt:lpstr>
      <vt:lpstr>Обязанности граждан РФ</vt:lpstr>
      <vt:lpstr>Основные права граждан РФ</vt:lpstr>
      <vt:lpstr>Моя хата с краю?</vt:lpstr>
      <vt:lpstr>Презентация PowerPoint</vt:lpstr>
      <vt:lpstr>Давай повторим главное</vt:lpstr>
      <vt:lpstr>Давай повторим главное</vt:lpstr>
      <vt:lpstr>Давай повторим главное</vt:lpstr>
      <vt:lpstr>Домашнее задание:</vt:lpstr>
      <vt:lpstr>Несколько слов для учителя: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Петухова Ирина Владимировна</cp:lastModifiedBy>
  <cp:revision>32</cp:revision>
  <dcterms:created xsi:type="dcterms:W3CDTF">2012-07-13T15:38:40Z</dcterms:created>
  <dcterms:modified xsi:type="dcterms:W3CDTF">2015-06-04T08:05:07Z</dcterms:modified>
</cp:coreProperties>
</file>