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8" r:id="rId4"/>
    <p:sldId id="264" r:id="rId5"/>
    <p:sldId id="263" r:id="rId6"/>
    <p:sldId id="257" r:id="rId7"/>
    <p:sldId id="266" r:id="rId8"/>
    <p:sldId id="259" r:id="rId9"/>
    <p:sldId id="269" r:id="rId10"/>
    <p:sldId id="260" r:id="rId11"/>
    <p:sldId id="271" r:id="rId12"/>
    <p:sldId id="267" r:id="rId13"/>
    <p:sldId id="261" r:id="rId14"/>
    <p:sldId id="272" r:id="rId15"/>
    <p:sldId id="273" r:id="rId16"/>
    <p:sldId id="262" r:id="rId17"/>
    <p:sldId id="274" r:id="rId18"/>
    <p:sldId id="275" r:id="rId19"/>
    <p:sldId id="276" r:id="rId20"/>
    <p:sldId id="277" r:id="rId21"/>
    <p:sldId id="278" r:id="rId22"/>
    <p:sldId id="27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C33F-8864-466F-90E8-89062FC6C225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1910-8974-477B-B4DC-CE400C71A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75E5-798D-4591-AFD8-21F7E39497E6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69B1D-4467-45B7-8C92-B8C8C1039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5819B-F67D-44BE-944F-2C767E71CC66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05BD9-73DF-4662-8B33-675B92563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ED579-B8FF-45B1-9688-FBBF6C0589DA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1ED2-6F3E-444C-B67C-EF2C4FF87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C3E2-DDFF-4418-AE9F-9FAF0A05837A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6AA5-E0F9-4CBE-B027-7B688FAFB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86B38-BBFF-42AB-A026-F6999FAE329F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2B2D-6331-4E98-92DC-2B5E6A8BF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FF34E-8954-44DA-A42E-33D406F88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2B3B-9204-4740-9BA0-F871FFDD932B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4264-1925-4A25-9775-AF033579A99B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AFF5-B9F8-4547-A0DD-3233725EE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62DA-CB28-4270-BD2A-180B2563B1DB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05A2-0C8E-403F-83E1-2BC3F28F7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7BC5C-4D71-4356-8590-667DE2C71DDF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192D-1226-4794-8DA7-B3698933D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4FFC-CBE2-4469-894C-09F0D9C684D7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1112-1791-4E1D-B1AD-44A8920E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9485F2-3354-49F0-BBA8-2C547C1600F9}" type="datetimeFigureOut">
              <a:rPr lang="ru-RU"/>
              <a:pPr>
                <a:defRPr/>
              </a:pPr>
              <a:t>22.08.2014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878209-18BD-4673-B510-49EFC01AD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305800" cy="252028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/>
              <a:t>ПЕРВОБЫТНОЕ ИСКУССТВО</a:t>
            </a:r>
            <a:br>
              <a:rPr lang="ru-RU" b="1" smtClean="0"/>
            </a:br>
            <a:r>
              <a:rPr lang="ru-RU" b="1" smtClean="0"/>
              <a:t>На  заре  человечества</a:t>
            </a:r>
            <a:endParaRPr lang="ru-RU" b="1"/>
          </a:p>
        </p:txBody>
      </p:sp>
      <p:pic>
        <p:nvPicPr>
          <p:cNvPr id="7" name="Рисунок 6" descr="5adb91c6ed696eb2fa88087bd45.jpg"/>
          <p:cNvPicPr>
            <a:picLocks noChangeAspect="1"/>
          </p:cNvPicPr>
          <p:nvPr/>
        </p:nvPicPr>
        <p:blipFill>
          <a:blip r:embed="rId2" cstate="print"/>
          <a:srcRect t="2083" b="14221"/>
          <a:stretch>
            <a:fillRect/>
          </a:stretch>
        </p:blipFill>
        <p:spPr>
          <a:xfrm>
            <a:off x="1475656" y="2826138"/>
            <a:ext cx="6264696" cy="297912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95738" y="6021388"/>
            <a:ext cx="1584325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СПб 2012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9700" y="2852738"/>
            <a:ext cx="2665413" cy="1081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>
                <a:solidFill>
                  <a:srgbClr val="FFFFFF"/>
                </a:solidFill>
                <a:cs typeface="Arial" charset="0"/>
              </a:rPr>
              <a:t>Автор презентации:</a:t>
            </a:r>
          </a:p>
          <a:p>
            <a:r>
              <a:rPr lang="ru-RU" b="1">
                <a:solidFill>
                  <a:srgbClr val="FFFFFF"/>
                </a:solidFill>
                <a:cs typeface="Arial" charset="0"/>
              </a:rPr>
              <a:t>учитель  «Искусства»</a:t>
            </a:r>
          </a:p>
          <a:p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Воробьева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И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.</a:t>
            </a: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В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.</a:t>
            </a:r>
          </a:p>
          <a:p>
            <a:pPr algn="ctr"/>
            <a:endParaRPr lang="ru-RU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60679275_1277245652_y_23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28" t="2292" r="1428" b="3209"/>
          <a:stretch>
            <a:fillRect/>
          </a:stretch>
        </p:blipFill>
        <p:spPr>
          <a:xfrm>
            <a:off x="1547813" y="1196975"/>
            <a:ext cx="6048375" cy="43195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КОРОВЫ</a:t>
            </a:r>
            <a:endParaRPr lang="ru-RU" b="1"/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313" y="5732463"/>
            <a:ext cx="3816350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Пещеры </a:t>
            </a:r>
            <a:r>
              <a:rPr lang="ru-RU" sz="2400" dirty="0" err="1"/>
              <a:t>Ласко</a:t>
            </a:r>
            <a:r>
              <a:rPr lang="ru-RU" sz="2400" dirty="0"/>
              <a:t> Франция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1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37433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В эпоху мезолита (среднего каменного века) изменились климатические условия на планете. Одни животные, на которых охотились, исчезли; им на смену пришли другие. Стало развиваться рыболовство. Люди создали новые виды орудий труда, оружия (лук и стрелы), приручили собаку. Все эти предметы оказали влияние на сознание первобытного человека, что отразилось и в искусстве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ИСКУССТВО МЕЗОЛИТА</a:t>
            </a:r>
            <a:endParaRPr lang="ru-RU" b="1"/>
          </a:p>
        </p:txBody>
      </p:sp>
      <p:pic>
        <p:nvPicPr>
          <p:cNvPr id="23555" name="Рисунок 3" descr="71.gif"/>
          <p:cNvPicPr>
            <a:picLocks noChangeAspect="1"/>
          </p:cNvPicPr>
          <p:nvPr/>
        </p:nvPicPr>
        <p:blipFill>
          <a:blip r:embed="rId2"/>
          <a:srcRect t="66595" r="69551"/>
          <a:stretch>
            <a:fillRect/>
          </a:stretch>
        </p:blipFill>
        <p:spPr bwMode="auto">
          <a:xfrm>
            <a:off x="1177925" y="4724400"/>
            <a:ext cx="14493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images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437063"/>
            <a:ext cx="16557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naskalnye-risunk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437063"/>
            <a:ext cx="244792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6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650" y="1268413"/>
            <a:ext cx="7561263" cy="49688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На смену рисункам животных приходят рисунки людей в стремительном движении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Преобладание многофигурных композиций и сцены из жизни охотников с оружием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Появляются драматические сцены столкновения между племенами. В некоторых случаях речь идет о казни.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Изображения женщин встречаются редко – они статичны и безжизненны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 На смену большим произведениям пришли малые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Детальность композиции и количество персонажей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Человеческие фигуры условны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ОСОБЕННОСТИ РИСУНКА</a:t>
            </a:r>
            <a:endParaRPr lang="ru-RU" b="1"/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ПЕЩЕРЫ АФРИКИ</a:t>
            </a:r>
            <a:endParaRPr lang="ru-RU" b="1"/>
          </a:p>
        </p:txBody>
      </p:sp>
      <p:pic>
        <p:nvPicPr>
          <p:cNvPr id="25602" name="Содержимое 9" descr="mesoli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341438"/>
            <a:ext cx="3051175" cy="4679950"/>
          </a:xfrm>
        </p:spPr>
      </p:pic>
      <p:sp>
        <p:nvSpPr>
          <p:cNvPr id="4" name="Прямоугольник 3"/>
          <p:cNvSpPr/>
          <p:nvPr/>
        </p:nvSpPr>
        <p:spPr>
          <a:xfrm>
            <a:off x="3995738" y="1341438"/>
            <a:ext cx="4248150" cy="4679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Наскальное искусство существовало во всех частях света, но  нигде оно не было так широко распространено, как в Африке. Вырезанные, выбитые на скалах и написанные  красками изображения обнаружены на огромных пространствах – от Мавритании до Эфиопии и от Гибралтара до мыса Доброй надежды. В отличие от европейского искусства африканская наскальная живопись не является исключительно доисторической. Её развитие можно проследить от 8-6 </a:t>
            </a:r>
            <a:r>
              <a:rPr lang="ru-RU" dirty="0" err="1"/>
              <a:t>тыс</a:t>
            </a:r>
            <a:r>
              <a:rPr lang="ru-RU" dirty="0"/>
              <a:t> . до н. э. вплоть до наших дней. Первые наскальные изображения были обнаружены в пустыне Сахара </a:t>
            </a:r>
            <a:endParaRPr lang="ru-RU" dirty="0"/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Таяние ледников в неолите , или новом каменном веке (5 – 3 тыс до н. э.) привело в движение народы, начавшие заселять новые пространства. Усилилась межплеменная вражда. Новые поселения возникали на островах в излучинах рек, на небольших холмах, т.е. в местах защищенных от внезапного нападения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ИСКУССТВО НЕОЛИТА</a:t>
            </a:r>
            <a:endParaRPr lang="ru-RU" b="1"/>
          </a:p>
        </p:txBody>
      </p:sp>
      <p:pic>
        <p:nvPicPr>
          <p:cNvPr id="26627" name="Рисунок 3" descr="images (3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581525"/>
            <a:ext cx="2133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4067175" y="6092825"/>
            <a:ext cx="1155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  <p:pic>
        <p:nvPicPr>
          <p:cNvPr id="26629" name="Рисунок 5" descr="images (26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437063"/>
            <a:ext cx="1190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6" descr="загруженное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149725"/>
            <a:ext cx="23812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176712"/>
          </a:xfrm>
        </p:spPr>
        <p:txBody>
          <a:bodyPr/>
          <a:lstStyle/>
          <a:p>
            <a:r>
              <a:rPr lang="ru-RU" sz="2200" smtClean="0"/>
              <a:t>Наскальная живопись становится ещё более схематичной и условной: изображения лишь слегка напоминают человека или животное. Это явление характерно для разных районов земного шара. Таковы. Например, найденные на территории Норвегии наскальные рисунки оленей, медведей, китов и тюленей, достигающие восьми метров в длину. Помимо схематизма они отличаются небрежностью исполнения. Наряду со стилизованными рисунками людей и животных встречаются разнообразные геометрические фигуры( круги, прямоугольники, ромбы и спирали) изображения оружия и средств передвижения (лодки, корабли)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ОСОБЕННОСТИ РИСУНКА</a:t>
            </a:r>
            <a:endParaRPr lang="ru-RU" b="1"/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4067175" y="6165850"/>
            <a:ext cx="115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  <p:pic>
        <p:nvPicPr>
          <p:cNvPr id="27652" name="Рисунок 4" descr="1003050-i_1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930775"/>
            <a:ext cx="15843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i (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5084763"/>
            <a:ext cx="1428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6" descr="i (8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084763"/>
            <a:ext cx="1428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mtClean="0"/>
              <a:t>ВОПРОСЫ ДЛЯ ПОВТОРЕНИЯ </a:t>
            </a:r>
            <a:r>
              <a:rPr lang="ru-RU" sz="4000" smtClean="0"/>
              <a:t> </a:t>
            </a:r>
            <a:endParaRPr lang="ru-RU" sz="400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140200" y="1341438"/>
            <a:ext cx="4464050" cy="4608512"/>
          </a:xfrm>
        </p:spPr>
        <p:txBody>
          <a:bodyPr anchor="ctr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/>
              <a:t>Когда зародилось первобытное искусство?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/>
              <a:t>На какие периоды можно разделить первобытное искусство?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/>
              <a:t>Какие особенности рисунка каждого периода можно выделить?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/>
              <a:t>Назовите испанского археолога исследователя </a:t>
            </a:r>
            <a:r>
              <a:rPr lang="ru-RU" sz="2200" dirty="0" err="1" smtClean="0"/>
              <a:t>Альтамира</a:t>
            </a:r>
            <a:endParaRPr lang="ru-RU" sz="22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dirty="0" smtClean="0"/>
              <a:t>Где находятся пещеры с рисунками первобытных людей? Назовите некоторые</a:t>
            </a:r>
            <a:endParaRPr lang="ru-RU" sz="2200" dirty="0"/>
          </a:p>
        </p:txBody>
      </p:sp>
      <p:pic>
        <p:nvPicPr>
          <p:cNvPr id="28675" name="Рисунок 3" descr="Искусство.jpg"/>
          <p:cNvPicPr>
            <a:picLocks noChangeAspect="1"/>
          </p:cNvPicPr>
          <p:nvPr/>
        </p:nvPicPr>
        <p:blipFill>
          <a:blip r:embed="rId2"/>
          <a:srcRect b="2293"/>
          <a:stretch>
            <a:fillRect/>
          </a:stretch>
        </p:blipFill>
        <p:spPr bwMode="auto">
          <a:xfrm>
            <a:off x="827088" y="1541463"/>
            <a:ext cx="30972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3684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В3-2 тыс.до н.э. появились сооружения из огромных каменных глыб – мегалиты (от греч. «мегас» - «большой» и «литос» – камень)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МЕГАЛИТЫ</a:t>
            </a:r>
            <a:endParaRPr lang="ru-RU" b="1"/>
          </a:p>
        </p:txBody>
      </p:sp>
      <p:pic>
        <p:nvPicPr>
          <p:cNvPr id="29699" name="Рисунок 3" descr="менгиры.jpg"/>
          <p:cNvPicPr>
            <a:picLocks noChangeAspect="1"/>
          </p:cNvPicPr>
          <p:nvPr/>
        </p:nvPicPr>
        <p:blipFill>
          <a:blip r:embed="rId2"/>
          <a:srcRect t="2751" r="3932" b="7475"/>
          <a:stretch>
            <a:fillRect/>
          </a:stretch>
        </p:blipFill>
        <p:spPr bwMode="auto">
          <a:xfrm>
            <a:off x="2124075" y="2708275"/>
            <a:ext cx="4632325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001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К мегалитическим сооружениям относятся – менгиры – вертикально стоящие камни высотой более двух метров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МЕНГИРЫ</a:t>
            </a:r>
            <a:endParaRPr lang="ru-RU" b="1"/>
          </a:p>
        </p:txBody>
      </p:sp>
      <p:pic>
        <p:nvPicPr>
          <p:cNvPr id="30723" name="Рисунок 3" descr="Менгиры франци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8527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6" descr="images (17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28527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Рисунок 5" descr="images (18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4005263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Прямоугольник 8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одержимое 1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1509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	Дольмены – несколько врытых в землю камней, перекрытых каменной плитой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ДОЛЬМЕНЫ</a:t>
            </a:r>
            <a:endParaRPr lang="ru-RU" b="1"/>
          </a:p>
        </p:txBody>
      </p:sp>
      <p:pic>
        <p:nvPicPr>
          <p:cNvPr id="31747" name="Рисунок 3" descr="images (2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209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images (25).jpg"/>
          <p:cNvPicPr>
            <a:picLocks noChangeAspect="1"/>
          </p:cNvPicPr>
          <p:nvPr/>
        </p:nvPicPr>
        <p:blipFill>
          <a:blip r:embed="rId3"/>
          <a:srcRect b="2579"/>
          <a:stretch>
            <a:fillRect/>
          </a:stretch>
        </p:blipFill>
        <p:spPr bwMode="auto">
          <a:xfrm>
            <a:off x="5724525" y="2420938"/>
            <a:ext cx="2466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10" descr="images (29).jpg"/>
          <p:cNvPicPr>
            <a:picLocks noChangeAspect="1"/>
          </p:cNvPicPr>
          <p:nvPr/>
        </p:nvPicPr>
        <p:blipFill>
          <a:blip r:embed="rId4"/>
          <a:srcRect t="7794" r="6596"/>
          <a:stretch>
            <a:fillRect/>
          </a:stretch>
        </p:blipFill>
        <p:spPr bwMode="auto">
          <a:xfrm>
            <a:off x="3419475" y="4221163"/>
            <a:ext cx="230505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11" descr="images (46).jpg"/>
          <p:cNvPicPr>
            <a:picLocks noChangeAspect="1"/>
          </p:cNvPicPr>
          <p:nvPr/>
        </p:nvPicPr>
        <p:blipFill>
          <a:blip r:embed="rId5"/>
          <a:srcRect t="7794"/>
          <a:stretch>
            <a:fillRect/>
          </a:stretch>
        </p:blipFill>
        <p:spPr bwMode="auto">
          <a:xfrm>
            <a:off x="5724525" y="4221163"/>
            <a:ext cx="246697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Рисунок 5" descr="images (16).jpg"/>
          <p:cNvPicPr>
            <a:picLocks noChangeAspect="1"/>
          </p:cNvPicPr>
          <p:nvPr/>
        </p:nvPicPr>
        <p:blipFill>
          <a:blip r:embed="rId6"/>
          <a:srcRect b="2579"/>
          <a:stretch>
            <a:fillRect/>
          </a:stretch>
        </p:blipFill>
        <p:spPr bwMode="auto">
          <a:xfrm>
            <a:off x="3276600" y="2420938"/>
            <a:ext cx="24669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Рисунок 9" descr="images (36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42211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Прямоугольник 12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ВВЕДЕНИЕ</a:t>
            </a:r>
            <a:endParaRPr lang="ru-RU" b="1"/>
          </a:p>
        </p:txBody>
      </p:sp>
      <p:sp>
        <p:nvSpPr>
          <p:cNvPr id="14338" name="Содержимое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46799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smtClean="0"/>
              <a:t>Первобытное (или иначе примитивное) искусство территориально охватывает все континенты, кроме Антарктиды, а по времени – всю эпоху существования человека, сохранившись у некоторых народностей, живущих в отдаленных уголках планеты, до наших дней.</a:t>
            </a:r>
          </a:p>
          <a:p>
            <a:pPr>
              <a:buFont typeface="Wingdings 2" pitchFamily="18" charset="2"/>
              <a:buNone/>
            </a:pPr>
            <a:r>
              <a:rPr lang="ru-RU" sz="2200" smtClean="0"/>
              <a:t>Обращение первобытных людей к новому для них виду деятельности – искусству – одно из величайших событий в истории человечества. Первобытное искусство отразило первые представления человека об окружающем мире, благодаря ему сохранялись и передавались знания и навыки, происходило общение людей друг с другом. В духовной культуре первобытного мира искусство стало играть такую же универсальную роль, как заострённый камень выполнял в трудовой деятельности.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4300" y="6021388"/>
            <a:ext cx="1295400" cy="50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СПб 2012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288131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	Кромлехи – сложные постройки в виде круговых оград диаметром до ста метров из огромных каменных глыб. Мегалиты были широко распространены: они найдены в Западной Европе, Северной Африке, на Кавказе и в других районах земного шара. В одной только Франции их обнаружено более четырех тысяч.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Самое знаменитое из них кромлех Стоунхендж (2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до н. э.) недалеко от города Солсбери в Англии.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КРОМЛЕХИ</a:t>
            </a:r>
            <a:endParaRPr lang="ru-RU" b="1"/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  <p:pic>
        <p:nvPicPr>
          <p:cNvPr id="32772" name="Рисунок 4" descr="arkaim_big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149725"/>
            <a:ext cx="23431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 descr="i (31).jpg"/>
          <p:cNvPicPr>
            <a:picLocks noChangeAspect="1"/>
          </p:cNvPicPr>
          <p:nvPr/>
        </p:nvPicPr>
        <p:blipFill>
          <a:blip r:embed="rId3"/>
          <a:srcRect r="3174"/>
          <a:stretch>
            <a:fillRect/>
          </a:stretch>
        </p:blipFill>
        <p:spPr bwMode="auto">
          <a:xfrm>
            <a:off x="3492500" y="4303713"/>
            <a:ext cx="18716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6" descr="images (42).jpg"/>
          <p:cNvPicPr>
            <a:picLocks noChangeAspect="1"/>
          </p:cNvPicPr>
          <p:nvPr/>
        </p:nvPicPr>
        <p:blipFill>
          <a:blip r:embed="rId4"/>
          <a:srcRect l="2127" r="17134"/>
          <a:stretch>
            <a:fillRect/>
          </a:stretch>
        </p:blipFill>
        <p:spPr bwMode="auto">
          <a:xfrm>
            <a:off x="5580063" y="4149725"/>
            <a:ext cx="23764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1"/>
          <p:cNvSpPr>
            <a:spLocks noGrp="1"/>
          </p:cNvSpPr>
          <p:nvPr>
            <p:ph idx="1"/>
          </p:nvPr>
        </p:nvSpPr>
        <p:spPr>
          <a:xfrm>
            <a:off x="457200" y="1196975"/>
            <a:ext cx="4762500" cy="4899025"/>
          </a:xfrm>
        </p:spPr>
        <p:txBody>
          <a:bodyPr/>
          <a:lstStyle/>
          <a:p>
            <a:r>
              <a:rPr lang="ru-RU" smtClean="0"/>
              <a:t>Что такое «мегалит»?</a:t>
            </a:r>
          </a:p>
          <a:p>
            <a:r>
              <a:rPr lang="ru-RU" smtClean="0"/>
              <a:t>Что такое «менгир»?</a:t>
            </a:r>
          </a:p>
          <a:p>
            <a:r>
              <a:rPr lang="ru-RU" smtClean="0"/>
              <a:t>Что такое «дольмен»?</a:t>
            </a:r>
          </a:p>
          <a:p>
            <a:r>
              <a:rPr lang="ru-RU" smtClean="0"/>
              <a:t>Что такое «кромлех»?</a:t>
            </a:r>
          </a:p>
          <a:p>
            <a:r>
              <a:rPr lang="ru-RU" smtClean="0"/>
              <a:t>Из чего состоит кромлех?</a:t>
            </a:r>
          </a:p>
          <a:p>
            <a:r>
              <a:rPr lang="ru-RU" smtClean="0"/>
              <a:t>Как называется самый знаменитый кромлех?</a:t>
            </a:r>
          </a:p>
          <a:p>
            <a:r>
              <a:rPr lang="ru-RU" smtClean="0"/>
              <a:t>Где он находится?</a:t>
            </a:r>
          </a:p>
          <a:p>
            <a:r>
              <a:rPr lang="ru-RU" smtClean="0"/>
              <a:t>В какую эпоху создавались мегалиты?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smtClean="0"/>
              <a:t>ВОПРОСЫ ДЛЯ ПОВТОРЕНИЯ</a:t>
            </a:r>
            <a:endParaRPr lang="ru-RU" sz="4000" b="1"/>
          </a:p>
        </p:txBody>
      </p:sp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  <p:pic>
        <p:nvPicPr>
          <p:cNvPr id="33796" name="Рисунок 4" descr="Карнакские менгир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311275"/>
            <a:ext cx="282733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5" descr="images (1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3644900"/>
            <a:ext cx="285115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31958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Подготовится к самостоятельной работе по первобытному искусству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Отдельным учащимся подготовить сообщения: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Виды первобытного искусства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Назначение мегалитических построек (версии современных ученых)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Методы исследования в археологии (углеродный метод)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Исследователи первобытного искусства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Функции первобытного искусства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Домашнее задание</a:t>
            </a:r>
            <a:endParaRPr lang="ru-RU" b="1"/>
          </a:p>
        </p:txBody>
      </p:sp>
      <p:sp>
        <p:nvSpPr>
          <p:cNvPr id="34819" name="Прямоугольник 3"/>
          <p:cNvSpPr>
            <a:spLocks noChangeArrowheads="1"/>
          </p:cNvSpPr>
          <p:nvPr/>
        </p:nvSpPr>
        <p:spPr bwMode="auto">
          <a:xfrm>
            <a:off x="3924300" y="6300788"/>
            <a:ext cx="1154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  <p:pic>
        <p:nvPicPr>
          <p:cNvPr id="34820" name="Рисунок 4" descr="images (47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5170488"/>
            <a:ext cx="4286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ПЕРИОДЫ </a:t>
            </a:r>
            <a:br>
              <a:rPr lang="ru-RU" b="1" smtClean="0"/>
            </a:br>
            <a:r>
              <a:rPr lang="ru-RU" b="1" smtClean="0"/>
              <a:t>ПЕРВОБЫТНОГО ИСКУССТВА</a:t>
            </a:r>
            <a:endParaRPr lang="ru-RU" b="1"/>
          </a:p>
        </p:txBody>
      </p:sp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395787"/>
          </a:xfrm>
        </p:spPr>
        <p:txBody>
          <a:bodyPr/>
          <a:lstStyle/>
          <a:p>
            <a:r>
              <a:rPr lang="ru-RU" sz="2800" smtClean="0"/>
              <a:t>Эпоха палеолита – ХХХ –</a:t>
            </a:r>
            <a:r>
              <a:rPr lang="en-US" sz="2800" smtClean="0"/>
              <a:t> </a:t>
            </a:r>
            <a:r>
              <a:rPr lang="ru-RU" sz="2800" smtClean="0"/>
              <a:t>Х</a:t>
            </a:r>
            <a:r>
              <a:rPr lang="en-US" sz="2800" smtClean="0"/>
              <a:t>II </a:t>
            </a:r>
            <a:r>
              <a:rPr lang="ru-RU" sz="2800" smtClean="0"/>
              <a:t>тыс. лет до н. э.</a:t>
            </a:r>
            <a:r>
              <a:rPr lang="en-US" sz="2800" smtClean="0"/>
              <a:t> </a:t>
            </a:r>
            <a:endParaRPr lang="ru-RU" sz="2800" smtClean="0"/>
          </a:p>
          <a:p>
            <a:r>
              <a:rPr lang="ru-RU" sz="2800" smtClean="0"/>
              <a:t>Эпоха мезолита – Х</a:t>
            </a:r>
            <a:r>
              <a:rPr lang="en-US" sz="2800" smtClean="0"/>
              <a:t>II</a:t>
            </a:r>
            <a:r>
              <a:rPr lang="ru-RU" sz="2800" smtClean="0"/>
              <a:t> - </a:t>
            </a:r>
            <a:r>
              <a:rPr lang="en-US" sz="2800" smtClean="0"/>
              <a:t>VIII </a:t>
            </a:r>
            <a:r>
              <a:rPr lang="ru-RU" sz="2800" smtClean="0"/>
              <a:t>тыс. лет до н. э.</a:t>
            </a:r>
            <a:r>
              <a:rPr lang="en-US" sz="2800" smtClean="0"/>
              <a:t> </a:t>
            </a:r>
            <a:endParaRPr lang="ru-RU" sz="2800" smtClean="0"/>
          </a:p>
          <a:p>
            <a:r>
              <a:rPr lang="ru-RU" sz="2800" smtClean="0"/>
              <a:t>Эпоха неолита</a:t>
            </a:r>
            <a:r>
              <a:rPr lang="en-US" sz="2800" smtClean="0"/>
              <a:t> – VIII – VI </a:t>
            </a:r>
            <a:r>
              <a:rPr lang="ru-RU" sz="2800" smtClean="0"/>
              <a:t>тыс. лет до н. э.</a:t>
            </a:r>
            <a:r>
              <a:rPr lang="en-US" sz="2800" smtClean="0"/>
              <a:t> </a:t>
            </a:r>
            <a:endParaRPr lang="ru-RU" sz="2800" smtClean="0"/>
          </a:p>
        </p:txBody>
      </p:sp>
      <p:pic>
        <p:nvPicPr>
          <p:cNvPr id="15363" name="Рисунок 7" descr="200px-Lascaux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213100"/>
            <a:ext cx="1828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8" descr="detaibisonselecha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5725" y="3702050"/>
            <a:ext cx="3314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9" descr="Bisonturning.jpg"/>
          <p:cNvPicPr>
            <a:picLocks noChangeAspect="1"/>
          </p:cNvPicPr>
          <p:nvPr/>
        </p:nvPicPr>
        <p:blipFill>
          <a:blip r:embed="rId4"/>
          <a:srcRect l="6250" r="6250"/>
          <a:stretch>
            <a:fillRect/>
          </a:stretch>
        </p:blipFill>
        <p:spPr bwMode="auto">
          <a:xfrm>
            <a:off x="6084888" y="3284538"/>
            <a:ext cx="2016125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0" descr="upperpaleotools4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724400"/>
            <a:ext cx="1800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1" descr="i (10).jpg"/>
          <p:cNvPicPr>
            <a:picLocks noChangeAspect="1"/>
          </p:cNvPicPr>
          <p:nvPr/>
        </p:nvPicPr>
        <p:blipFill>
          <a:blip r:embed="rId6"/>
          <a:srcRect b="9451"/>
          <a:stretch>
            <a:fillRect/>
          </a:stretch>
        </p:blipFill>
        <p:spPr bwMode="auto">
          <a:xfrm>
            <a:off x="6069013" y="4929188"/>
            <a:ext cx="203200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рямоугольник 12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ФРАНЦИЯ </a:t>
            </a:r>
            <a:br>
              <a:rPr lang="ru-RU" b="1" smtClean="0"/>
            </a:br>
            <a:r>
              <a:rPr lang="ru-RU" b="1" smtClean="0"/>
              <a:t>ПЕЩЕРА МОНТЕСПАН</a:t>
            </a:r>
            <a:endParaRPr lang="ru-RU"/>
          </a:p>
        </p:txBody>
      </p:sp>
      <p:pic>
        <p:nvPicPr>
          <p:cNvPr id="16386" name="Содержимое 7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30375" y="1946275"/>
            <a:ext cx="1976438" cy="1987550"/>
          </a:xfrm>
        </p:spPr>
      </p:pic>
      <p:pic>
        <p:nvPicPr>
          <p:cNvPr id="16387" name="Рисунок 8" descr="загруженно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4149725"/>
            <a:ext cx="23050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24300" y="1916113"/>
            <a:ext cx="3600450" cy="2017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В пещере </a:t>
            </a:r>
            <a:r>
              <a:rPr lang="ru-RU" sz="1700" dirty="0" err="1"/>
              <a:t>Монтеспан</a:t>
            </a:r>
            <a:r>
              <a:rPr lang="ru-RU" sz="1700" dirty="0"/>
              <a:t> на территории Франции археологи нашли статую глиняного медведя со следами ударов копьем. Вероятно первобытные люди связывали животных с их изображениями:</a:t>
            </a:r>
            <a:r>
              <a:rPr lang="en-US" sz="1700" dirty="0"/>
              <a:t> </a:t>
            </a:r>
            <a:r>
              <a:rPr lang="ru-RU" sz="1700" dirty="0"/>
              <a:t>они верили, что, </a:t>
            </a:r>
            <a:endParaRPr lang="ru-RU" sz="17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3713" y="4149725"/>
            <a:ext cx="3240087" cy="18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/>
              <a:t>«убив» их, обеспечат себе успех в предстоящей охоте. В подобных находках </a:t>
            </a:r>
            <a:r>
              <a:rPr lang="ru-RU" sz="1700" dirty="0" err="1"/>
              <a:t>просле-живается</a:t>
            </a:r>
            <a:r>
              <a:rPr lang="ru-RU" sz="1700" dirty="0"/>
              <a:t> связь между древнейшими религиозными верованиями и </a:t>
            </a:r>
            <a:r>
              <a:rPr lang="ru-RU" sz="1700" dirty="0" err="1"/>
              <a:t>худо-жественной</a:t>
            </a:r>
            <a:r>
              <a:rPr lang="ru-RU" sz="1700" dirty="0"/>
              <a:t> деятельностью.</a:t>
            </a:r>
            <a:endParaRPr lang="ru-RU" sz="17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67175" y="6092825"/>
            <a:ext cx="144145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СПб 2012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Венер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524000"/>
            <a:ext cx="2481262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ИССКУСТВО ЭПОХИ ПАЛЕОЛИТА</a:t>
            </a:r>
            <a:endParaRPr lang="ru-RU" b="1"/>
          </a:p>
        </p:txBody>
      </p:sp>
      <p:sp>
        <p:nvSpPr>
          <p:cNvPr id="5" name="Прямоугольник 4"/>
          <p:cNvSpPr/>
          <p:nvPr/>
        </p:nvSpPr>
        <p:spPr>
          <a:xfrm>
            <a:off x="3563938" y="1484313"/>
            <a:ext cx="4895850" cy="4681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/>
              <a:t>Первые произведения первобытного искусства созданы около </a:t>
            </a:r>
            <a:r>
              <a:rPr lang="ru-RU" sz="1900" b="1" i="1" dirty="0"/>
              <a:t>30 тыс</a:t>
            </a:r>
            <a:r>
              <a:rPr lang="ru-RU" sz="1900" b="1" dirty="0"/>
              <a:t>.</a:t>
            </a:r>
            <a:r>
              <a:rPr lang="ru-RU" sz="1900" dirty="0"/>
              <a:t> лет назад, к конце эпохи </a:t>
            </a:r>
            <a:r>
              <a:rPr lang="ru-RU" sz="1900" b="1" i="1" dirty="0"/>
              <a:t>палеолита</a:t>
            </a:r>
            <a:r>
              <a:rPr lang="ru-RU" sz="1900" dirty="0"/>
              <a:t>, или древнего </a:t>
            </a:r>
            <a:r>
              <a:rPr lang="ru-RU" sz="1900" b="1" i="1" dirty="0"/>
              <a:t>каменного века</a:t>
            </a:r>
            <a:r>
              <a:rPr lang="ru-RU" sz="19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/>
              <a:t>Самые древние скульптурные изображения являются так называемые «палеолитические </a:t>
            </a:r>
            <a:r>
              <a:rPr lang="ru-RU" sz="1900" dirty="0" err="1"/>
              <a:t>венеры</a:t>
            </a:r>
            <a:r>
              <a:rPr lang="ru-RU" sz="1900" dirty="0"/>
              <a:t>» – примитивные женские фигурки. Они  еще очень далеки от реального сходства с человеческим телом. Всем им присущи некоторые общие черты: увеличенные бёдра, живот, грудь, отсутствие ступней ног. Первобытных скульпторов не интересовали даже черты лица. Они создали образ женщины-матери, символ плодородия и хранительницы очага</a:t>
            </a:r>
            <a:endParaRPr lang="ru-RU" sz="1900" dirty="0"/>
          </a:p>
        </p:txBody>
      </p:sp>
      <p:sp>
        <p:nvSpPr>
          <p:cNvPr id="17412" name="Прямоугольник 5"/>
          <p:cNvSpPr>
            <a:spLocks noChangeArrowheads="1"/>
          </p:cNvSpPr>
          <p:nvPr/>
        </p:nvSpPr>
        <p:spPr bwMode="auto">
          <a:xfrm>
            <a:off x="3924300" y="6308725"/>
            <a:ext cx="1154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ПЕЩЕРА АЛЬТАМИРА</a:t>
            </a:r>
            <a:endParaRPr lang="ru-RU" b="1"/>
          </a:p>
        </p:txBody>
      </p:sp>
      <p:pic>
        <p:nvPicPr>
          <p:cNvPr id="18434" name="Содержимое 5" descr="3162.jpg"/>
          <p:cNvPicPr>
            <a:picLocks noGrp="1" noChangeAspect="1"/>
          </p:cNvPicPr>
          <p:nvPr>
            <p:ph idx="1"/>
          </p:nvPr>
        </p:nvPicPr>
        <p:blipFill>
          <a:blip r:embed="rId2"/>
          <a:srcRect t="6425" b="4517"/>
          <a:stretch>
            <a:fillRect/>
          </a:stretch>
        </p:blipFill>
        <p:spPr>
          <a:xfrm>
            <a:off x="773113" y="3573463"/>
            <a:ext cx="3987800" cy="2663825"/>
          </a:xfrm>
        </p:spPr>
      </p:pic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4067175" y="6308725"/>
            <a:ext cx="1155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1125538"/>
            <a:ext cx="5400675" cy="2232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1868 г. в </a:t>
            </a:r>
            <a:r>
              <a:rPr lang="ru-RU" b="1" i="1" dirty="0"/>
              <a:t>Испании</a:t>
            </a:r>
            <a:r>
              <a:rPr lang="ru-RU" dirty="0"/>
              <a:t>, в провинции </a:t>
            </a:r>
            <a:r>
              <a:rPr lang="ru-RU" dirty="0" err="1"/>
              <a:t>Сантандер</a:t>
            </a:r>
            <a:r>
              <a:rPr lang="ru-RU" dirty="0"/>
              <a:t>, была открыта пещера </a:t>
            </a:r>
            <a:r>
              <a:rPr lang="ru-RU" dirty="0" err="1"/>
              <a:t>Альтамира</a:t>
            </a:r>
            <a:r>
              <a:rPr lang="ru-RU" dirty="0"/>
              <a:t>, вход в которую до того был засыпан обвалом. Почти 10 лет спустя испанский археолог </a:t>
            </a:r>
            <a:r>
              <a:rPr lang="ru-RU" b="1" i="1" dirty="0" err="1"/>
              <a:t>Марселино</a:t>
            </a:r>
            <a:r>
              <a:rPr lang="ru-RU" b="1" i="1" dirty="0"/>
              <a:t> </a:t>
            </a:r>
            <a:r>
              <a:rPr lang="ru-RU" b="1" i="1" dirty="0" err="1"/>
              <a:t>Саутуола</a:t>
            </a:r>
            <a:r>
              <a:rPr lang="ru-RU" dirty="0"/>
              <a:t>, обнаружил первобытные изображения на её стенах и потолке. </a:t>
            </a:r>
            <a:r>
              <a:rPr lang="ru-RU" b="1" i="1" dirty="0" err="1"/>
              <a:t>Альтамира</a:t>
            </a:r>
            <a:r>
              <a:rPr lang="ru-RU" dirty="0"/>
              <a:t> стала первой из многих десятков подобных пещер на территории Европы</a:t>
            </a:r>
            <a:endParaRPr lang="ru-RU" dirty="0"/>
          </a:p>
        </p:txBody>
      </p:sp>
      <p:pic>
        <p:nvPicPr>
          <p:cNvPr id="18437" name="Рисунок 8" descr="images (10).jpg"/>
          <p:cNvPicPr>
            <a:picLocks noChangeAspect="1"/>
          </p:cNvPicPr>
          <p:nvPr/>
        </p:nvPicPr>
        <p:blipFill>
          <a:blip r:embed="rId3"/>
          <a:srcRect r="9483"/>
          <a:stretch>
            <a:fillRect/>
          </a:stretch>
        </p:blipFill>
        <p:spPr bwMode="auto">
          <a:xfrm>
            <a:off x="6300788" y="1125538"/>
            <a:ext cx="2159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 descr="images (8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6025" y="3541713"/>
            <a:ext cx="3433763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7" descr="images (9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4581525"/>
            <a:ext cx="2657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 b="2438"/>
          <a:stretch>
            <a:fillRect/>
          </a:stretch>
        </p:blipFill>
        <p:spPr>
          <a:xfrm>
            <a:off x="1031875" y="1484313"/>
            <a:ext cx="4044950" cy="25923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ПЕЩЕРЫ ЕВРОПЫ</a:t>
            </a:r>
            <a:endParaRPr lang="ru-RU" b="1"/>
          </a:p>
        </p:txBody>
      </p:sp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4140200" y="6165850"/>
            <a:ext cx="1154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163" y="1484313"/>
            <a:ext cx="3095625" cy="2881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Наиболее известные пещеры находятся на территории Испании и Франции: </a:t>
            </a:r>
            <a:r>
              <a:rPr lang="ru-RU" b="1" i="1" dirty="0" err="1"/>
              <a:t>Ла-Мут</a:t>
            </a:r>
            <a:r>
              <a:rPr lang="ru-RU" b="1" i="1" dirty="0"/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/>
              <a:t>Ла</a:t>
            </a:r>
            <a:r>
              <a:rPr lang="ru-RU" b="1" i="1" dirty="0"/>
              <a:t> Мадлен, </a:t>
            </a:r>
            <a:r>
              <a:rPr lang="ru-RU" b="1" i="1" dirty="0" err="1"/>
              <a:t>Труа</a:t>
            </a:r>
            <a:r>
              <a:rPr lang="ru-RU" b="1" i="1" dirty="0"/>
              <a:t> </a:t>
            </a:r>
            <a:r>
              <a:rPr lang="ru-RU" b="1" i="1" dirty="0" err="1"/>
              <a:t>Фрер</a:t>
            </a:r>
            <a:r>
              <a:rPr lang="ru-RU" b="1" i="1" dirty="0"/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/>
              <a:t>Фон-де-Гом</a:t>
            </a:r>
            <a:r>
              <a:rPr lang="ru-RU" b="1" i="1" dirty="0"/>
              <a:t> </a:t>
            </a:r>
            <a:r>
              <a:rPr lang="ru-RU" dirty="0"/>
              <a:t>и др.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Сейчас благодаря целенаправленным поискам только во Франции известно около ста пещер 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0113" y="4149725"/>
            <a:ext cx="4319587" cy="2016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изображениями первобытного времени. Выдающиеся открытие было сделано совершенно случайно в сентябре 1940 г. Пещеру </a:t>
            </a:r>
            <a:r>
              <a:rPr lang="ru-RU" dirty="0" err="1"/>
              <a:t>Ласко</a:t>
            </a:r>
            <a:r>
              <a:rPr lang="ru-RU" dirty="0"/>
              <a:t> во Франции открыли 4 мальчика. Живопись этой пещеры – самое совершенное произведение  палеолита</a:t>
            </a:r>
            <a:endParaRPr lang="ru-RU" dirty="0"/>
          </a:p>
        </p:txBody>
      </p:sp>
      <p:pic>
        <p:nvPicPr>
          <p:cNvPr id="19462" name="Рисунок 7" descr="i (5).jpg"/>
          <p:cNvPicPr>
            <a:picLocks noChangeAspect="1"/>
          </p:cNvPicPr>
          <p:nvPr/>
        </p:nvPicPr>
        <p:blipFill>
          <a:blip r:embed="rId3"/>
          <a:srcRect t="10944" b="13522"/>
          <a:stretch>
            <a:fillRect/>
          </a:stretch>
        </p:blipFill>
        <p:spPr bwMode="auto">
          <a:xfrm>
            <a:off x="5364163" y="4437063"/>
            <a:ext cx="309562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БИЗОН</a:t>
            </a:r>
            <a:endParaRPr lang="ru-RU" b="1"/>
          </a:p>
        </p:txBody>
      </p:sp>
      <p:pic>
        <p:nvPicPr>
          <p:cNvPr id="20482" name="Содержимое 5" descr="pibiz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62088" y="1412875"/>
            <a:ext cx="5989637" cy="3992563"/>
          </a:xfrm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3924300" y="6308725"/>
            <a:ext cx="1154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1050" y="5661025"/>
            <a:ext cx="4897438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Пещера </a:t>
            </a:r>
            <a:r>
              <a:rPr lang="ru-RU" sz="2400" dirty="0" err="1"/>
              <a:t>Альтамира</a:t>
            </a:r>
            <a:r>
              <a:rPr lang="ru-RU" sz="2400" dirty="0"/>
              <a:t> - Испания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Первобытные художники заполняли поверхность внутри контура рисунка чёрной или красной краской (30-18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лет д.н. э)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Позднее косыми штрихами изображали шерсть, стали пользоваться дополнительными цветами (оттенки желтого и красного), появился объем. Линия контура то ярче, то темнее. Контуры подчеркивали вырезанной линией (18-15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лет до н.э)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/>
              <a:t>В 12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до н. э. пещерное искусство достигло расцвета. Живопись передавала объем, перспективу, цвет, пропорции фигур, движение. Тогда же были созданы огромные живописные полотна, покрывавшие своды глубоких пещер. Изображались в основном животные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smtClean="0"/>
              <a:t>ОСОБЕННОСТИ РИСУНКА</a:t>
            </a:r>
            <a:endParaRPr lang="ru-RU" b="1"/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3924300" y="6227763"/>
            <a:ext cx="115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Constantia" pitchFamily="18" charset="0"/>
              </a:rPr>
              <a:t>СПб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420</TotalTime>
  <Words>956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ПЕРВОБЫТНОЕ ИСКУССТВО На заре человечества</dc:title>
  <dc:creator>User</dc:creator>
  <cp:lastModifiedBy>Ирина</cp:lastModifiedBy>
  <cp:revision>42</cp:revision>
  <dcterms:created xsi:type="dcterms:W3CDTF">2012-09-14T17:46:01Z</dcterms:created>
  <dcterms:modified xsi:type="dcterms:W3CDTF">2014-08-22T18:02:27Z</dcterms:modified>
</cp:coreProperties>
</file>