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2352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5" d="100"/>
          <a:sy n="35" d="100"/>
        </p:scale>
        <p:origin x="-222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FE238-D6E6-4238-A354-ECF162E4AA06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45145-0569-463B-AA4A-2B0898935E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366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ru/imghp" TargetMode="External"/><Relationship Id="rId2" Type="http://schemas.openxmlformats.org/officeDocument/2006/relationships/hyperlink" Target="https://yandex.ru/image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Итоговое повторение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5589239"/>
            <a:ext cx="1152128" cy="432049"/>
          </a:xfrm>
        </p:spPr>
        <p:txBody>
          <a:bodyPr/>
          <a:lstStyle/>
          <a:p>
            <a:r>
              <a:rPr lang="ru-RU" b="1" dirty="0">
                <a:latin typeface="Arial Narrow" pitchFamily="34" charset="0"/>
              </a:rPr>
              <a:t>Урок </a:t>
            </a:r>
            <a:r>
              <a:rPr lang="ru-RU" b="1" dirty="0" smtClean="0">
                <a:latin typeface="Arial Narrow" pitchFamily="34" charset="0"/>
              </a:rPr>
              <a:t>32</a:t>
            </a:r>
            <a:endParaRPr lang="ru-RU" b="1" dirty="0">
              <a:latin typeface="Arial Narrow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996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404664"/>
            <a:ext cx="6552728" cy="216024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Все термины, кроме одного, характеризуют творческий труд. Какое слово лишнее в перечне? Почему?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708921"/>
            <a:ext cx="5112568" cy="259228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ru-RU" sz="2800" b="1" dirty="0" smtClean="0"/>
              <a:t>астер – золотые руки,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2800" b="1" dirty="0" smtClean="0"/>
              <a:t>удожник,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2800" b="1" dirty="0" smtClean="0"/>
              <a:t>никальность, 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2800" b="1" dirty="0" smtClean="0"/>
              <a:t>еповторимость, 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</a:t>
            </a:r>
            <a:r>
              <a:rPr lang="ru-RU" sz="2800" b="1" dirty="0" smtClean="0"/>
              <a:t>аблон.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5517232"/>
            <a:ext cx="815007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/>
              <a:t>*Шаблон - </a:t>
            </a:r>
            <a:r>
              <a:rPr lang="ru-RU" sz="2600" dirty="0" smtClean="0"/>
              <a:t>общеизвестный</a:t>
            </a:r>
            <a:r>
              <a:rPr lang="ru-RU" sz="2600" dirty="0"/>
              <a:t>, избитый образец, </a:t>
            </a:r>
            <a:r>
              <a:rPr lang="ru-RU" sz="2600" dirty="0" smtClean="0"/>
              <a:t>трафарет, которому </a:t>
            </a:r>
            <a:r>
              <a:rPr lang="ru-RU" sz="2600" dirty="0"/>
              <a:t>подражают.</a:t>
            </a:r>
          </a:p>
        </p:txBody>
      </p:sp>
      <p:pic>
        <p:nvPicPr>
          <p:cNvPr id="6" name="Picture 1" descr="C:\Users\Acer\Desktop\анимационные картинки\непонимающий смайл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219200" cy="1219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04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6408830" cy="1635079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Что из перечисленного ниже может составлять доходы семьи?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348880"/>
            <a:ext cx="7862044" cy="3483749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rabicParenR"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600" b="1" dirty="0" smtClean="0"/>
              <a:t>аработная плата родителей.</a:t>
            </a:r>
          </a:p>
          <a:p>
            <a:pPr marL="525780" indent="-457200">
              <a:buFont typeface="+mj-lt"/>
              <a:buAutoNum type="arabicParenR"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600" b="1" dirty="0" smtClean="0"/>
              <a:t>типендия старших детей.</a:t>
            </a:r>
          </a:p>
          <a:p>
            <a:pPr marL="525780" indent="-457200">
              <a:buFont typeface="+mj-lt"/>
              <a:buAutoNum type="arabicParenR"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600" b="1" dirty="0" smtClean="0"/>
              <a:t>лата за пребывание детей в детском саду.</a:t>
            </a:r>
          </a:p>
          <a:p>
            <a:pPr marL="525780" indent="-457200">
              <a:buFont typeface="+mj-lt"/>
              <a:buAutoNum type="arabicParenR"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600" b="1" dirty="0" smtClean="0"/>
              <a:t>особие для младших детей.</a:t>
            </a:r>
          </a:p>
          <a:p>
            <a:pPr marL="525780" indent="-457200">
              <a:buFont typeface="+mj-lt"/>
              <a:buAutoNum type="arabicParenR"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600" b="1" dirty="0" smtClean="0"/>
              <a:t>енсия бабушки и дедушки.</a:t>
            </a:r>
          </a:p>
          <a:p>
            <a:pPr marL="525780" indent="-457200">
              <a:buFont typeface="+mj-lt"/>
              <a:buAutoNum type="arabicParenR"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2600" b="1" dirty="0" smtClean="0"/>
              <a:t>плата телефонных разговоров.</a:t>
            </a:r>
            <a:endParaRPr lang="ru-RU" sz="2600" b="1" dirty="0"/>
          </a:p>
        </p:txBody>
      </p:sp>
      <p:pic>
        <p:nvPicPr>
          <p:cNvPr id="5" name="Picture 1" descr="C:\Users\Acer\Desktop\анимационные картинки\непонимающий смайл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219200" cy="1219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02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404664"/>
            <a:ext cx="6408712" cy="115212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Вставь нужное по смыслу слово в текст: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420888"/>
            <a:ext cx="7200800" cy="2592288"/>
          </a:xfrm>
        </p:spPr>
        <p:txBody>
          <a:bodyPr>
            <a:normAutofit/>
          </a:bodyPr>
          <a:lstStyle/>
          <a:p>
            <a:pPr marL="68580" indent="0">
              <a:lnSpc>
                <a:spcPct val="150000"/>
              </a:lnSpc>
              <a:buNone/>
            </a:pPr>
            <a:r>
              <a:rPr lang="ru-RU" sz="2600" b="1" dirty="0" smtClean="0"/>
              <a:t>Настоящий _________________________ никогда не будет равнодушен к своему народу, своей стране.</a:t>
            </a:r>
            <a:endParaRPr lang="ru-RU" sz="2600" b="1" dirty="0"/>
          </a:p>
        </p:txBody>
      </p:sp>
      <p:pic>
        <p:nvPicPr>
          <p:cNvPr id="5" name="Picture 1" descr="C:\Users\Acer\Desktop\анимационные картинки\непонимающий смайл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219200" cy="1219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85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6531049" cy="18722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В каких из указанных случаев рус-</a:t>
            </a:r>
            <a:r>
              <a:rPr lang="ru-RU" sz="2800" dirty="0" err="1" smtClean="0">
                <a:solidFill>
                  <a:schemeClr val="tx1"/>
                </a:solidFill>
              </a:rPr>
              <a:t>ский</a:t>
            </a:r>
            <a:r>
              <a:rPr lang="ru-RU" sz="2800" dirty="0" smtClean="0">
                <a:solidFill>
                  <a:schemeClr val="tx1"/>
                </a:solidFill>
              </a:rPr>
              <a:t> язык используется как </a:t>
            </a:r>
            <a:r>
              <a:rPr lang="ru-RU" sz="2800" dirty="0" err="1" smtClean="0">
                <a:solidFill>
                  <a:schemeClr val="tx1"/>
                </a:solidFill>
              </a:rPr>
              <a:t>госу</a:t>
            </a:r>
            <a:r>
              <a:rPr lang="ru-RU" sz="2800" dirty="0" smtClean="0">
                <a:solidFill>
                  <a:schemeClr val="tx1"/>
                </a:solidFill>
              </a:rPr>
              <a:t>-дарственный? Ответ запиши </a:t>
            </a:r>
            <a:r>
              <a:rPr lang="ru-RU" sz="2800" dirty="0" err="1" smtClean="0">
                <a:solidFill>
                  <a:schemeClr val="tx1"/>
                </a:solidFill>
              </a:rPr>
              <a:t>по-следовательностью</a:t>
            </a:r>
            <a:r>
              <a:rPr lang="ru-RU" sz="2800" dirty="0" smtClean="0">
                <a:solidFill>
                  <a:schemeClr val="tx1"/>
                </a:solidFill>
              </a:rPr>
              <a:t> цифр.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420888"/>
            <a:ext cx="7934052" cy="3384376"/>
          </a:xfrm>
        </p:spPr>
        <p:txBody>
          <a:bodyPr>
            <a:normAutofit/>
          </a:bodyPr>
          <a:lstStyle/>
          <a:p>
            <a:pPr marL="582930" indent="-514350">
              <a:buFont typeface="+mj-lt"/>
              <a:buAutoNum type="arabicParenR"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600" dirty="0" smtClean="0"/>
              <a:t> международных переговорах.</a:t>
            </a:r>
          </a:p>
          <a:p>
            <a:pPr marL="582930" indent="-514350">
              <a:buFont typeface="+mj-lt"/>
              <a:buAutoNum type="arabicParenR"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600" dirty="0" smtClean="0"/>
              <a:t>театре при постановке новой пьесы.</a:t>
            </a:r>
          </a:p>
          <a:p>
            <a:pPr marL="582930" indent="-514350">
              <a:buFont typeface="+mj-lt"/>
              <a:buAutoNum type="arabicParenR"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600" dirty="0" smtClean="0"/>
              <a:t> официальных государственных документах Российской Федерации.</a:t>
            </a:r>
          </a:p>
          <a:p>
            <a:pPr marL="582930" indent="-514350">
              <a:buFont typeface="+mj-lt"/>
              <a:buAutoNum type="arabicParenR"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600" dirty="0" smtClean="0"/>
              <a:t> общении представителей народов России.</a:t>
            </a:r>
          </a:p>
          <a:p>
            <a:pPr marL="582930" indent="-514350">
              <a:buFont typeface="+mj-lt"/>
              <a:buAutoNum type="arabicParenR"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600" dirty="0" smtClean="0"/>
              <a:t>ри изучении его во всех школах России.</a:t>
            </a:r>
            <a:endParaRPr lang="ru-RU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6021288"/>
            <a:ext cx="77048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i="1" dirty="0" smtClean="0"/>
              <a:t>Ответ:</a:t>
            </a:r>
            <a:r>
              <a:rPr lang="ru-RU" sz="2600" dirty="0" smtClean="0"/>
              <a:t> _________________</a:t>
            </a:r>
            <a:endParaRPr lang="ru-RU" sz="2600" dirty="0"/>
          </a:p>
        </p:txBody>
      </p:sp>
      <p:pic>
        <p:nvPicPr>
          <p:cNvPr id="6" name="Picture 1" descr="C:\Users\Acer\Desktop\анимационные картинки\непонимающий смайл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219200" cy="1219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99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713696"/>
            <a:ext cx="5328710" cy="601136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tx1"/>
                </a:solidFill>
              </a:rPr>
              <a:t>Впиши, как называется:</a:t>
            </a:r>
            <a:endParaRPr lang="ru-RU" sz="3200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060848"/>
            <a:ext cx="7934052" cy="4320480"/>
          </a:xfrm>
        </p:spPr>
        <p:txBody>
          <a:bodyPr>
            <a:normAutofit/>
          </a:bodyPr>
          <a:lstStyle/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600" dirty="0" smtClean="0"/>
              <a:t>ринадлежность человека к той или иной нации: ________________________</a:t>
            </a:r>
          </a:p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600" dirty="0" smtClean="0"/>
              <a:t>ложившаяся в течение длительного времени общность людей, которых объединила общая историческая судьба, язык, духовная культура, территория, экономика: _______________</a:t>
            </a:r>
          </a:p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ru-RU" sz="2600" dirty="0" smtClean="0"/>
              <a:t>осударство, население которого состоит из представителей разных народов: ______________________________</a:t>
            </a:r>
            <a:endParaRPr lang="ru-RU" sz="2600" dirty="0"/>
          </a:p>
        </p:txBody>
      </p:sp>
      <p:pic>
        <p:nvPicPr>
          <p:cNvPr id="5" name="Picture 1" descr="C:\Users\Acer\Desktop\анимационные картинки\непонимающий смайл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219200" cy="1219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538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5832648" cy="864096"/>
          </a:xfrm>
        </p:spPr>
        <p:txBody>
          <a:bodyPr>
            <a:normAutofit/>
          </a:bodyPr>
          <a:lstStyle/>
          <a:p>
            <a:r>
              <a:rPr lang="ru-RU" b="1" u="sng" dirty="0">
                <a:solidFill>
                  <a:schemeClr val="tx2"/>
                </a:solidFill>
              </a:rPr>
              <a:t>Домашнее задание</a:t>
            </a:r>
            <a:r>
              <a:rPr lang="ru-RU" b="1" u="sng" dirty="0" smtClean="0">
                <a:solidFill>
                  <a:schemeClr val="tx2"/>
                </a:solidFill>
              </a:rPr>
              <a:t>: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5" name="Picture 2" descr="C:\Users\Acer\Desktop\анимационные картинки\смайл на диване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926" y="1898284"/>
            <a:ext cx="2956148" cy="20420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042988" y="4365105"/>
            <a:ext cx="6777037" cy="792088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2600" b="1" dirty="0" smtClean="0"/>
              <a:t>абочая тетрадь, сс. 75-80</a:t>
            </a:r>
          </a:p>
        </p:txBody>
      </p:sp>
    </p:spTree>
    <p:extLst>
      <p:ext uri="{BB962C8B-B14F-4D97-AF65-F5344CB8AC3E}">
        <p14:creationId xmlns:p14="http://schemas.microsoft.com/office/powerpoint/2010/main" val="115110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Несколько слов для учителя: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2776"/>
            <a:ext cx="7920880" cy="489654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Курс подготовлен к УМК: Обществознание. 5 класс. </a:t>
            </a:r>
            <a:r>
              <a:rPr lang="ru-RU" u="sng" dirty="0" smtClean="0"/>
              <a:t>Учебник</a:t>
            </a:r>
            <a:r>
              <a:rPr lang="ru-RU" dirty="0" smtClean="0"/>
              <a:t> для общеобразовательных учреждений. Под редакцией Л.Н. Боголюбова, Л.Ф. Ивановой. - М.: Просвещение, 2012.</a:t>
            </a:r>
          </a:p>
          <a:p>
            <a:pPr algn="just"/>
            <a:r>
              <a:rPr lang="ru-RU" u="sng" dirty="0" smtClean="0"/>
              <a:t>Рабочая тетрадь</a:t>
            </a:r>
            <a:r>
              <a:rPr lang="ru-RU" dirty="0" smtClean="0"/>
              <a:t>: </a:t>
            </a:r>
            <a:r>
              <a:rPr lang="ru-RU" dirty="0" err="1" smtClean="0"/>
              <a:t>Л.Ф.Иванова</a:t>
            </a:r>
            <a:r>
              <a:rPr lang="ru-RU" dirty="0" smtClean="0"/>
              <a:t>, Я.В. </a:t>
            </a:r>
            <a:r>
              <a:rPr lang="ru-RU" dirty="0" err="1" smtClean="0"/>
              <a:t>Хотеенкова</a:t>
            </a:r>
            <a:r>
              <a:rPr lang="ru-RU" dirty="0" smtClean="0"/>
              <a:t>. Обществознание. 5 класс. Пособие для учащихся общеобразовательных учреждений. - М.: Просвещение, 2012.</a:t>
            </a:r>
          </a:p>
          <a:p>
            <a:pPr algn="just"/>
            <a:r>
              <a:rPr lang="ru-RU" u="sng" dirty="0" smtClean="0"/>
              <a:t>Методическое пособие</a:t>
            </a:r>
            <a:r>
              <a:rPr lang="ru-RU" dirty="0" smtClean="0"/>
              <a:t>:  Методические рекомендации к учебнику «Обществоведение: гражданин, общество, государство»: 5 </a:t>
            </a:r>
            <a:r>
              <a:rPr lang="ru-RU" dirty="0" err="1" smtClean="0"/>
              <a:t>кл</a:t>
            </a:r>
            <a:r>
              <a:rPr lang="ru-RU" dirty="0" smtClean="0"/>
              <a:t>.: Пособие для учителя/Л.Н. Боголюбов, Н.Ф. Виноградник, Н.И. Городецкая и др.; под ред. Л.Ф. Ивановой. М.: Просвещение, 2003.</a:t>
            </a:r>
          </a:p>
          <a:p>
            <a:pPr algn="just"/>
            <a:r>
              <a:rPr lang="ru-RU" dirty="0" smtClean="0"/>
              <a:t>При разработке Презентаций использовалась Рабочая тетрадь по обществоведению: 5 класс/ А.С. Митькин.- М.: Экзамен, 2012.</a:t>
            </a:r>
          </a:p>
          <a:p>
            <a:pPr algn="just"/>
            <a:r>
              <a:rPr lang="ru-RU" dirty="0" smtClean="0"/>
              <a:t>В презентациях использованы иллюстрации из открытого банка иллюстраций Яндекс и Гугл : </a:t>
            </a:r>
            <a:r>
              <a:rPr lang="en-US" dirty="0">
                <a:hlinkClick r:id="rId2"/>
              </a:rPr>
              <a:t>https://yandex.ru/images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;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www.google.ru/imghp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588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10743"/>
            <a:ext cx="5544734" cy="823528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Что мы узнали?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60848"/>
            <a:ext cx="8078068" cy="3771781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2600" b="1" dirty="0" smtClean="0"/>
              <a:t>б особенностях подросткового возраста я знаю…</a:t>
            </a:r>
          </a:p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</a:t>
            </a:r>
            <a:r>
              <a:rPr lang="ru-RU" sz="2600" b="1" dirty="0" smtClean="0"/>
              <a:t> знаю, что необходимо учиться, чтобы стать мудрее, чтобы…</a:t>
            </a:r>
          </a:p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600" b="1" dirty="0" smtClean="0"/>
              <a:t>наю, что моя страна – Россия, знаю наши государственные символы.</a:t>
            </a:r>
          </a:p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ru-RU" sz="2600" b="1" dirty="0" smtClean="0"/>
              <a:t>ы узнали о домашнем хозяйстве и как его вести.</a:t>
            </a:r>
            <a:endParaRPr lang="ru-RU" sz="2600" b="1" dirty="0"/>
          </a:p>
        </p:txBody>
      </p:sp>
      <p:pic>
        <p:nvPicPr>
          <p:cNvPr id="5" name="Picture 1" descr="C:\Users\Acer\Desktop\анимационные картинки\непонимающий смайл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219200" cy="1219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20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04664"/>
            <a:ext cx="5976664" cy="134704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Что нам предстоит узнать.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60848"/>
            <a:ext cx="8078068" cy="39604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</a:t>
            </a:r>
            <a:r>
              <a:rPr lang="ru-RU" sz="2600" b="1" dirty="0" smtClean="0">
                <a:solidFill>
                  <a:schemeClr val="tx1"/>
                </a:solidFill>
              </a:rPr>
              <a:t>то такое малая группа?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2600" b="1" dirty="0" smtClean="0">
                <a:solidFill>
                  <a:schemeClr val="tx1"/>
                </a:solidFill>
              </a:rPr>
              <a:t>акие законы касаются тебя уже сейчас?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2600" b="1" dirty="0" smtClean="0">
                <a:solidFill>
                  <a:schemeClr val="tx1"/>
                </a:solidFill>
              </a:rPr>
              <a:t>ак действуют законы рынка?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2600" b="1" dirty="0" smtClean="0">
                <a:solidFill>
                  <a:schemeClr val="tx1"/>
                </a:solidFill>
              </a:rPr>
              <a:t>акую роль в экономике играют торговля, деньги, реклама?</a:t>
            </a:r>
          </a:p>
        </p:txBody>
      </p:sp>
      <p:pic>
        <p:nvPicPr>
          <p:cNvPr id="5" name="Picture 1" descr="C:\Users\Acer\Desktop\анимационные картинки\непонимающий смайл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219200" cy="1219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90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476672"/>
            <a:ext cx="6408830" cy="16561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Зачем мне полученные знания и где я могу их применить?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36912"/>
            <a:ext cx="8078068" cy="3384376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2600" b="1" dirty="0" smtClean="0"/>
              <a:t>чись выделять главное, что произошло за день.</a:t>
            </a:r>
          </a:p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2600" b="1" dirty="0" smtClean="0"/>
              <a:t>мение делать правильные выводы – важное качество думающего человека.</a:t>
            </a:r>
          </a:p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2600" b="1" dirty="0" smtClean="0"/>
              <a:t>читься можно не только в школе. Бесцельно потраченное время – вот чего надо опасаться.</a:t>
            </a:r>
          </a:p>
        </p:txBody>
      </p:sp>
      <p:pic>
        <p:nvPicPr>
          <p:cNvPr id="5" name="Picture 1" descr="C:\Users\Acer\Desktop\анимационные картинки\непонимающий смайл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219200" cy="1219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18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327720"/>
            <a:ext cx="5976664" cy="129614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А теперь проверь себя. Прочны ли твои знания?</a:t>
            </a:r>
            <a:endParaRPr lang="ru-RU" b="1" dirty="0">
              <a:solidFill>
                <a:srgbClr val="FFFF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9457756"/>
              </p:ext>
            </p:extLst>
          </p:nvPr>
        </p:nvGraphicFramePr>
        <p:xfrm>
          <a:off x="683566" y="2728912"/>
          <a:ext cx="7934053" cy="3741002"/>
        </p:xfrm>
        <a:graphic>
          <a:graphicData uri="http://schemas.openxmlformats.org/drawingml/2006/table">
            <a:tbl>
              <a:tblPr firstRow="1" firstCol="1" bandRow="1"/>
              <a:tblGrid>
                <a:gridCol w="1944218"/>
                <a:gridCol w="2804681"/>
                <a:gridCol w="3185154"/>
              </a:tblGrid>
              <a:tr h="332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Человек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Животное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Общие признаки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0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Отличительные признаки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541800" y="1835657"/>
            <a:ext cx="551946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b="1" dirty="0"/>
              <a:t>Отличия человека от животных</a:t>
            </a:r>
            <a:endParaRPr lang="ru-RU" sz="2600" dirty="0"/>
          </a:p>
        </p:txBody>
      </p:sp>
      <p:pic>
        <p:nvPicPr>
          <p:cNvPr id="11" name="Picture 1" descr="C:\Users\Acer\Desktop\анимационные картинки\непонимающий смайл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219200" cy="1219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54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844824"/>
            <a:ext cx="7632848" cy="4392488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600" b="1" dirty="0" smtClean="0"/>
              <a:t>редставь себе, что тебе необходимо подготовить послание жителям других планет. Нужно кратко и в то же время достаточно полно охарактеризовать человека как уникального обитателя планеты Земля.</a:t>
            </a:r>
          </a:p>
          <a:p>
            <a:pPr marL="68580" indent="0">
              <a:buNone/>
            </a:pPr>
            <a:endParaRPr lang="ru-RU" sz="2600" b="1" dirty="0" smtClean="0"/>
          </a:p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600" b="1" dirty="0" smtClean="0"/>
              <a:t>ослание может быть выполнено в любой форме (короткий текст, рисунки, схема и проч.)</a:t>
            </a:r>
            <a:endParaRPr lang="ru-RU" sz="2600" b="1" dirty="0"/>
          </a:p>
        </p:txBody>
      </p:sp>
      <p:pic>
        <p:nvPicPr>
          <p:cNvPr id="6" name="Picture 1" descr="C:\Users\Acer\Desktop\анимационные картинки\непонимающий смайл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219200" cy="1219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88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97545"/>
            <a:ext cx="8568952" cy="4099807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dirty="0" smtClean="0"/>
              <a:t>___ В этом возрасте человек, накопивший немалый жизненный опыт, заслуженно пользуется уважением.</a:t>
            </a:r>
          </a:p>
          <a:p>
            <a:pPr marL="68580" indent="0">
              <a:buNone/>
            </a:pPr>
            <a:r>
              <a:rPr lang="ru-RU" dirty="0" smtClean="0"/>
              <a:t>___ Всё ещё впереди, возраст счастливой </a:t>
            </a:r>
            <a:r>
              <a:rPr lang="ru-RU" dirty="0" err="1" smtClean="0"/>
              <a:t>безмятеж-ности</a:t>
            </a:r>
            <a:r>
              <a:rPr lang="ru-RU" dirty="0" smtClean="0"/>
              <a:t>.</a:t>
            </a:r>
          </a:p>
          <a:p>
            <a:pPr marL="68580" indent="0">
              <a:buNone/>
            </a:pPr>
            <a:r>
              <a:rPr lang="ru-RU" dirty="0" smtClean="0"/>
              <a:t>___ Человек имеет возможность в полной мере </a:t>
            </a:r>
            <a:r>
              <a:rPr lang="ru-RU" dirty="0" err="1" smtClean="0"/>
              <a:t>поль-зоваться</a:t>
            </a:r>
            <a:r>
              <a:rPr lang="ru-RU" dirty="0" smtClean="0"/>
              <a:t> правами, выполнять обязанности, макси-</a:t>
            </a:r>
            <a:r>
              <a:rPr lang="ru-RU" dirty="0" err="1" smtClean="0"/>
              <a:t>мально</a:t>
            </a:r>
            <a:r>
              <a:rPr lang="ru-RU" dirty="0" smtClean="0"/>
              <a:t> реализовывать свои способности.</a:t>
            </a:r>
          </a:p>
          <a:p>
            <a:pPr marL="68580" indent="0">
              <a:buNone/>
            </a:pPr>
            <a:r>
              <a:rPr lang="ru-RU" dirty="0" smtClean="0"/>
              <a:t>___ В этом возрасте часто меняется настроение, происходит быстрый физический рост, многое чело-век уже умеет, но не всеми правами может </a:t>
            </a:r>
            <a:r>
              <a:rPr lang="ru-RU" dirty="0" err="1" smtClean="0"/>
              <a:t>пользо-ваться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07704" y="404663"/>
            <a:ext cx="662473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i="1" dirty="0" smtClean="0"/>
              <a:t>Расположи суждения, отражающие основные этапы человеческой жизни, в логической последовательности (расставь номера по порядку.</a:t>
            </a:r>
            <a:endParaRPr lang="ru-RU" sz="2600" i="1" dirty="0"/>
          </a:p>
        </p:txBody>
      </p:sp>
      <p:pic>
        <p:nvPicPr>
          <p:cNvPr id="6" name="Picture 1" descr="C:\Users\Acer\Desktop\анимационные картинки\непонимающий смайл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219200" cy="1219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39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46620"/>
            <a:ext cx="6192688" cy="1656184"/>
          </a:xfrm>
        </p:spPr>
        <p:txBody>
          <a:bodyPr>
            <a:normAutofit fontScale="90000"/>
          </a:bodyPr>
          <a:lstStyle/>
          <a:p>
            <a:r>
              <a:rPr lang="ru-RU" sz="3200" i="1" dirty="0" smtClean="0">
                <a:solidFill>
                  <a:schemeClr val="tx1"/>
                </a:solidFill>
              </a:rPr>
              <a:t>Чем </a:t>
            </a:r>
            <a:r>
              <a:rPr lang="ru-RU" sz="3200" i="1" dirty="0" err="1" smtClean="0">
                <a:solidFill>
                  <a:schemeClr val="tx1"/>
                </a:solidFill>
              </a:rPr>
              <a:t>двухпоколенная</a:t>
            </a:r>
            <a:r>
              <a:rPr lang="ru-RU" sz="3200" i="1" dirty="0" smtClean="0">
                <a:solidFill>
                  <a:schemeClr val="tx1"/>
                </a:solidFill>
              </a:rPr>
              <a:t> семья отличается от </a:t>
            </a:r>
            <a:r>
              <a:rPr lang="ru-RU" sz="3200" i="1" dirty="0" err="1" smtClean="0">
                <a:solidFill>
                  <a:schemeClr val="tx1"/>
                </a:solidFill>
              </a:rPr>
              <a:t>трёхпоколенной</a:t>
            </a:r>
            <a:r>
              <a:rPr lang="ru-RU" sz="3200" i="1" dirty="0" smtClean="0">
                <a:solidFill>
                  <a:schemeClr val="tx1"/>
                </a:solidFill>
              </a:rPr>
              <a:t>? </a:t>
            </a:r>
            <a:br>
              <a:rPr lang="ru-RU" sz="3200" i="1" dirty="0" smtClean="0">
                <a:solidFill>
                  <a:schemeClr val="tx1"/>
                </a:solidFill>
              </a:rPr>
            </a:br>
            <a:r>
              <a:rPr lang="ru-RU" sz="3200" i="1" dirty="0" smtClean="0">
                <a:solidFill>
                  <a:schemeClr val="tx1"/>
                </a:solidFill>
              </a:rPr>
              <a:t>Укажи не менее трёх различий.</a:t>
            </a:r>
            <a:endParaRPr lang="ru-RU" sz="3200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852936"/>
            <a:ext cx="8006060" cy="2952328"/>
          </a:xfrm>
        </p:spPr>
        <p:txBody>
          <a:bodyPr>
            <a:normAutofit/>
          </a:bodyPr>
          <a:lstStyle/>
          <a:p>
            <a:pPr marL="582930" indent="-514350">
              <a:buFont typeface="+mj-lt"/>
              <a:buAutoNum type="arabicParenR"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</a:t>
            </a:r>
            <a:r>
              <a:rPr lang="ru-RU" sz="2600" b="1" dirty="0" smtClean="0"/>
              <a:t>_____________________________________________________________________________________</a:t>
            </a:r>
          </a:p>
          <a:p>
            <a:pPr marL="582930" indent="-514350">
              <a:buFont typeface="+mj-lt"/>
              <a:buAutoNum type="arabicParenR"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</a:t>
            </a:r>
            <a:r>
              <a:rPr lang="ru-RU" sz="2600" b="1" dirty="0" smtClean="0"/>
              <a:t>_____________________________________________________________________________________</a:t>
            </a:r>
          </a:p>
          <a:p>
            <a:pPr marL="582930" indent="-514350">
              <a:buFont typeface="+mj-lt"/>
              <a:buAutoNum type="arabicParenR"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</a:t>
            </a:r>
            <a:r>
              <a:rPr lang="ru-RU" sz="2600" b="1" dirty="0" smtClean="0"/>
              <a:t>_____________________________________________________________________________________</a:t>
            </a:r>
            <a:endParaRPr lang="ru-RU" sz="2600" b="1" dirty="0"/>
          </a:p>
        </p:txBody>
      </p:sp>
      <p:pic>
        <p:nvPicPr>
          <p:cNvPr id="5" name="Picture 1" descr="C:\Users\Acer\Desktop\анимационные картинки\непонимающий смайл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219200" cy="1219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14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637908" cy="2142474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tx1"/>
                </a:solidFill>
              </a:rPr>
              <a:t>Из предложенного списка за-пиши в таблицу названия пред-</a:t>
            </a:r>
            <a:r>
              <a:rPr lang="ru-RU" sz="3200" i="1" dirty="0" err="1" smtClean="0">
                <a:solidFill>
                  <a:schemeClr val="tx1"/>
                </a:solidFill>
              </a:rPr>
              <a:t>метов</a:t>
            </a:r>
            <a:r>
              <a:rPr lang="ru-RU" sz="3200" i="1" dirty="0" smtClean="0">
                <a:solidFill>
                  <a:schemeClr val="tx1"/>
                </a:solidFill>
              </a:rPr>
              <a:t> личного и семейного пользования:</a:t>
            </a:r>
            <a:endParaRPr lang="ru-RU" sz="3200" i="1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450001"/>
              </p:ext>
            </p:extLst>
          </p:nvPr>
        </p:nvGraphicFramePr>
        <p:xfrm>
          <a:off x="539552" y="2492896"/>
          <a:ext cx="8078068" cy="2296007"/>
        </p:xfrm>
        <a:graphic>
          <a:graphicData uri="http://schemas.openxmlformats.org/drawingml/2006/table">
            <a:tbl>
              <a:tblPr firstRow="1" firstCol="1" bandRow="1"/>
              <a:tblGrid>
                <a:gridCol w="3927028"/>
                <a:gridCol w="4151040"/>
              </a:tblGrid>
              <a:tr h="1214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Предметы личного пользования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Предметы семейного пользования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6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ru-RU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6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ru-RU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5127575"/>
            <a:ext cx="81500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Электроэнергия, футбольный мяч, фотоальбом, </a:t>
            </a:r>
            <a:r>
              <a:rPr lang="en-US" sz="2400" i="1" dirty="0" smtClean="0"/>
              <a:t>DVD</a:t>
            </a:r>
            <a:r>
              <a:rPr lang="ru-RU" sz="2400" i="1" dirty="0" smtClean="0"/>
              <a:t>-плеер, расчёска, кастрюля, горячая вода, зубная щётка, продукты питания. </a:t>
            </a:r>
            <a:endParaRPr lang="ru-RU" sz="2400" i="1" dirty="0"/>
          </a:p>
        </p:txBody>
      </p:sp>
      <p:pic>
        <p:nvPicPr>
          <p:cNvPr id="8" name="Picture 1" descr="C:\Users\Acer\Desktop\анимационные картинки\непонимающий смайл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30" y="404664"/>
            <a:ext cx="1394612" cy="1440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735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116</TotalTime>
  <Words>698</Words>
  <Application>Microsoft Office PowerPoint</Application>
  <PresentationFormat>Экран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Остин</vt:lpstr>
      <vt:lpstr>Итоговое повторение</vt:lpstr>
      <vt:lpstr>Что мы узнали?</vt:lpstr>
      <vt:lpstr>Что нам предстоит узнать.</vt:lpstr>
      <vt:lpstr>Зачем мне полученные знания и где я могу их применить?</vt:lpstr>
      <vt:lpstr>А теперь проверь себя. Прочны ли твои знания?</vt:lpstr>
      <vt:lpstr>Презентация PowerPoint</vt:lpstr>
      <vt:lpstr>Презентация PowerPoint</vt:lpstr>
      <vt:lpstr>Чем двухпоколенная семья отличается от трёхпоколенной?  Укажи не менее трёх различий.</vt:lpstr>
      <vt:lpstr>Из предложенного списка за-пиши в таблицу названия пред-метов личного и семейного пользования:</vt:lpstr>
      <vt:lpstr>Все термины, кроме одного, характеризуют творческий труд. Какое слово лишнее в перечне? Почему?</vt:lpstr>
      <vt:lpstr>Что из перечисленного ниже может составлять доходы семьи?</vt:lpstr>
      <vt:lpstr>Вставь нужное по смыслу слово в текст:</vt:lpstr>
      <vt:lpstr>В каких из указанных случаев рус-ский язык используется как госу-дарственный? Ответ запиши по-следовательностью цифр.</vt:lpstr>
      <vt:lpstr>Впиши, как называется:</vt:lpstr>
      <vt:lpstr>Домашнее задание:</vt:lpstr>
      <vt:lpstr>Несколько слов для учителя: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14</cp:revision>
  <dcterms:created xsi:type="dcterms:W3CDTF">2012-07-13T15:40:54Z</dcterms:created>
  <dcterms:modified xsi:type="dcterms:W3CDTF">2015-06-01T19:00:49Z</dcterms:modified>
</cp:coreProperties>
</file>