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2" r:id="rId6"/>
    <p:sldId id="261" r:id="rId7"/>
    <p:sldId id="263" r:id="rId8"/>
    <p:sldId id="269" r:id="rId9"/>
    <p:sldId id="27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681173922842581"/>
          <c:y val="3.6974789915966387E-2"/>
          <c:w val="0.48005495868699061"/>
          <c:h val="0.7794036921855356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2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Такие проекты необходимы, т.к. расширяют кругозор и позволяют выйти за рамки традиционного урока</c:v>
                </c:pt>
                <c:pt idx="1">
                  <c:v>Такие проекты необходимы, т.к. позволяют сделать "передышку" в образовательном процессе</c:v>
                </c:pt>
                <c:pt idx="2">
                  <c:v>Такие проекты выбивают меня из образовательного процесса </c:v>
                </c:pt>
                <c:pt idx="3">
                  <c:v>Мне не интересно участие в подобных проектах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43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3088736"/>
        <c:axId val="193090304"/>
        <c:extLst>
          <c:ext xmlns:c15="http://schemas.microsoft.com/office/drawing/2012/chart" uri="{02D57815-91ED-43cb-92C2-25804820EDAC}">
            <c15:filteredBar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Лист1!$C$1</c15:sqref>
                        </c15:formulaRef>
                      </c:ext>
                    </c:extLst>
                    <c:strCache>
                      <c:ptCount val="1"/>
                      <c:pt idx="0">
                        <c:v>Столбец1</c:v>
                      </c:pt>
                    </c:strCache>
                  </c:strRef>
                </c:tx>
                <c:spPr>
                  <a:solidFill>
                    <a:schemeClr val="accent2">
                      <a:tint val="77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Лист1!$A$2:$A$5</c15:sqref>
                        </c15:formulaRef>
                      </c:ext>
                    </c:extLst>
                    <c:strCache>
                      <c:ptCount val="4"/>
                      <c:pt idx="0">
                        <c:v>Такие проекты необходимы, т.к. расширяют кругозор и позволяют выйти за рамки традиционного урока</c:v>
                      </c:pt>
                      <c:pt idx="1">
                        <c:v>Такие проекты необходимы, т.к. позволяют сделать "передышку" в образовательном процессе</c:v>
                      </c:pt>
                      <c:pt idx="2">
                        <c:v>Такие проекты выбивают меня из образовательного процесса </c:v>
                      </c:pt>
                      <c:pt idx="3">
                        <c:v>Мне не интересно участие в подобных проектах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Лист1!$C$2:$C$5</c15:sqref>
                        </c15:formulaRef>
                      </c:ext>
                    </c:extLst>
                    <c:numCache>
                      <c:formatCode>General</c:formatCode>
                      <c:ptCount val="4"/>
                    </c:numCache>
                  </c:numRef>
                </c:val>
              </c15:ser>
            </c15:filteredBarSeries>
          </c:ext>
        </c:extLst>
      </c:barChart>
      <c:catAx>
        <c:axId val="193088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090304"/>
        <c:crosses val="autoZero"/>
        <c:auto val="1"/>
        <c:lblAlgn val="l"/>
        <c:lblOffset val="100"/>
        <c:noMultiLvlLbl val="0"/>
      </c:catAx>
      <c:valAx>
        <c:axId val="193090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3088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3" y="856736"/>
            <a:ext cx="8915399" cy="392064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Образовательный модуль как среда формирования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метапредметных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компетенций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18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521" y="280086"/>
            <a:ext cx="9784020" cy="3270421"/>
          </a:xfrm>
        </p:spPr>
        <p:txBody>
          <a:bodyPr>
            <a:normAutofit fontScale="90000"/>
          </a:bodyPr>
          <a:lstStyle/>
          <a:p>
            <a:r>
              <a:rPr lang="ru-RU" sz="3800" i="1" dirty="0">
                <a:solidFill>
                  <a:schemeClr val="accent2">
                    <a:lumMod val="50000"/>
                  </a:schemeClr>
                </a:solidFill>
              </a:rPr>
              <a:t>О</a:t>
            </a:r>
            <a:r>
              <a:rPr lang="ru-RU" sz="3800" i="1" dirty="0" smtClean="0">
                <a:solidFill>
                  <a:schemeClr val="accent2">
                    <a:lumMod val="50000"/>
                  </a:schemeClr>
                </a:solidFill>
              </a:rPr>
              <a:t>бразовательный </a:t>
            </a:r>
            <a:r>
              <a:rPr lang="ru-RU" sz="3800" i="1" dirty="0">
                <a:solidFill>
                  <a:schemeClr val="accent2">
                    <a:lumMod val="50000"/>
                  </a:schemeClr>
                </a:solidFill>
              </a:rPr>
              <a:t>модуль  - это  организованная  деятельность   </a:t>
            </a:r>
            <a:r>
              <a:rPr lang="ru-RU" sz="3800" i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3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800" i="1" dirty="0" smtClean="0">
                <a:solidFill>
                  <a:schemeClr val="accent2">
                    <a:lumMod val="50000"/>
                  </a:schemeClr>
                </a:solidFill>
              </a:rPr>
              <a:t>школьников </a:t>
            </a:r>
            <a:r>
              <a:rPr lang="ru-RU" sz="3800" i="1" dirty="0">
                <a:solidFill>
                  <a:schemeClr val="accent2">
                    <a:lumMod val="50000"/>
                  </a:schemeClr>
                </a:solidFill>
              </a:rPr>
              <a:t>по решению проектной </a:t>
            </a:r>
            <a:r>
              <a:rPr lang="ru-RU" sz="3800" i="1" dirty="0" smtClean="0">
                <a:solidFill>
                  <a:schemeClr val="accent2">
                    <a:lumMod val="50000"/>
                  </a:schemeClr>
                </a:solidFill>
              </a:rPr>
              <a:t>задачи</a:t>
            </a:r>
            <a:br>
              <a:rPr lang="ru-RU" sz="3800" i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200" dirty="0">
                <a:solidFill>
                  <a:schemeClr val="tx2"/>
                </a:solidFill>
              </a:rPr>
              <a:t>Цель проведения модуля: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72521" y="3805882"/>
            <a:ext cx="9006013" cy="2529016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координация учебных предметов и социализация школьников</a:t>
            </a:r>
          </a:p>
          <a:p>
            <a:endParaRPr lang="ru-RU" sz="32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89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</a:rPr>
              <a:t>Задачи модуля:</a:t>
            </a:r>
            <a:endParaRPr lang="ru-RU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dirty="0"/>
              <a:t>Повышение мотивации учебной деятельности за счет нестандартной формы </a:t>
            </a:r>
            <a:r>
              <a:rPr lang="ru-RU" sz="2800" dirty="0" smtClean="0"/>
              <a:t>внеурочной деятельности </a:t>
            </a:r>
          </a:p>
          <a:p>
            <a:r>
              <a:rPr lang="ru-RU" sz="2800" dirty="0" smtClean="0"/>
              <a:t>Рассмотрение </a:t>
            </a:r>
            <a:r>
              <a:rPr lang="ru-RU" sz="2800" dirty="0"/>
              <a:t>понятий, которые используются в разных предметных областях.</a:t>
            </a:r>
          </a:p>
          <a:p>
            <a:r>
              <a:rPr lang="ru-RU" sz="2800" dirty="0"/>
              <a:t>Организация целенаправленной работы с мыслительными операциями.</a:t>
            </a:r>
          </a:p>
          <a:p>
            <a:r>
              <a:rPr lang="ru-RU" sz="2800" dirty="0"/>
              <a:t>Показ </a:t>
            </a:r>
            <a:r>
              <a:rPr lang="ru-RU" sz="2800" dirty="0" err="1"/>
              <a:t>межпредметных</a:t>
            </a:r>
            <a:r>
              <a:rPr lang="ru-RU" sz="2800" dirty="0"/>
              <a:t> связей и их применение при решении разнообразных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476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Перспективы образовательных модулей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 учителя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видеть отдельные учебные предметы, как части единого образовательного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пространства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 ученика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переносить знания и умения, сформированные в рамках одного учебного предмета, на решение задач другого учебного предмета;</a:t>
            </a: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 ученического коллектива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осуществлять практико-ориентированную деятельность, в которой формируются разнообразные компетентности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выпускника.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для родителей и общества – социально адаптированную личность способную принимать решения в различных жизненных ситуациях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84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852710"/>
            <a:ext cx="8911687" cy="1280890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Фазы модуля: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апуск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модуля (событие) – постановка проектной задачи, мотивация на ее решение.</a:t>
            </a:r>
          </a:p>
          <a:p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д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еятельность 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 решению проектной задачи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событие</a:t>
            </a: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которое </a:t>
            </a:r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проектируется</a:t>
            </a:r>
          </a:p>
          <a:p>
            <a:r>
              <a:rPr lang="ru-RU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рефлексия</a:t>
            </a:r>
            <a:endParaRPr lang="ru-RU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138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731202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Проектная 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</a:rPr>
              <a:t>задача – это система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заданий и действий</a:t>
            </a:r>
            <a:r>
              <a:rPr lang="ru-RU" sz="3100" dirty="0">
                <a:solidFill>
                  <a:schemeClr val="accent2">
                    <a:lumMod val="50000"/>
                  </a:schemeClr>
                </a:solidFill>
              </a:rPr>
              <a:t>, направленных на поиск лучшего пути достижения 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</a:rPr>
              <a:t>реальной цели</a:t>
            </a:r>
            <a:endParaRPr lang="ru-RU" sz="31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759675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ru-RU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Проектная задача имеет основные специфические признаки</a:t>
            </a:r>
            <a:endParaRPr lang="ru-RU" sz="32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поиск </a:t>
            </a:r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из существующих способов действий того способа, с помощью    которого можно   решить проектную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задачу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решается в приближенной к реальной ситуации в малой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группе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«продукт» - реальный, </a:t>
            </a:r>
            <a:r>
              <a:rPr 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конкретный</a:t>
            </a:r>
            <a:endParaRPr lang="ru-RU" sz="2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21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6509" y="624110"/>
            <a:ext cx="9478104" cy="128089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Умения и навыки которые формирует система проектных задач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40692" y="2133600"/>
            <a:ext cx="9263920" cy="3777622"/>
          </a:xfrm>
        </p:spPr>
        <p:txBody>
          <a:bodyPr>
            <a:normAutofit lnSpcReduction="10000"/>
          </a:bodyPr>
          <a:lstStyle/>
          <a:p>
            <a:r>
              <a:rPr lang="ru-RU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целеполагать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(ставить и удерживать цели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планировать (составлять план своей деятельности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моделировать (представлять способ действия в виде схемы-модели, выделяя всё 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существенное </a:t>
            </a:r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и главное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)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проявлять инициативу при поиске способа решения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задачи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вступать в коммуникацию (взаимодействовать при решении задачи, отстаивать свою позицию, принимать или аргументировано отклонять точки зрения других)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38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7421" y="566445"/>
            <a:ext cx="8911687" cy="1280890"/>
          </a:xfrm>
        </p:spPr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Деятельность в рамках образовательного модуля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31332" y="2232454"/>
            <a:ext cx="4025771" cy="45308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i="1" dirty="0" smtClean="0"/>
              <a:t>Что удалось?</a:t>
            </a: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Удалось установить дружеские отношения с ребятами из других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классов</a:t>
            </a:r>
            <a:endParaRPr lang="ru-RU" altLang="ru-RU" sz="22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Придумывать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и выдвигать идеи</a:t>
            </a:r>
            <a:endParaRPr lang="ru-RU" altLang="ru-RU" sz="22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Проводить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опрос и анализировать его</a:t>
            </a:r>
            <a:endParaRPr lang="ru-RU" altLang="ru-RU" sz="22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Удалось </a:t>
            </a: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работать в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группе</a:t>
            </a:r>
            <a:endParaRPr lang="ru-RU" altLang="ru-RU" sz="22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Удалось убеждать в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полезности проекта</a:t>
            </a: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Удалось научиться хорошо делать презентации.</a:t>
            </a: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r>
              <a:rPr lang="ru-RU" altLang="ru-RU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Удалось хорошо </a:t>
            </a:r>
            <a:r>
              <a:rPr lang="ru-RU" altLang="ru-RU" sz="2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выступить</a:t>
            </a:r>
            <a:endParaRPr lang="ru-RU" altLang="ru-RU" sz="2200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altLang="ru-RU" sz="2400" dirty="0" smtClean="0">
              <a:solidFill>
                <a:srgbClr val="000000"/>
              </a:solidFill>
              <a:latin typeface="Corbel" panose="020B0503020204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defTabSz="914400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</a:pP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190747" y="2232454"/>
            <a:ext cx="4313864" cy="395330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i="1" dirty="0" smtClean="0"/>
              <a:t>Что не удалось?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сразу справился с потоком информации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получилось придумать «умные» вопросы к анкете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Пока не удается мониторинг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все активно работали в группе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очень получается планировать день в модуле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Недочеты в выступлении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7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617" y="624110"/>
            <a:ext cx="10208675" cy="128089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Значимость данного вида деятельности в нашей образовательной программе (%)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23" name="Объект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356259"/>
              </p:ext>
            </p:extLst>
          </p:nvPr>
        </p:nvGraphicFramePr>
        <p:xfrm>
          <a:off x="1958611" y="2100648"/>
          <a:ext cx="9681454" cy="43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46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186</TotalTime>
  <Words>293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Microsoft YaHei</vt:lpstr>
      <vt:lpstr>Arial</vt:lpstr>
      <vt:lpstr>Century Gothic</vt:lpstr>
      <vt:lpstr>Corbel</vt:lpstr>
      <vt:lpstr>Wingdings 3</vt:lpstr>
      <vt:lpstr>Легкий дым</vt:lpstr>
      <vt:lpstr>Образовательный модуль как среда формирования метапредметных компетенций</vt:lpstr>
      <vt:lpstr>Образовательный модуль  - это  организованная  деятельность    школьников по решению проектной задачи  Цель проведения модуля:</vt:lpstr>
      <vt:lpstr>Задачи модуля:</vt:lpstr>
      <vt:lpstr>Перспективы образовательных модулей</vt:lpstr>
      <vt:lpstr> Фазы модуля:</vt:lpstr>
      <vt:lpstr>Проектная задача – это система заданий и действий, направленных на поиск лучшего пути достижения реальной цели</vt:lpstr>
      <vt:lpstr>Умения и навыки которые формирует система проектных задач</vt:lpstr>
      <vt:lpstr>Деятельность в рамках образовательного модуля</vt:lpstr>
      <vt:lpstr>Значимость данного вида деятельности в нашей образовательной программе (%)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Образовательный модуль как среда формирования метапредметных компетенций</dc:title>
  <dc:creator>home</dc:creator>
  <cp:lastModifiedBy>Биология</cp:lastModifiedBy>
  <cp:revision>21</cp:revision>
  <dcterms:created xsi:type="dcterms:W3CDTF">2014-12-09T20:34:44Z</dcterms:created>
  <dcterms:modified xsi:type="dcterms:W3CDTF">2015-06-04T10:14:35Z</dcterms:modified>
</cp:coreProperties>
</file>