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76" r:id="rId2"/>
    <p:sldId id="278" r:id="rId3"/>
    <p:sldId id="279" r:id="rId4"/>
    <p:sldId id="280" r:id="rId5"/>
    <p:sldId id="282" r:id="rId6"/>
    <p:sldId id="283" r:id="rId7"/>
    <p:sldId id="262" r:id="rId8"/>
    <p:sldId id="270" r:id="rId9"/>
    <p:sldId id="284" r:id="rId10"/>
    <p:sldId id="260" r:id="rId11"/>
    <p:sldId id="286" r:id="rId12"/>
    <p:sldId id="285" r:id="rId13"/>
    <p:sldId id="271" r:id="rId14"/>
    <p:sldId id="28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BA7422-B565-489F-8DAE-7479BFADB10F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6AE476-FC11-4FE1-94C3-F68BAAFDE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65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039AF-CB2B-4C10-89B8-EE3A8A998AE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AF438-2F41-4646-ADEF-2C1940AAD0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5447E-5E36-4CE9-9CAD-6A952924C8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79AFF9-3FDE-4194-B797-EBD0A7DAE62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E19722-D5E5-4C38-A2EF-951B3CFBD0BC}" type="datetimeFigureOut">
              <a:rPr lang="ru-RU" smtClean="0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47084D-D260-4445-994A-47315D4DBD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FA316-1AF3-4B69-917A-6CC51A2C74F4}" type="datetimeFigureOut">
              <a:rPr lang="ru-RU" smtClean="0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E3236-2EE0-425C-995B-E56880DE38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55CB4-91D6-470D-B77C-0BB431B8EC92}" type="datetimeFigureOut">
              <a:rPr lang="ru-RU" smtClean="0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FB204-2EFF-4C46-B725-E2AF6D0BC9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914A0-8B03-4412-B55F-C6848FDD7F53}" type="datetimeFigureOut">
              <a:rPr lang="ru-RU" smtClean="0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3EE4C-C786-4DF9-86F4-0E7CAD09D4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5EEFB-A6B2-4BDB-ADB6-4B86297AE84D}" type="datetimeFigureOut">
              <a:rPr lang="ru-RU" smtClean="0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8CF6-E184-4268-B575-D593F1A4B6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2A873-F65A-4D16-B5AC-363D9D7336ED}" type="datetimeFigureOut">
              <a:rPr lang="ru-RU" smtClean="0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1602-5561-49B1-95FD-03CB03D418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4CC53-E359-4651-B56C-17E67F02169E}" type="datetimeFigureOut">
              <a:rPr lang="ru-RU" smtClean="0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1A8C2-79EF-446F-9BF3-189D0D3612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61D0F-5286-4168-AB19-B8D29A391274}" type="datetimeFigureOut">
              <a:rPr lang="ru-RU" smtClean="0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A733F-DB26-409C-B468-9EE0A15B7F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B8551-618B-4179-8CDD-1E92A53581A7}" type="datetimeFigureOut">
              <a:rPr lang="ru-RU" smtClean="0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179EB-F7FE-471C-BF9B-8EC1974967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9CDDB-1604-464A-A1FA-98AD78CC2E35}" type="datetimeFigureOut">
              <a:rPr lang="ru-RU" smtClean="0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0353A-BFB8-4062-8B6D-27D9023CAD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4624-66E2-4C5D-AA64-0707C1F7DBDE}" type="datetimeFigureOut">
              <a:rPr lang="ru-RU" smtClean="0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78F8E-C50C-4737-BC21-E8ED8C9762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89718D-1667-44A8-B954-E3055D523F14}" type="datetimeFigureOut">
              <a:rPr lang="ru-RU" smtClean="0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9CAA0F-9835-4FF1-ABCF-1CD134BE8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Камерная инструментальная музыка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6454"/>
            <a:ext cx="9144000" cy="1071546"/>
          </a:xfrm>
          <a:ln cap="rnd">
            <a:miter lim="800000"/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ea typeface="+mn-ea"/>
              </a:rPr>
              <a:t>Й.Данхаузер</a:t>
            </a:r>
            <a:r>
              <a:rPr lang="ru-RU" b="1" dirty="0" smtClean="0">
                <a:ea typeface="+mn-ea"/>
              </a:rPr>
              <a:t>. Вечер у </a:t>
            </a:r>
            <a:r>
              <a:rPr lang="ru-RU" b="1" dirty="0" err="1" smtClean="0">
                <a:ea typeface="+mn-ea"/>
              </a:rPr>
              <a:t>Ференца</a:t>
            </a:r>
            <a:r>
              <a:rPr lang="ru-RU" b="1" dirty="0" smtClean="0">
                <a:ea typeface="+mn-ea"/>
              </a:rPr>
              <a:t> Листа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ea typeface="+mn-ea"/>
              </a:rPr>
              <a:t>Лист за роялем, у его ног </a:t>
            </a:r>
            <a:r>
              <a:rPr lang="ru-RU" sz="1600" dirty="0" err="1" smtClean="0">
                <a:ea typeface="+mn-ea"/>
              </a:rPr>
              <a:t>М.д</a:t>
            </a:r>
            <a:r>
              <a:rPr lang="en-US" sz="1600" dirty="0" smtClean="0">
                <a:ea typeface="+mn-ea"/>
              </a:rPr>
              <a:t>’</a:t>
            </a:r>
            <a:r>
              <a:rPr lang="ru-RU" sz="1600" dirty="0" smtClean="0">
                <a:ea typeface="+mn-ea"/>
              </a:rPr>
              <a:t>Агу, в креслах сидят Жорж Санд в мужском платье и А.Дюма, стоят (слева направо) В.Гюго, Н.Паганини, </a:t>
            </a:r>
            <a:r>
              <a:rPr lang="ru-RU" sz="1600" dirty="0" err="1" smtClean="0">
                <a:ea typeface="+mn-ea"/>
              </a:rPr>
              <a:t>Дж.Россини</a:t>
            </a:r>
            <a:r>
              <a:rPr lang="ru-RU" sz="1600" dirty="0" smtClean="0">
                <a:ea typeface="+mn-ea"/>
              </a:rPr>
              <a:t>.                                                                         10</a:t>
            </a:r>
            <a:endParaRPr lang="ru-RU" sz="1600" dirty="0">
              <a:ea typeface="+mn-ea"/>
            </a:endParaRPr>
          </a:p>
        </p:txBody>
      </p:sp>
      <p:pic>
        <p:nvPicPr>
          <p:cNvPr id="9220" name="Picture 4" descr="C:\Documents and Settings\Танюшка\Рабочий стол\Для презентаций\Камерная инструм музыка\46076798_Liszt_at_the_Pi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54938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12912"/>
            <a:ext cx="3426972" cy="45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81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9" y="1988840"/>
            <a:ext cx="7919374" cy="223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1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Транскрипция Ф.Листа «Лесной царь».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074" y="2428868"/>
            <a:ext cx="2714645" cy="2538422"/>
          </a:xfrm>
          <a:ln cap="rnd">
            <a:miter lim="800000"/>
            <a:headEnd/>
            <a:tailEnd/>
          </a:ln>
        </p:spPr>
        <p:txBody>
          <a:bodyPr rtlCol="0">
            <a:normAutofit fontScale="850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ea typeface="+mn-ea"/>
              </a:rPr>
              <a:t>Какими средствами передает композитор содержание баллады Шуберта?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ea typeface="+mn-ea"/>
              </a:rPr>
              <a:t>Что усилил Лист в своей пьесе – лиризм, драматизм, трагизм?</a:t>
            </a:r>
            <a:endParaRPr lang="ru-RU" dirty="0">
              <a:ea typeface="+mn-ea"/>
            </a:endParaRPr>
          </a:p>
        </p:txBody>
      </p:sp>
      <p:pic>
        <p:nvPicPr>
          <p:cNvPr id="14340" name="Picture 4" descr="C:\Documents and Settings\Танюшка\Рабочий стол\Для презентаций\Камерная инструм музыка\elf-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00238"/>
            <a:ext cx="59293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До новых встреч!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22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67219" cy="369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7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243408"/>
            <a:ext cx="6777318" cy="1731982"/>
          </a:xfrm>
        </p:spPr>
        <p:txBody>
          <a:bodyPr/>
          <a:lstStyle/>
          <a:p>
            <a:r>
              <a:rPr lang="ru-RU" sz="3200" dirty="0"/>
              <a:t>В</a:t>
            </a:r>
            <a:r>
              <a:rPr lang="ru-RU" sz="3200" dirty="0" smtClean="0"/>
              <a:t>окальные и инструментальные жанры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80920" cy="482453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effectLst/>
              </a:rPr>
              <a:t>серенада;</a:t>
            </a:r>
          </a:p>
          <a:p>
            <a:pPr lvl="0"/>
            <a:r>
              <a:rPr lang="ru-RU" dirty="0">
                <a:effectLst/>
              </a:rPr>
              <a:t>каприс;</a:t>
            </a:r>
          </a:p>
          <a:p>
            <a:pPr lvl="0"/>
            <a:r>
              <a:rPr lang="ru-RU" dirty="0">
                <a:effectLst/>
              </a:rPr>
              <a:t>ноктюрн;</a:t>
            </a:r>
          </a:p>
          <a:p>
            <a:pPr lvl="0"/>
            <a:r>
              <a:rPr lang="ru-RU" dirty="0">
                <a:effectLst/>
              </a:rPr>
              <a:t>фуга</a:t>
            </a:r>
            <a:r>
              <a:rPr lang="ru-RU" dirty="0" smtClean="0">
                <a:effectLst/>
              </a:rPr>
              <a:t>;</a:t>
            </a:r>
          </a:p>
          <a:p>
            <a:pPr lvl="0"/>
            <a:endParaRPr lang="ru-RU" dirty="0">
              <a:effectLst/>
            </a:endParaRPr>
          </a:p>
          <a:p>
            <a:pPr lvl="0"/>
            <a:r>
              <a:rPr lang="ru-RU" dirty="0">
                <a:effectLst/>
              </a:rPr>
              <a:t>баллада</a:t>
            </a:r>
          </a:p>
          <a:p>
            <a:pPr lvl="0"/>
            <a:r>
              <a:rPr lang="ru-RU" dirty="0">
                <a:effectLst/>
              </a:rPr>
              <a:t>прелюдия;</a:t>
            </a:r>
          </a:p>
          <a:p>
            <a:pPr lvl="0"/>
            <a:r>
              <a:rPr lang="ru-RU" dirty="0">
                <a:effectLst/>
              </a:rPr>
              <a:t>этюд;</a:t>
            </a:r>
          </a:p>
          <a:p>
            <a:pPr lvl="0"/>
            <a:r>
              <a:rPr lang="ru-RU" dirty="0">
                <a:effectLst/>
              </a:rPr>
              <a:t>баркарола;</a:t>
            </a:r>
          </a:p>
          <a:p>
            <a:pPr lvl="0"/>
            <a:r>
              <a:rPr lang="ru-RU" dirty="0">
                <a:effectLst/>
              </a:rPr>
              <a:t>романс;</a:t>
            </a:r>
          </a:p>
          <a:p>
            <a:pPr lvl="0"/>
            <a:r>
              <a:rPr lang="ru-RU" dirty="0">
                <a:effectLst/>
              </a:rPr>
              <a:t>соната;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5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6777318" cy="1731982"/>
          </a:xfrm>
        </p:spPr>
        <p:txBody>
          <a:bodyPr/>
          <a:lstStyle/>
          <a:p>
            <a:r>
              <a:rPr lang="ru-RU" dirty="0" smtClean="0"/>
              <a:t>Транскрипция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704856" cy="4320480"/>
          </a:xfrm>
        </p:spPr>
        <p:txBody>
          <a:bodyPr>
            <a:normAutofit/>
          </a:bodyPr>
          <a:lstStyle/>
          <a:p>
            <a:r>
              <a:rPr lang="ru-RU" dirty="0"/>
              <a:t>Транскрипция (от лат. </a:t>
            </a:r>
            <a:r>
              <a:rPr lang="en-US" dirty="0" err="1"/>
              <a:t>Transcriptio</a:t>
            </a:r>
            <a:r>
              <a:rPr lang="ru-RU" dirty="0"/>
              <a:t> - переписывание) означает переработку, переложение музыкальных произведений.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Появились </a:t>
            </a:r>
            <a:r>
              <a:rPr lang="ru-RU" dirty="0"/>
              <a:t>в </a:t>
            </a:r>
            <a:r>
              <a:rPr lang="en-US" dirty="0"/>
              <a:t>XVI – XVII</a:t>
            </a:r>
            <a:r>
              <a:rPr lang="ru-RU" dirty="0"/>
              <a:t> вв. как </a:t>
            </a:r>
          </a:p>
          <a:p>
            <a:r>
              <a:rPr lang="ru-RU" dirty="0" smtClean="0"/>
              <a:t>переложение нотных </a:t>
            </a:r>
            <a:r>
              <a:rPr lang="ru-RU" dirty="0"/>
              <a:t>текстов для исполнения на других инструментах. В </a:t>
            </a:r>
            <a:r>
              <a:rPr lang="en-US" dirty="0"/>
              <a:t>XIX </a:t>
            </a:r>
            <a:r>
              <a:rPr lang="ru-RU" dirty="0"/>
              <a:t>в. </a:t>
            </a:r>
            <a:r>
              <a:rPr lang="ru-RU" dirty="0" smtClean="0"/>
              <a:t>транскрипции </a:t>
            </a:r>
            <a:r>
              <a:rPr lang="ru-RU" dirty="0"/>
              <a:t>стали одним из наиболее популярных концертно-виртуозных жанров, имеющих самостоятельное художественное значение.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869160"/>
            <a:ext cx="6777318" cy="173198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  <a:t>Этюд -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(французское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</a:rPr>
              <a:t>etude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, буквально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 изучение).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	Эта пьеса, предназначенная для совершенствования техники на каком-либо инструменте.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</a:rPr>
              <a:t>В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XIX веке развивается новый жанр – концертный этюд. Его технические трудности подчинены раскрытию художественного замысла композитора.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027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40" y="1412776"/>
            <a:ext cx="3588209" cy="500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20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717032"/>
            <a:ext cx="8929718" cy="3467116"/>
          </a:xfrm>
          <a:ln cap="rnd"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ea typeface="+mn-ea"/>
              </a:rPr>
              <a:t>Ференц</a:t>
            </a:r>
            <a:r>
              <a:rPr lang="ru-RU" dirty="0" smtClean="0">
                <a:ea typeface="+mn-ea"/>
              </a:rPr>
              <a:t> Лист (1811 - 1886) – знаменитый венгерский композитор, пианист, дирижер, педагог, писатель, общественный деятель. Его многогранная деятельность была направлена как на становление венгерской национальной  музыкальной   школы, так и на развитие мировой музыкальной культуры. Главной задачей его творчества было утверждение идеи стремления к свету.</a:t>
            </a:r>
          </a:p>
        </p:txBody>
      </p:sp>
      <p:pic>
        <p:nvPicPr>
          <p:cNvPr id="5124" name="Picture 4" descr="C:\Documents and Settings\Танюшка\Рабочий стол\Для презентаций\Камерная инструм музыка\46076787_Liszt_18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1"/>
          <a:stretch>
            <a:fillRect/>
          </a:stretch>
        </p:blipFill>
        <p:spPr bwMode="auto">
          <a:xfrm>
            <a:off x="3347864" y="260648"/>
            <a:ext cx="2232248" cy="299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Ф.Лист – мастер транскрипции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2204864"/>
            <a:ext cx="4933750" cy="3152962"/>
          </a:xfrm>
          <a:ln cap="rnd"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ea typeface="+mn-ea"/>
              </a:rPr>
              <a:t>Переложил для фортепиано 9 симфоний Бетховена;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 smtClean="0">
              <a:ea typeface="+mn-ea"/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ea typeface="+mn-ea"/>
              </a:rPr>
              <a:t>Этюды по каприсам Паганини;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 smtClean="0">
              <a:ea typeface="+mn-ea"/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ea typeface="+mn-ea"/>
              </a:rPr>
              <a:t>Транскрипции произведений Шуберта.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ea typeface="+mn-ea"/>
            </a:endParaRPr>
          </a:p>
        </p:txBody>
      </p:sp>
      <p:pic>
        <p:nvPicPr>
          <p:cNvPr id="13316" name="Picture 4" descr="C:\Documents and Settings\Танюшка\Рабочий стол\Для презентаций\Камерная инструм музыка\395319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37147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260474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836"/>
            <a:ext cx="3753796" cy="538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0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461</TotalTime>
  <Words>238</Words>
  <Application>Microsoft Office PowerPoint</Application>
  <PresentationFormat>Экран (4:3)</PresentationFormat>
  <Paragraphs>37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Камерная инструментальная музыка</vt:lpstr>
      <vt:lpstr>Презентация PowerPoint</vt:lpstr>
      <vt:lpstr>Вокальные и инструментальные жанры</vt:lpstr>
      <vt:lpstr>Транскрипция</vt:lpstr>
      <vt:lpstr>Этюд - (французское  etude, буквально -  изучение).  Эта пьеса, предназначенная для совершенствования техники на каком-либо инструменте.      В XIX веке развивается новый жанр – концертный этюд. Его технические трудности подчинены раскрытию художественного замысла композитора. </vt:lpstr>
      <vt:lpstr>Презентация PowerPoint</vt:lpstr>
      <vt:lpstr>Презентация PowerPoint</vt:lpstr>
      <vt:lpstr>Ф.Лист – мастер транскрипции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Транскрипция Ф.Листа «Лесной царь».</vt:lpstr>
      <vt:lpstr>Презентация PowerPoint</vt:lpstr>
    </vt:vector>
  </TitlesOfParts>
  <Company>Home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subject>Шаблон оформления</dc:subject>
  <dc:creator>Татьяна</dc:creator>
  <cp:keywords>Корпорация Майкрософт</cp:keywords>
  <dc:description>Корпорация Майкрософт</dc:description>
  <cp:lastModifiedBy>user</cp:lastModifiedBy>
  <cp:revision>51</cp:revision>
  <dcterms:created xsi:type="dcterms:W3CDTF">2010-01-05T15:35:44Z</dcterms:created>
  <dcterms:modified xsi:type="dcterms:W3CDTF">2015-06-02T11:15:38Z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TC102881461049</vt:lpwstr>
  </property>
</Properties>
</file>