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5" r:id="rId3"/>
    <p:sldId id="311" r:id="rId4"/>
    <p:sldId id="312" r:id="rId5"/>
    <p:sldId id="281" r:id="rId6"/>
    <p:sldId id="272" r:id="rId7"/>
    <p:sldId id="313" r:id="rId8"/>
    <p:sldId id="314" r:id="rId9"/>
    <p:sldId id="302" r:id="rId10"/>
    <p:sldId id="315" r:id="rId11"/>
    <p:sldId id="316" r:id="rId12"/>
    <p:sldId id="320" r:id="rId13"/>
    <p:sldId id="321" r:id="rId14"/>
    <p:sldId id="324" r:id="rId15"/>
    <p:sldId id="317" r:id="rId16"/>
    <p:sldId id="318" r:id="rId17"/>
    <p:sldId id="319" r:id="rId18"/>
    <p:sldId id="322" r:id="rId19"/>
    <p:sldId id="32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6;&#1091;&#1079;&#1072;&#1085;&#1085;&#1072;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6;&#1091;&#1079;&#1072;&#1085;&#1085;&#1072;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2272906993820839E-2"/>
          <c:y val="0.20374694102022448"/>
          <c:w val="0.54787945184218301"/>
          <c:h val="0.68748262215689071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5"/>
          </c:dPt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Хочу, могу учиться </c:v>
                </c:pt>
                <c:pt idx="1">
                  <c:v>Хочу, не могу учиться</c:v>
                </c:pt>
                <c:pt idx="2">
                  <c:v>Не хочу, могу учиться</c:v>
                </c:pt>
                <c:pt idx="3">
                  <c:v>Не хочу, не могу учиться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0.40909090909090995</c:v>
                </c:pt>
                <c:pt idx="1">
                  <c:v>0.27272727272727282</c:v>
                </c:pt>
                <c:pt idx="2">
                  <c:v>0.31818181818181901</c:v>
                </c:pt>
              </c:numCache>
            </c:numRef>
          </c:val>
        </c:ser>
        <c:ser>
          <c:idx val="1"/>
          <c:order val="1"/>
          <c:tx>
            <c:strRef>
              <c:f>Лист1!$A$2:$A$5</c:f>
              <c:strCache>
                <c:ptCount val="1"/>
                <c:pt idx="0">
                  <c:v>Хочу, могу учиться  Хочу, не могу учиться Не хочу, могу учиться Не хочу, не могу учиться</c:v>
                </c:pt>
              </c:strCache>
            </c:strRef>
          </c:tx>
          <c:explosion val="25"/>
          <c:val>
            <c:numLit>
              <c:formatCode>General</c:formatCode>
              <c:ptCount val="1"/>
              <c:pt idx="0">
                <c:v>1</c:v>
              </c:pt>
            </c:numLit>
          </c:val>
        </c:ser>
      </c:pie3DChart>
    </c:plotArea>
    <c:legend>
      <c:legendPos val="r"/>
      <c:layout>
        <c:manualLayout>
          <c:xMode val="edge"/>
          <c:yMode val="edge"/>
          <c:x val="0.66296230206024021"/>
          <c:y val="0.27458411106172342"/>
          <c:w val="0.32706892036045843"/>
          <c:h val="0.48005531762957981"/>
        </c:manualLayout>
      </c:layout>
      <c:txPr>
        <a:bodyPr/>
        <a:lstStyle/>
        <a:p>
          <a:pPr rtl="0">
            <a:defRPr sz="1800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5244544770504046E-2"/>
          <c:y val="0.15480759135877245"/>
          <c:w val="0.64720025121013536"/>
          <c:h val="0.76217968907732692"/>
        </c:manualLayout>
      </c:layout>
      <c:pie3DChart>
        <c:varyColors val="1"/>
        <c:ser>
          <c:idx val="0"/>
          <c:order val="0"/>
          <c:explosion val="26"/>
          <c:dLbls>
            <c:dLbl>
              <c:idx val="0"/>
              <c:layout>
                <c:manualLayout>
                  <c:x val="-3.1217889139623738E-2"/>
                  <c:y val="-8.267229480425548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32</a:t>
                    </a:r>
                    <a:r>
                      <a:rPr lang="en-US" b="1" smtClean="0"/>
                      <a:t>%</a:t>
                    </a:r>
                    <a:r>
                      <a:rPr lang="ru-RU" b="1" baseline="0" smtClean="0"/>
                      <a:t> - группа риска</a:t>
                    </a:r>
                    <a:endParaRPr lang="en-US" b="1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'Лист1 (2)'!$A$2:$A$4</c:f>
              <c:strCache>
                <c:ptCount val="3"/>
                <c:pt idx="0">
                  <c:v>Низкий  </c:v>
                </c:pt>
                <c:pt idx="1">
                  <c:v>Средний </c:v>
                </c:pt>
                <c:pt idx="2">
                  <c:v>Высокий</c:v>
                </c:pt>
              </c:strCache>
            </c:strRef>
          </c:cat>
          <c:val>
            <c:numRef>
              <c:f>'Лист1 (2)'!$B$2:$B$4</c:f>
              <c:numCache>
                <c:formatCode>0%</c:formatCode>
                <c:ptCount val="3"/>
                <c:pt idx="0">
                  <c:v>0.31818181818181901</c:v>
                </c:pt>
                <c:pt idx="1">
                  <c:v>0.63636363636363802</c:v>
                </c:pt>
                <c:pt idx="2">
                  <c:v>4.5454545454545463E-2</c:v>
                </c:pt>
              </c:numCache>
            </c:numRef>
          </c:val>
        </c:ser>
        <c:ser>
          <c:idx val="1"/>
          <c:order val="1"/>
          <c:tx>
            <c:strRef>
              <c:f>'Лист1 (2)'!$A$2:$A$4</c:f>
              <c:strCache>
                <c:ptCount val="1"/>
                <c:pt idx="0">
                  <c:v>Низкий   Средний  Высокий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</c:pie3DChart>
    </c:plotArea>
    <c:legend>
      <c:legendPos val="r"/>
      <c:layout>
        <c:manualLayout>
          <c:xMode val="edge"/>
          <c:yMode val="edge"/>
          <c:x val="0.77231229240116561"/>
          <c:y val="0.33841932864861918"/>
          <c:w val="0.21712672541085937"/>
          <c:h val="0.3231610785866833"/>
        </c:manualLayout>
      </c:layout>
      <c:txPr>
        <a:bodyPr/>
        <a:lstStyle/>
        <a:p>
          <a:pPr rtl="0">
            <a:defRPr sz="1800"/>
          </a:pPr>
          <a:endParaRPr lang="ru-RU"/>
        </a:p>
      </c:txPr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 smtClean="0"/>
              <a:t>МОУ гимназия№2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D4A83-2919-404C-B8F8-73FF765AC2DC}" type="datetimeFigureOut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dirty="0" smtClean="0"/>
              <a:t>город Чехов, 2010 год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99917-1229-4515-B421-D869F0855D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74586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 smtClean="0"/>
              <a:t>МОУ гимназия№2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0FDD3-FF20-4EF2-A841-CEE194DF34B8}" type="datetimeFigureOut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dirty="0" smtClean="0"/>
              <a:t>город Чехов, 2010 год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8990E-8504-4339-BF27-53DF9035D8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22939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B0F7-03E1-4191-9435-22AEB4323C73}" type="datetime1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83D8-EF40-4C18-9EEB-99DEF7757D16}" type="datetime1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C2D0-D41F-4624-A1B2-39E037700EBF}" type="datetime1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B0E7-89D6-49E9-829A-3FBF97CECC68}" type="datetime1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CCA2-9D82-458A-8DB3-6E424FDED62C}" type="datetime1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F142-1D8A-4A3B-BF43-7F91FE3E03E8}" type="datetime1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903E-B190-4A5D-A4B9-2926A55638F9}" type="datetime1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D621-0B72-42B3-8FE3-3590F09A6091}" type="datetime1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F8FE-FB5E-4D6E-B72F-5650BD3AABD7}" type="datetime1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7-D970-498B-B7F8-6F7E6FC3C2CD}" type="datetime1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0007-762A-4027-973E-5FAD20B0ABDF}" type="datetime1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182C-8C6B-4C41-B2E8-5798F9D8E19A}" type="datetime1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Готовность учащихся 9,11 классов к государственной итоговой аттестации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9-Г класс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071546"/>
          <a:ext cx="8215370" cy="493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5143536"/>
              </a:tblGrid>
              <a:tr h="1143639">
                <a:tc>
                  <a:txBody>
                    <a:bodyPr/>
                    <a:lstStyle/>
                    <a:p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</a:rPr>
                        <a:t>Трудноуправляемые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дети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Ибрагимов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Р., Качалин Н., Крылов А., Муслюмова А., Равелева Д.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3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Робкие дети</a:t>
                      </a: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Алагирова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А., </a:t>
                      </a:r>
                      <a:r>
                        <a:rPr lang="ru-RU" sz="2400" b="0" baseline="0" dirty="0" err="1" smtClean="0">
                          <a:solidFill>
                            <a:schemeClr val="tx1"/>
                          </a:solidFill>
                        </a:rPr>
                        <a:t>Багаева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Е., Хачатрян С., Любаева А.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70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Наблюдаются агрессивные проявления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Горбунова В., Козловский Д.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638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«Непопулярные дети»</a:t>
                      </a: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Любаева А.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https://apf.mail.ru/cgi-bin/readmsg/20131207_210400.jpg?id=14141718440000000524%3B0%3B2&amp;x-email=ruzanna_asryan%40mail.ru&amp;exif=1&amp;bs=2581239&amp;bl=2994210&amp;ct=image%2Fjpeg&amp;cn=20131207_210400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36" name="AutoShape 4" descr="https://apf.mail.ru/cgi-bin/readmsg/20131207_210400.jpg?id=14141718440000000524%3B0%3B2&amp;x-email=ruzanna_asryan%40mail.ru&amp;exif=1&amp;bs=2581239&amp;bl=2994210&amp;ct=image%2Fjpeg&amp;cn=20131207_210400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34" y="285728"/>
            <a:ext cx="8229600" cy="96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Традиции класса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 descr="C:\Users\user\Desktop\Фото 9-4\pda8t7ara_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773" y="1958933"/>
            <a:ext cx="6984015" cy="40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8"/>
            <a:ext cx="7412949" cy="555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 descr="C:\Users\user\Desktop\Фото 9-4\Rb8aeNfgg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428736"/>
            <a:ext cx="7430018" cy="49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ед. совет\фотки\P22102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071546"/>
            <a:ext cx="7396281" cy="55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928670"/>
            <a:ext cx="7433484" cy="557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285728"/>
            <a:ext cx="8229600" cy="96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Читательские интересы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(анкетирование уч-ся, беседа с библиотекарем школы)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1928802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раз в месяц – 3 чел.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раз в 3 месяца – 7 чел.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раз в 6 месяцев – 2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чел.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раз в год – 2 чел.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хожу – 8 чел.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 descr="C:\Users\user\Desktop\библиотек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27" y="1928801"/>
            <a:ext cx="3519670" cy="462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user\Desktop\пед. совет\фотографии по музыке,Солдатова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857232"/>
            <a:ext cx="1363053" cy="20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285728"/>
            <a:ext cx="8229600" cy="96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Внешкольные интересы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3731" name="Picture 3" descr="E:\пед. совет\фотографии танцев Юдина\P10100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3" y="1198110"/>
            <a:ext cx="2592288" cy="1697215"/>
          </a:xfrm>
          <a:prstGeom prst="rect">
            <a:avLst/>
          </a:prstGeom>
          <a:noFill/>
        </p:spPr>
      </p:pic>
      <p:pic>
        <p:nvPicPr>
          <p:cNvPr id="73730" name="Picture 2" descr="E:\пед. совет\фотографии по музыке,Солдатова\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1582858" cy="2111258"/>
          </a:xfrm>
          <a:prstGeom prst="rect">
            <a:avLst/>
          </a:prstGeom>
          <a:noFill/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929198"/>
            <a:ext cx="256129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2577" y="1685554"/>
            <a:ext cx="1351023" cy="194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user\Desktop\Фото 9-4\gsoiBD4ohdw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448" b="2216"/>
          <a:stretch/>
        </p:blipFill>
        <p:spPr bwMode="auto">
          <a:xfrm>
            <a:off x="1729170" y="1859618"/>
            <a:ext cx="2539369" cy="207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848" y="2660057"/>
            <a:ext cx="245091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user\Desktop\Фото 9-4\SXrsQ8FKDI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857628"/>
            <a:ext cx="2276330" cy="17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9-4\E-oUdqYVHO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786322"/>
            <a:ext cx="2571768" cy="180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2571744"/>
            <a:ext cx="1266207" cy="183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гимназия №2, 2010 год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034" y="285728"/>
            <a:ext cx="8229600" cy="96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Внешкольные интересы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28586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ru-RU" sz="24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Ø"/>
            </a:pPr>
            <a:r>
              <a:rPr lang="ru-RU" sz="2400" i="1" dirty="0" smtClean="0"/>
              <a:t>Брайцев Артем – футбол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Ø"/>
            </a:pPr>
            <a:r>
              <a:rPr lang="ru-RU" sz="2400" i="1" dirty="0" smtClean="0"/>
              <a:t>Ибрагимов Раджаб – режиссерские курсы, вокал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Ø"/>
            </a:pPr>
            <a:r>
              <a:rPr lang="ru-RU" sz="2400" i="1" dirty="0" smtClean="0"/>
              <a:t>Роголева Полина – рисование, керамика, живопись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lang="ru-RU" sz="2400" i="1" baseline="0" dirty="0" smtClean="0"/>
              <a:t>Рощупкин Даниил – мотокросс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lang="ru-RU" sz="2400" i="1" dirty="0" smtClean="0"/>
              <a:t>Качалин Николай – спортивные бальные танцы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lang="ru-RU" sz="2400" i="1" baseline="0" dirty="0" smtClean="0"/>
              <a:t>Козловский Дмитрий - футбол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lang="ru-RU" sz="2400" i="1" dirty="0" smtClean="0"/>
              <a:t>Крылов Александр – мотокросс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lang="ru-RU" sz="2400" i="1" dirty="0" smtClean="0"/>
              <a:t>Муслюмова Алина - волейбол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lang="ru-RU" sz="2400" i="1" baseline="0" dirty="0" smtClean="0"/>
              <a:t>Солдатова Людмила – духовой оркестр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Юдина Анастасия – танцы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ru-RU" sz="24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гимназия №2, 2010 год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714488"/>
          <a:ext cx="8143932" cy="505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4572032"/>
              </a:tblGrid>
              <a:tr h="228868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36320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Хочу, могу учиться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Хворов А., Юсупова Л., Любаева А., Ибрагимов Р., Муслюмова А., Воробьева </a:t>
                      </a:r>
                      <a:r>
                        <a:rPr lang="ru-RU" sz="2000" smtClean="0">
                          <a:latin typeface="Times New Roman"/>
                          <a:ea typeface="Calibri"/>
                        </a:rPr>
                        <a:t>Д.,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Козловский Д., Качалин Н., Хачатрян С.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47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Хочу, не могу учиться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Солдатова Л., Юдина А., Крылов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</a:rPr>
                        <a:t> А., Рвачева В., Горбунова В., Черненкова А.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47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Не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</a:rPr>
                        <a:t> х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очу, могу учиться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Роголева П., Брайцев А., Алагирова А., </a:t>
                      </a:r>
                      <a:r>
                        <a:rPr lang="ru-RU" sz="2000" dirty="0" err="1" smtClean="0">
                          <a:latin typeface="Times New Roman"/>
                          <a:ea typeface="Calibri"/>
                        </a:rPr>
                        <a:t>Багаева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 Е., Равелева Д., Синицын А., Рощупкин Д.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47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Не хочу, не могу учиться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-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42852"/>
            <a:ext cx="8229600" cy="96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</a:t>
            </a:r>
            <a:r>
              <a:rPr lang="ru-RU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отивации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(анкетирование уч-ся)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785786" y="1071546"/>
          <a:ext cx="814393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42852"/>
            <a:ext cx="8229600" cy="96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</a:t>
            </a:r>
            <a:r>
              <a:rPr lang="ru-RU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отивации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(анкетирование уч-ся)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гимназия №2, 2010 год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142852"/>
            <a:ext cx="8229600" cy="96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интеллектуальных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умений и навыков (анкетирование учителей)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428868"/>
          <a:ext cx="8143932" cy="428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5214974"/>
              </a:tblGrid>
              <a:tr h="228868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36320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Низкий (группа риска)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Times New Roman"/>
                          <a:ea typeface="Calibri"/>
                        </a:rPr>
                        <a:t>Черненкова А.,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Юдина А., Синицын А., Крылов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</a:rPr>
                        <a:t> А.,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Муслюмова А., Брайцев А., 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</a:rPr>
                        <a:t>Горбунова В., </a:t>
                      </a:r>
                      <a:endParaRPr lang="ru-RU" sz="2000" dirty="0" smtClean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47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Средний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Алагирова А., </a:t>
                      </a:r>
                      <a:r>
                        <a:rPr lang="ru-RU" sz="2000" dirty="0" err="1" smtClean="0">
                          <a:latin typeface="Times New Roman"/>
                          <a:ea typeface="Calibri"/>
                        </a:rPr>
                        <a:t>Багаева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 Е., Воробьева Д., Ибрагимов Р., Качалин Н., Любаева А., Равелева Д., 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</a:rPr>
                        <a:t>Рвачева В.,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Роголева П., Рощупкин Д., Солдатова Л., Хачатрян С.,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Хворов А., Юсупова Л.</a:t>
                      </a:r>
                      <a:endParaRPr lang="ru-RU" sz="2000" baseline="0" dirty="0" smtClean="0">
                        <a:latin typeface="Times New Roman"/>
                        <a:ea typeface="Calibri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47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Высокий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Козловский Д.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</a:rPr>
                        <a:t> (призер олимпиады по истории 2012г. – окружной тур) 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42852"/>
            <a:ext cx="8229600" cy="96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интеллектуальных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умений и навыков (анкетирование учителей)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1538" y="2357430"/>
          <a:ext cx="721523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85728"/>
          <a:ext cx="8382080" cy="617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575"/>
                <a:gridCol w="7101505"/>
              </a:tblGrid>
              <a:tr h="5660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Выводы</a:t>
                      </a:r>
                      <a:endParaRPr lang="ru-RU" sz="2000" dirty="0"/>
                    </a:p>
                  </a:txBody>
                  <a:tcPr/>
                </a:tc>
              </a:tr>
              <a:tr h="23703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Низкий (группа риска)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Необходимо обучать умению ставить цель собственной деятельности, разрабатывать шаги по ее достижению, пошагово сверять свои действия с имеющимся планом. По завершении работы следует побуждать ребенка сравнивать полученный результат с эталоном, находить и исправлять допущенные ошибки и на этой основе давать самооценку. Желательно показывать ребенку, где можно получить помощь и как ею воспользоваться.</a:t>
                      </a:r>
                    </a:p>
                  </a:txBody>
                  <a:tcPr marL="68580" marR="68580" marT="0" marB="0"/>
                </a:tc>
              </a:tr>
              <a:tr h="2254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Средний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Нужно оказать учащемуся организующую и стимулирующую помощь. Необходимо развивать навыки планирования собственной деятельности и способность действовать в соответствии с планом, умение выбирать оптимальный алгоритм работы. Также следует формировать более четкие представления об эталоне работы и критериях ее оценки.</a:t>
                      </a:r>
                    </a:p>
                  </a:txBody>
                  <a:tcPr marL="68580" marR="68580" marT="0" marB="0"/>
                </a:tc>
              </a:tr>
              <a:tr h="888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Высокий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Следует развивать самостоятельность в учебной работе, поощрять найденные ребенком оригинальные и рациональные способы организации собственной работы.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601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Проведенная работа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786874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130"/>
                <a:gridCol w="3714744"/>
              </a:tblGrid>
              <a:tr h="72476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Исследование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Источник информации</a:t>
                      </a:r>
                      <a:endParaRPr lang="ru-RU" sz="2400" dirty="0"/>
                    </a:p>
                  </a:txBody>
                  <a:tcPr/>
                </a:tc>
              </a:tr>
              <a:tr h="8974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Уровень мотивации, читательские интересы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анкетирование учащихся</a:t>
                      </a:r>
                      <a:endParaRPr lang="ru-RU" sz="2400" dirty="0"/>
                    </a:p>
                  </a:txBody>
                  <a:tcPr/>
                </a:tc>
              </a:tr>
              <a:tr h="129631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Состояние здоровья учащихся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медицинские карты учащихся, беседа с медсестрой</a:t>
                      </a:r>
                      <a:r>
                        <a:rPr lang="ru-RU" sz="2400" baseline="0" dirty="0" smtClean="0"/>
                        <a:t> школы</a:t>
                      </a:r>
                      <a:endParaRPr lang="ru-RU" sz="2400" dirty="0"/>
                    </a:p>
                  </a:txBody>
                  <a:tcPr/>
                </a:tc>
              </a:tr>
              <a:tr h="129631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Уровень сформированности общеучебных навыков учащихся, психологическая диагностика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анкетирование педагогов, наблюдения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класса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1" y="1643054"/>
          <a:ext cx="7786742" cy="4643462"/>
        </p:xfrm>
        <a:graphic>
          <a:graphicData uri="http://schemas.openxmlformats.org/drawingml/2006/table">
            <a:tbl>
              <a:tblPr/>
              <a:tblGrid>
                <a:gridCol w="411328"/>
                <a:gridCol w="3374887"/>
                <a:gridCol w="663831"/>
                <a:gridCol w="3336696"/>
              </a:tblGrid>
              <a:tr h="397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en-US" sz="1200" i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Алагирова Амина </a:t>
                      </a:r>
                      <a:r>
                        <a:rPr lang="ru-RU" sz="1200" i="1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Алимовна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i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Равелева Дарья Алексеевна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Багаева</a:t>
                      </a:r>
                      <a:r>
                        <a:rPr lang="ru-RU" sz="1200" i="1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Екатерина Антоновна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i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Рвачева Вероника Васильевна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Брайцев Артем Романович</a:t>
                      </a: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Роголева Полина Игоревна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Воробьева Дарья Михайловна</a:t>
                      </a: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Рощупкин Даниил Александрович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Горбунова Виктория Андреевна</a:t>
                      </a: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Синицын Алексей Алексеевич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Ибрагимов Раджаб </a:t>
                      </a:r>
                      <a:r>
                        <a:rPr lang="ru-RU" sz="1200" i="1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Рамазанович</a:t>
                      </a:r>
                      <a:endParaRPr lang="ru-RU" sz="1200" i="1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Солдатова Людмила Игоревна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Качалин Николай Александрович</a:t>
                      </a: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Хачатрян Сусанна Альбертовна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Козловский Дмитрий Павлович</a:t>
                      </a: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Хворов Алексей Сергеевич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Крылов Александр Игоревич</a:t>
                      </a: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Черненкова Анастасия Юрьевна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0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Любаева Анастасия Владимировна</a:t>
                      </a: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Юдина Анастасия Юрьевна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Муслюмова Алина </a:t>
                      </a:r>
                      <a:r>
                        <a:rPr lang="ru-RU" sz="1200" i="1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Гамлетовна</a:t>
                      </a:r>
                      <a:endParaRPr lang="ru-RU" sz="1200" i="1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120" marR="71120" marT="47625" marB="476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</a:pPr>
                      <a:r>
                        <a:rPr lang="ru-RU" sz="1200" i="1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Юсупова Лазиза Тимуровна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r>
              <a:rPr lang="ru-RU" dirty="0" smtClean="0"/>
              <a:t>Было 22 – стало 22 (выбыла Яковлева Мария, прибыла Черненкова Анастасия)</a:t>
            </a:r>
          </a:p>
          <a:p>
            <a:r>
              <a:rPr lang="ru-RU" dirty="0" smtClean="0"/>
              <a:t>Количество мальчиков – 8</a:t>
            </a:r>
          </a:p>
          <a:p>
            <a:r>
              <a:rPr lang="ru-RU" dirty="0" smtClean="0"/>
              <a:t>Количество девочек – 14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класса</a:t>
            </a:r>
            <a:endParaRPr lang="ru-RU" dirty="0"/>
          </a:p>
        </p:txBody>
      </p:sp>
      <p:pic>
        <p:nvPicPr>
          <p:cNvPr id="1026" name="Picture 2" descr="C:\Users\Рузанна\Desktop\конкурс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371477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643042" y="3214686"/>
            <a:ext cx="6844878" cy="2643206"/>
          </a:xfrm>
        </p:spPr>
        <p:txBody>
          <a:bodyPr>
            <a:noAutofit/>
          </a:bodyPr>
          <a:lstStyle/>
          <a:p>
            <a:r>
              <a:rPr lang="ru-RU" dirty="0" smtClean="0"/>
              <a:t>Соответствие физического здоровья возрастным нормам</a:t>
            </a:r>
          </a:p>
          <a:p>
            <a:r>
              <a:rPr lang="ru-RU" dirty="0" smtClean="0"/>
              <a:t>Состояние органов зрения</a:t>
            </a:r>
          </a:p>
          <a:p>
            <a:r>
              <a:rPr lang="ru-RU" dirty="0" smtClean="0"/>
              <a:t>Переносимость физических нагрузок</a:t>
            </a:r>
          </a:p>
          <a:p>
            <a:r>
              <a:rPr lang="ru-RU" dirty="0" smtClean="0"/>
              <a:t>Наличие хронических заболеваний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07167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Мониторинг физического здоровья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960120"/>
          </a:xfrm>
        </p:spPr>
        <p:txBody>
          <a:bodyPr/>
          <a:lstStyle/>
          <a:p>
            <a:r>
              <a:rPr lang="ru-RU" b="1" dirty="0" smtClean="0"/>
              <a:t>9 -Г</a:t>
            </a:r>
            <a:endParaRPr lang="ru-RU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29600" cy="524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157418"/>
                <a:gridCol w="3328982"/>
              </a:tblGrid>
              <a:tr h="1290088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соматического состояния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детей соответствующих</a:t>
                      </a:r>
                      <a:r>
                        <a:rPr lang="ru-RU" baseline="0" dirty="0" smtClean="0"/>
                        <a:t> нормативным показателям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 детей  не соответствующих</a:t>
                      </a:r>
                      <a:r>
                        <a:rPr lang="ru-RU" baseline="0" dirty="0" smtClean="0"/>
                        <a:t> нормативным показателям</a:t>
                      </a:r>
                      <a:endParaRPr lang="ru-RU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dirty="0" smtClean="0"/>
                        <a:t>1. Соответствие физического здоровья возрастным нормам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Ибрагимов Р.,</a:t>
                      </a:r>
                      <a:r>
                        <a:rPr lang="ru-RU" baseline="0" dirty="0" smtClean="0"/>
                        <a:t> Качалин Н., Любаева Н., Рощупкин Д. </a:t>
                      </a:r>
                      <a:r>
                        <a:rPr lang="ru-RU" dirty="0" smtClean="0"/>
                        <a:t>– избыточный</a:t>
                      </a:r>
                      <a:r>
                        <a:rPr lang="ru-RU" baseline="0" dirty="0" smtClean="0"/>
                        <a:t> вес,</a:t>
                      </a:r>
                    </a:p>
                    <a:p>
                      <a:r>
                        <a:rPr lang="ru-RU" baseline="0" dirty="0" smtClean="0"/>
                        <a:t>Синицын А. - </a:t>
                      </a:r>
                      <a:r>
                        <a:rPr lang="ru-RU" dirty="0" err="1" smtClean="0"/>
                        <a:t>недостат</a:t>
                      </a:r>
                      <a:r>
                        <a:rPr lang="ru-RU" dirty="0" smtClean="0"/>
                        <a:t>. вес</a:t>
                      </a:r>
                      <a:endParaRPr lang="ru-RU" dirty="0"/>
                    </a:p>
                  </a:txBody>
                  <a:tcPr/>
                </a:tc>
              </a:tr>
              <a:tr h="664464">
                <a:tc>
                  <a:txBody>
                    <a:bodyPr/>
                    <a:lstStyle/>
                    <a:p>
                      <a:r>
                        <a:rPr lang="ru-RU" dirty="0" smtClean="0"/>
                        <a:t>2. Состояние органов зрения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55%          11</a:t>
                      </a:r>
                      <a:r>
                        <a:rPr lang="ru-RU" baseline="0" dirty="0" smtClean="0"/>
                        <a:t> – миопия</a:t>
                      </a:r>
                    </a:p>
                    <a:p>
                      <a:r>
                        <a:rPr lang="ru-RU" baseline="0" dirty="0" smtClean="0"/>
                        <a:t>                  1 – дальнозоркость</a:t>
                      </a: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dirty="0" smtClean="0"/>
                        <a:t>3. Переносимость</a:t>
                      </a:r>
                      <a:r>
                        <a:rPr lang="ru-RU" baseline="0" dirty="0" smtClean="0"/>
                        <a:t> физических нагрузок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45%  (10 чел. - </a:t>
                      </a:r>
                      <a:r>
                        <a:rPr lang="en-US" dirty="0" smtClean="0"/>
                        <a:t>I</a:t>
                      </a:r>
                      <a:r>
                        <a:rPr lang="ru-RU" baseline="0" dirty="0" smtClean="0"/>
                        <a:t> и </a:t>
                      </a:r>
                      <a:r>
                        <a:rPr lang="en-US" baseline="0" dirty="0" smtClean="0"/>
                        <a:t>II</a:t>
                      </a:r>
                      <a:r>
                        <a:rPr lang="ru-RU" baseline="0" dirty="0" smtClean="0"/>
                        <a:t> осн. группы)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55 %        </a:t>
                      </a:r>
                      <a:r>
                        <a:rPr lang="en-US" baseline="0" dirty="0" smtClean="0"/>
                        <a:t>I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подг</a:t>
                      </a:r>
                      <a:r>
                        <a:rPr lang="ru-RU" baseline="0" dirty="0" smtClean="0"/>
                        <a:t>. – 4 чел</a:t>
                      </a:r>
                    </a:p>
                    <a:p>
                      <a:r>
                        <a:rPr lang="ru-RU" baseline="0" dirty="0" smtClean="0"/>
                        <a:t>                 </a:t>
                      </a:r>
                      <a:r>
                        <a:rPr lang="en-US" baseline="0" dirty="0" smtClean="0"/>
                        <a:t>II</a:t>
                      </a:r>
                      <a:r>
                        <a:rPr lang="ru-RU" baseline="0" dirty="0" smtClean="0"/>
                        <a:t> – 6 чел.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                 </a:t>
                      </a:r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– 11 чел.</a:t>
                      </a:r>
                      <a:endParaRPr lang="en-US" dirty="0" smtClean="0"/>
                    </a:p>
                    <a:p>
                      <a:r>
                        <a:rPr lang="ru-RU" dirty="0" smtClean="0"/>
                        <a:t>                 </a:t>
                      </a:r>
                      <a:r>
                        <a:rPr lang="en-US" dirty="0" smtClean="0"/>
                        <a:t>V</a:t>
                      </a:r>
                      <a:r>
                        <a:rPr lang="ru-RU" dirty="0" smtClean="0"/>
                        <a:t> – 1 чел</a:t>
                      </a:r>
                      <a:endParaRPr lang="ru-RU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4348" y="578645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Наличие хронических заболеваний: Брайцев А., Крылов А., Юдина А., Синицын А., </a:t>
            </a:r>
            <a:r>
              <a:rPr lang="ru-RU" dirty="0" err="1" smtClean="0"/>
              <a:t>Багаева</a:t>
            </a:r>
            <a:r>
              <a:rPr lang="ru-RU" dirty="0" smtClean="0"/>
              <a:t> Е., Качалин Н., Любаева А. (инвалид)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 класса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3970588"/>
              </p:ext>
            </p:extLst>
          </p:nvPr>
        </p:nvGraphicFramePr>
        <p:xfrm>
          <a:off x="107505" y="1600198"/>
          <a:ext cx="3312368" cy="5445787"/>
        </p:xfrm>
        <a:graphic>
          <a:graphicData uri="http://schemas.openxmlformats.org/drawingml/2006/table">
            <a:tbl>
              <a:tblPr firstRow="1" firstCol="1" bandRow="1"/>
              <a:tblGrid>
                <a:gridCol w="3312368"/>
              </a:tblGrid>
              <a:tr h="258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Староста: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Роголева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 Полина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Учебный 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сектор: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Козловский Дмитрий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Качалин Николай</a:t>
                      </a: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                         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Физорг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Солдатова Людмила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Пресс-секретарь: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Багаева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 Екатерина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Юдина Анастасия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Дизайнер: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Горбунова Виктория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Алагирова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 Амина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Дисциплинарный 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отдел: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Рощупкин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 Даниил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Хворов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 Алексей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Юсупова 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Лазиза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Досуговый отдел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Солдатова Людмила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Равелева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 Дарья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Роголева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 Полина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libri"/>
                        </a:rPr>
                        <a:t>      </a:t>
                      </a:r>
                    </a:p>
                  </a:txBody>
                  <a:tcPr marL="50171" marR="50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357430"/>
            <a:ext cx="5357850" cy="4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Родительский комитет: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Юдина Ольга Владиславовна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Синицына Ольга Александровна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Брайцева Юлия Николаевна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Крылов Игорь Николаевич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err="1" smtClean="0"/>
              <a:t>Багаева</a:t>
            </a:r>
            <a:r>
              <a:rPr lang="ru-RU" sz="2400" i="1" dirty="0" smtClean="0"/>
              <a:t> Елена Борисовна</a:t>
            </a:r>
          </a:p>
          <a:p>
            <a:pPr>
              <a:buFont typeface="Wingdings" pitchFamily="2" charset="2"/>
              <a:buChar char="Ø"/>
            </a:pPr>
            <a:endParaRPr lang="ru-RU" sz="2400" i="1" dirty="0" smtClean="0"/>
          </a:p>
          <a:p>
            <a:pPr>
              <a:buNone/>
            </a:pPr>
            <a:r>
              <a:rPr lang="ru-RU" dirty="0" smtClean="0"/>
              <a:t>Проблемные родители</a:t>
            </a:r>
            <a:r>
              <a:rPr lang="ru-RU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endParaRPr lang="ru-RU" sz="2400" i="1" dirty="0"/>
          </a:p>
        </p:txBody>
      </p:sp>
      <p:pic>
        <p:nvPicPr>
          <p:cNvPr id="68610" name="Picture 2" descr="C:\Users\Рузанна\Desktop\конкурсы\ychmat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857628"/>
            <a:ext cx="3133831" cy="222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428596" y="1214422"/>
          <a:ext cx="8229600" cy="2717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5443518"/>
              </a:tblGrid>
              <a:tr h="39689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103193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Наиболее успешные дети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Ибрагимов Р., Козловский Д.,</a:t>
                      </a:r>
                      <a:r>
                        <a:rPr lang="ru-RU" sz="2400" baseline="0" dirty="0" smtClean="0"/>
                        <a:t> Хачатрян С., Качалин Н.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07149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Слабоуспевающие дети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Крылов</a:t>
                      </a:r>
                      <a:r>
                        <a:rPr lang="ru-RU" sz="2400" baseline="0" dirty="0" smtClean="0"/>
                        <a:t> А., Брайцев А., Черненкова А., Синицын А., Рощупкин Д.</a:t>
                      </a: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3929066"/>
          <a:ext cx="8215370" cy="2594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5286412"/>
              </a:tblGrid>
              <a:tr h="1460796">
                <a:tc>
                  <a:txBody>
                    <a:bodyPr/>
                    <a:lstStyle/>
                    <a:p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Малоинициативные,интеллектуально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пассивные дети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Брайцев А., Воробьева Д., Горбунова В., Крылов А., Муслюмова А., Равелева Д., Рощупкин Д., Черненкова А., Юдина А.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395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Медлительные дети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Солдатова Л.,</a:t>
                      </a:r>
                      <a:r>
                        <a:rPr lang="ru-RU" sz="2400" baseline="0" dirty="0" smtClean="0"/>
                        <a:t> Синицына А., Рвачева В., Ибрагимов Р.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 txBox="1">
            <a:spLocks/>
          </p:cNvSpPr>
          <p:nvPr/>
        </p:nvSpPr>
        <p:spPr>
          <a:xfrm>
            <a:off x="500034" y="214290"/>
            <a:ext cx="77724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Психолого-педагогическая характеристика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1063</TotalTime>
  <Words>975</Words>
  <Application>Microsoft Office PowerPoint</Application>
  <PresentationFormat>Экран (4:3)</PresentationFormat>
  <Paragraphs>189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Готовность учащихся 9,11 классов к государственной итоговой аттестации </vt:lpstr>
      <vt:lpstr>Проведенная работа</vt:lpstr>
      <vt:lpstr>Состав класса</vt:lpstr>
      <vt:lpstr>Состав класса</vt:lpstr>
      <vt:lpstr>Мониторинг физического здоровья </vt:lpstr>
      <vt:lpstr>9 -Г</vt:lpstr>
      <vt:lpstr>Актив класса</vt:lpstr>
      <vt:lpstr>Родители класса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Рузанна</cp:lastModifiedBy>
  <cp:revision>111</cp:revision>
  <dcterms:created xsi:type="dcterms:W3CDTF">2010-04-25T08:30:10Z</dcterms:created>
  <dcterms:modified xsi:type="dcterms:W3CDTF">2015-06-05T17:19:05Z</dcterms:modified>
</cp:coreProperties>
</file>