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EC2E50C-1487-42AB-93B2-871921175A72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68248F8-E858-40E0-8FC6-D44845244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E50C-1487-42AB-93B2-871921175A72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48F8-E858-40E0-8FC6-D44845244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EC2E50C-1487-42AB-93B2-871921175A72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68248F8-E858-40E0-8FC6-D44845244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E50C-1487-42AB-93B2-871921175A72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68248F8-E858-40E0-8FC6-D448452448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E50C-1487-42AB-93B2-871921175A72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68248F8-E858-40E0-8FC6-D448452448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EC2E50C-1487-42AB-93B2-871921175A72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68248F8-E858-40E0-8FC6-D448452448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EC2E50C-1487-42AB-93B2-871921175A72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68248F8-E858-40E0-8FC6-D448452448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E50C-1487-42AB-93B2-871921175A72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68248F8-E858-40E0-8FC6-D44845244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E50C-1487-42AB-93B2-871921175A72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68248F8-E858-40E0-8FC6-D44845244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2E50C-1487-42AB-93B2-871921175A72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68248F8-E858-40E0-8FC6-D448452448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EC2E50C-1487-42AB-93B2-871921175A72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68248F8-E858-40E0-8FC6-D448452448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EC2E50C-1487-42AB-93B2-871921175A72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68248F8-E858-40E0-8FC6-D4484524482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Типы уроков  русского языка и литературы по ФГОС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Структура урока систематизации и обобщения знаний и умений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Организационный этап.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Постановка цели и задач урока. Мотивация учебной деятельности учащихся.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Актуализация знаний.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Обобщение и систематизация знаний:</a:t>
            </a:r>
          </a:p>
          <a:p>
            <a:pPr marL="914400" lvl="1" indent="-457200">
              <a:buFont typeface="Wingdings" pitchFamily="2" charset="2"/>
              <a:buChar char="q"/>
            </a:pPr>
            <a:r>
              <a:rPr lang="ru-RU" sz="2400" dirty="0" smtClean="0"/>
              <a:t>подготовка учащихся к обобщенной деятельности;</a:t>
            </a:r>
          </a:p>
          <a:p>
            <a:pPr lvl="1">
              <a:buFont typeface="Wingdings" pitchFamily="2" charset="2"/>
              <a:buChar char="q"/>
            </a:pPr>
            <a:r>
              <a:rPr lang="ru-RU" sz="2400" dirty="0" smtClean="0"/>
              <a:t>   воспроизведение на новом уровне (переформулированные вопросы).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Применение знаний и умений в новой ситуации, решение нестандартных лингвистических задач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Контроль усвоения, обсуждение допущенных ошибок и их коррекция.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Рефлексия (подведение итогов занятия). Формирование выводов по изученному материалу.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Урок контроля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lvl="0"/>
            <a:r>
              <a:rPr lang="ru-RU" sz="3200" dirty="0" smtClean="0">
                <a:latin typeface="Arial" charset="0"/>
              </a:rPr>
              <a:t>Проверка предметных умений решать практические задачи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0"/>
            <a:r>
              <a:rPr lang="ru-RU" sz="3200" dirty="0" smtClean="0">
                <a:latin typeface="Arial" charset="0"/>
              </a:rPr>
              <a:t>Результаты контрольной или самостоятельной работы 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ru-RU" dirty="0" smtClean="0"/>
              <a:t>Назначение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Результативность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Структура урока контроля  знаний, умений и навыков.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3200" dirty="0" smtClean="0"/>
              <a:t>Организационный этап.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200" dirty="0" smtClean="0"/>
              <a:t>Постановка цели и задач урока. Мотивация учебной деятельности учащихся.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200" dirty="0" smtClean="0"/>
              <a:t>Итоги диагностики (контроля) знаний, умений и навыков. Определение типичных ошибок и пробелов в знаниях и умениях, путей их устранения и совершенствования знаний и умений.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200" dirty="0" smtClean="0"/>
              <a:t>В зависимости от результатов диагностики учитель планирует коллективные, групповые и индивидуальные способы обучения.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200" dirty="0" smtClean="0"/>
              <a:t>Информация о домашнем задании, инструктаж по его выполнению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200" dirty="0" smtClean="0"/>
              <a:t>Рефлексия (подведение итогов занятия)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Структура комбинированного  урока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3200" dirty="0" smtClean="0"/>
              <a:t>Организационный этап.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200" dirty="0" smtClean="0"/>
              <a:t>Постановка цели и задач урока. Мотивация учебной деятельности учащихся.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200" dirty="0" smtClean="0"/>
              <a:t>Актуализация знаний.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200" dirty="0" smtClean="0"/>
              <a:t>Первичное усвоение новых знаний.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200" dirty="0" smtClean="0"/>
              <a:t>Первичная проверка понимания.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200" dirty="0" smtClean="0"/>
              <a:t>Первичное закрепление.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200" dirty="0" smtClean="0"/>
              <a:t>Контроль усвоения, обсуждение допущенных ошибок и их коррекция.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200" dirty="0" smtClean="0"/>
              <a:t>Информация о домашнем задании, инструктаж по его выполнению.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200" dirty="0" smtClean="0"/>
              <a:t>Рефлексия (подведение итогов занятия).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Технологическая карта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3200" b="1" dirty="0" smtClean="0"/>
              <a:t>	Технологическая карта – </a:t>
            </a:r>
            <a:r>
              <a:rPr lang="ru-RU" sz="3200" dirty="0" smtClean="0"/>
              <a:t>форма технологической документации, в которой описан весь процесс обработки изделия, указаны операции и их составные части, материалы, производственное оборудование, инструмент, технологические режимы, время, необходимое для изготовления изделия, квалификация работников и т. п. </a:t>
            </a:r>
          </a:p>
          <a:p>
            <a:r>
              <a:rPr lang="ru-RU" sz="3200" b="1" dirty="0" smtClean="0"/>
              <a:t>	Технологическая карта урока – </a:t>
            </a:r>
            <a:r>
              <a:rPr lang="ru-RU" sz="3200" dirty="0" smtClean="0"/>
              <a:t>современная форма планирования педагогического взаимодействия учителя и обучающихся.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3200" b="1" dirty="0" smtClean="0"/>
              <a:t>Технологическая карта урока – </a:t>
            </a:r>
            <a:r>
              <a:rPr lang="ru-RU" sz="3200" dirty="0" smtClean="0"/>
              <a:t>это способ графического проектирования урока, таблица, позволяющая структурировать урок по выбранным учителем параметрам. Такими параметрами могут быть </a:t>
            </a:r>
          </a:p>
          <a:p>
            <a:pPr>
              <a:buFont typeface="Wingdings" pitchFamily="2" charset="2"/>
              <a:buChar char="ü"/>
            </a:pPr>
            <a:r>
              <a:rPr lang="ru-RU" sz="3200" b="1" dirty="0" smtClean="0"/>
              <a:t>  этапы урока,</a:t>
            </a:r>
          </a:p>
          <a:p>
            <a:pPr>
              <a:buFont typeface="Wingdings" pitchFamily="2" charset="2"/>
              <a:buChar char="ü"/>
            </a:pPr>
            <a:r>
              <a:rPr lang="ru-RU" sz="3200" b="1" dirty="0" smtClean="0"/>
              <a:t>  его цели, </a:t>
            </a:r>
          </a:p>
          <a:p>
            <a:pPr>
              <a:buFont typeface="Wingdings" pitchFamily="2" charset="2"/>
              <a:buChar char="ü"/>
            </a:pPr>
            <a:r>
              <a:rPr lang="ru-RU" sz="3200" b="1" dirty="0" smtClean="0"/>
              <a:t>  содержание учебного материала, </a:t>
            </a:r>
          </a:p>
          <a:p>
            <a:pPr>
              <a:buFont typeface="Wingdings" pitchFamily="2" charset="2"/>
              <a:buChar char="ü"/>
            </a:pPr>
            <a:r>
              <a:rPr lang="ru-RU" sz="3200" b="1" dirty="0" smtClean="0"/>
              <a:t>  методы и приемы организации учебной деятельности обучающихся, </a:t>
            </a:r>
          </a:p>
          <a:p>
            <a:pPr>
              <a:buFont typeface="Wingdings" pitchFamily="2" charset="2"/>
              <a:buChar char="ü"/>
            </a:pPr>
            <a:r>
              <a:rPr lang="ru-RU" sz="3200" b="1" dirty="0" smtClean="0"/>
              <a:t>  деятельность учителя </a:t>
            </a:r>
          </a:p>
          <a:p>
            <a:pPr>
              <a:buFont typeface="Wingdings" pitchFamily="2" charset="2"/>
              <a:buChar char="ü"/>
            </a:pPr>
            <a:r>
              <a:rPr lang="ru-RU" sz="3200" b="1" dirty="0" smtClean="0"/>
              <a:t>  деятельность обучающихся</a:t>
            </a:r>
            <a:r>
              <a:rPr lang="ru-RU" sz="3200" b="1" i="1" dirty="0" smtClean="0"/>
              <a:t>.</a:t>
            </a:r>
            <a:endParaRPr lang="ru-RU" sz="3200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 технологической карты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1. Тема урока.</a:t>
            </a:r>
          </a:p>
          <a:p>
            <a:r>
              <a:rPr lang="ru-RU" dirty="0" smtClean="0"/>
              <a:t>2. Цели урока.</a:t>
            </a:r>
          </a:p>
          <a:p>
            <a:r>
              <a:rPr lang="ru-RU" dirty="0" smtClean="0"/>
              <a:t>3. Задачи урока.</a:t>
            </a:r>
          </a:p>
          <a:p>
            <a:r>
              <a:rPr lang="ru-RU" dirty="0" smtClean="0"/>
              <a:t>4. Формы работы на уроке</a:t>
            </a:r>
          </a:p>
          <a:p>
            <a:r>
              <a:rPr lang="ru-RU" dirty="0" smtClean="0"/>
              <a:t>5. Тип урока.</a:t>
            </a:r>
          </a:p>
          <a:p>
            <a:r>
              <a:rPr lang="ru-RU" dirty="0" smtClean="0"/>
              <a:t>6. Используемые технологии.</a:t>
            </a:r>
          </a:p>
          <a:p>
            <a:r>
              <a:rPr lang="ru-RU" dirty="0" smtClean="0"/>
              <a:t>7. Материальное обеспечение.</a:t>
            </a:r>
          </a:p>
          <a:p>
            <a:r>
              <a:rPr lang="ru-RU" dirty="0" smtClean="0"/>
              <a:t>8. Формируемые УУД.</a:t>
            </a:r>
          </a:p>
          <a:p>
            <a:r>
              <a:rPr lang="ru-RU" dirty="0" smtClean="0"/>
              <a:t>9. Ресурсы урока.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257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680"/>
                <a:gridCol w="1630680"/>
                <a:gridCol w="1630680"/>
                <a:gridCol w="1371441"/>
                <a:gridCol w="1074579"/>
                <a:gridCol w="81534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Этапы урока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Формы работы (деятельность учителя)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Деятельность учащегося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Рефлексия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Планируемые результаты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Предметные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УУД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Урок  открытия новых знаний </a:t>
            </a:r>
            <a:r>
              <a:rPr lang="ru-RU" dirty="0" err="1" smtClean="0"/>
              <a:t>знаний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Первичное усвоение новых предметных знаний, умений, </a:t>
            </a:r>
            <a:r>
              <a:rPr lang="ru-RU" dirty="0">
                <a:latin typeface="Arial" pitchFamily="34" charset="0"/>
                <a:cs typeface="Arial" pitchFamily="34" charset="0"/>
              </a:rPr>
              <a:t>осмысливание связей и отношений в объектах изучения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0"/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Воспроизведение своими словами правил, понятий, алгоритмов, выполнение действий по образцу, алгоритму </a:t>
            </a:r>
          </a:p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ru-RU" dirty="0" smtClean="0"/>
              <a:t>Назначение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Результативность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Структура урока открытия новых знаний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Организационный этап.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Постановка цели и задач урока. Мотивация учебной деятельности учащихся.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Актуализация знаний.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Первичное усвоение новых знаний.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Первичная проверка понимания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Первичное закрепление.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Информация о домашнем задании, инструктаж по его выполнению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Рефлексия (подведение итогов занятия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Урок формирования первоначальных предметных  умений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sz="3200" dirty="0" smtClean="0">
                <a:latin typeface="Arial" charset="0"/>
              </a:rPr>
              <a:t>Применение усваиваемых знаний или способов учебных действий в условиях решения учебных задач (заданий)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sz="3200" dirty="0" smtClean="0">
                <a:latin typeface="Arial" charset="0"/>
              </a:rPr>
              <a:t>Правильное воспроизведение образцов выполнения заданий, безошибочное применение алгоритмов и правил при решении учебных задач 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ru-RU" dirty="0" smtClean="0"/>
              <a:t>Целевое назначение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Результативность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Урок комплексного применения знаний и умений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u-RU" sz="3200" dirty="0" smtClean="0">
                <a:latin typeface="Arial" charset="0"/>
              </a:rPr>
              <a:t>Применение предметных умений в условиях решения учебных задач повышенной сложности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sz="3200" dirty="0" smtClean="0">
                <a:latin typeface="Arial" charset="0"/>
              </a:rPr>
              <a:t>Самостоятельное решение задач (выполнение упражнений) повышенной сложности отдельными учениками или коллективом класса 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ru-RU" dirty="0" smtClean="0"/>
              <a:t>Целевое назначение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Результативность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Структура урока комплексного применения знаний и умений (урок закрепления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ru-RU" sz="2400" dirty="0" smtClean="0"/>
              <a:t>Организационный этап.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/>
              <a:t>Проверка домашнего задания, воспроизведение и коррекция опорных знаний учащихся. Актуализация знаний.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/>
              <a:t>Постановка цели и задач урока. Мотивация учебной деятельности учащихся.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/>
              <a:t>Первичное закрепление</a:t>
            </a:r>
          </a:p>
          <a:p>
            <a:pPr marL="914400" lvl="1" indent="-457200">
              <a:buFont typeface="Wingdings" pitchFamily="2" charset="2"/>
              <a:buChar char="q"/>
            </a:pPr>
            <a:r>
              <a:rPr lang="ru-RU" sz="2400" dirty="0" smtClean="0"/>
              <a:t>в знакомой ситуации (типовые);</a:t>
            </a:r>
          </a:p>
          <a:p>
            <a:pPr marL="914400" lvl="1" indent="-457200">
              <a:buFont typeface="Wingdings" pitchFamily="2" charset="2"/>
              <a:buChar char="q"/>
            </a:pPr>
            <a:r>
              <a:rPr lang="ru-RU" sz="2400" dirty="0" smtClean="0"/>
              <a:t>в изменённой ситуации (конструктивные);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/>
              <a:t>Творческое применение и добывание знаний в новой ситуации (проблемные задания).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/>
              <a:t>Информация о домашнем задании, инструктаж по его выполнению.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/>
              <a:t>Рефлексия (подведение итогов занятия).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Урок актуализация знаний и умений (урок повторения)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lvl="0"/>
            <a:r>
              <a:rPr lang="ru-RU" sz="3200" dirty="0" smtClean="0">
                <a:latin typeface="Arial" charset="0"/>
              </a:rPr>
              <a:t>Закрепление предметных умений, формирование УУД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sz="3200" dirty="0" smtClean="0">
                <a:latin typeface="Arial" charset="0"/>
              </a:rPr>
              <a:t>Безошибочное выполнение упражнений, решение задач отдельными учениками, коллективом класса; безошибочные устные ответы; умение находить и исправлять ошибки, оказывать взаимопомощь</a:t>
            </a:r>
            <a:r>
              <a:rPr lang="ru-RU" sz="3600" dirty="0" smtClean="0">
                <a:latin typeface="Arial" charset="0"/>
              </a:rPr>
              <a:t> 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ru-RU" dirty="0" smtClean="0"/>
              <a:t>Целевое назначение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Результативность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Структура урока актуализации знаний и умений </a:t>
            </a:r>
            <a:br>
              <a:rPr lang="ru-RU" sz="3600" b="1" dirty="0" smtClean="0"/>
            </a:br>
            <a:r>
              <a:rPr lang="ru-RU" sz="3600" b="1" dirty="0" smtClean="0"/>
              <a:t>(урок повторения)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200" dirty="0" smtClean="0"/>
              <a:t>Организационный этап.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200" dirty="0" smtClean="0"/>
              <a:t>Проверка домашнего задания, воспроизведение и коррекция знаний, навыков и умений учащихся, необходимых для творческого решения поставленных задач.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200" dirty="0" smtClean="0"/>
              <a:t>Постановка цели и задач урока. Мотивация учебной деятельности учащихся.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200" dirty="0" smtClean="0"/>
              <a:t>Актуализация знаний.</a:t>
            </a:r>
          </a:p>
          <a:p>
            <a:pPr marL="914400" lvl="1" indent="-457200">
              <a:buFont typeface="Wingdings" pitchFamily="2" charset="2"/>
              <a:buChar char="q"/>
            </a:pPr>
            <a:r>
              <a:rPr lang="ru-RU" sz="2200" dirty="0" smtClean="0"/>
              <a:t>с целью подготовки к контрольному уроку</a:t>
            </a:r>
          </a:p>
          <a:p>
            <a:pPr marL="914400" lvl="1" indent="-457200">
              <a:buFont typeface="Wingdings" pitchFamily="2" charset="2"/>
              <a:buChar char="q"/>
            </a:pPr>
            <a:r>
              <a:rPr lang="ru-RU" sz="2200" dirty="0" smtClean="0"/>
              <a:t>с целью подготовки к изучению новой темы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200" dirty="0" smtClean="0"/>
              <a:t>Применение знаний и умений в новой ситуации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200" dirty="0" smtClean="0"/>
              <a:t>Обобщение и систематизация знаний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200" dirty="0" smtClean="0"/>
              <a:t>Контроль усвоения, обсуждение допущенных ошибок и их коррекция.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200" dirty="0" smtClean="0"/>
              <a:t>Информация о домашнем задании, инструктаж по его выполнению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200" dirty="0" smtClean="0"/>
              <a:t>Рефлексия (подведение итогов занятия)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Урок систематизации и обобщения знаний и умений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sz="3200" dirty="0" smtClean="0">
                <a:latin typeface="Arial" charset="0"/>
              </a:rPr>
              <a:t>Систематизация предметных умений, универсальных действий (решение предметных задач)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0"/>
            <a:r>
              <a:rPr lang="ru-RU" sz="3200" dirty="0" smtClean="0">
                <a:latin typeface="Arial" charset="0"/>
              </a:rPr>
              <a:t>Умение сформулировать обобщенный вывод, уровень </a:t>
            </a:r>
            <a:r>
              <a:rPr lang="ru-RU" sz="3200" dirty="0" err="1" smtClean="0">
                <a:latin typeface="Arial" charset="0"/>
              </a:rPr>
              <a:t>сформированности</a:t>
            </a:r>
            <a:r>
              <a:rPr lang="ru-RU" sz="3200" dirty="0" smtClean="0">
                <a:latin typeface="Arial" charset="0"/>
              </a:rPr>
              <a:t> УУД 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ru-RU" dirty="0" smtClean="0"/>
              <a:t>Назначение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Результативность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E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28</TotalTime>
  <Words>754</Words>
  <Application>Microsoft Office PowerPoint</Application>
  <PresentationFormat>Экран (4:3)</PresentationFormat>
  <Paragraphs>116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Обычная</vt:lpstr>
      <vt:lpstr>Типы уроков  русского языка и литературы по ФГОС</vt:lpstr>
      <vt:lpstr>Урок  открытия новых знаний знаний</vt:lpstr>
      <vt:lpstr>Структура урока открытия новых знаний </vt:lpstr>
      <vt:lpstr>Урок формирования первоначальных предметных  умений</vt:lpstr>
      <vt:lpstr>Урок комплексного применения знаний и умений</vt:lpstr>
      <vt:lpstr>Структура урока комплексного применения знаний и умений (урок закрепления</vt:lpstr>
      <vt:lpstr>Урок актуализация знаний и умений (урок повторения)</vt:lpstr>
      <vt:lpstr> Структура урока актуализации знаний и умений  (урок повторения) </vt:lpstr>
      <vt:lpstr>Урок систематизации и обобщения знаний и умений</vt:lpstr>
      <vt:lpstr>Структура урока систематизации и обобщения знаний и умений </vt:lpstr>
      <vt:lpstr>Урок контроля</vt:lpstr>
      <vt:lpstr>Структура урока контроля  знаний, умений и навыков. </vt:lpstr>
      <vt:lpstr>Структура комбинированного  урока</vt:lpstr>
      <vt:lpstr>Технологическая карта</vt:lpstr>
      <vt:lpstr>Слайд 15</vt:lpstr>
      <vt:lpstr>Образец  технологической карты</vt:lpstr>
      <vt:lpstr>Слайд 17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Типы урока русского языка и литературы по ФГОС</dc:title>
  <dc:creator>User</dc:creator>
  <cp:lastModifiedBy>User</cp:lastModifiedBy>
  <cp:revision>7</cp:revision>
  <dcterms:created xsi:type="dcterms:W3CDTF">2015-04-25T19:16:39Z</dcterms:created>
  <dcterms:modified xsi:type="dcterms:W3CDTF">2015-04-25T19:47:41Z</dcterms:modified>
</cp:coreProperties>
</file>