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7" r:id="rId3"/>
    <p:sldId id="269" r:id="rId4"/>
    <p:sldId id="271" r:id="rId5"/>
    <p:sldId id="256" r:id="rId6"/>
    <p:sldId id="258" r:id="rId7"/>
    <p:sldId id="257" r:id="rId8"/>
    <p:sldId id="259" r:id="rId9"/>
    <p:sldId id="261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90A37-1AF3-4AE2-94B0-88D4ED3F405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4029EB-A32B-4646-B21D-76FDC331355F}">
      <dgm:prSet phldrT="[Текст]"/>
      <dgm:spPr/>
      <dgm:t>
        <a:bodyPr/>
        <a:lstStyle/>
        <a:p>
          <a:r>
            <a:rPr lang="ru-RU" dirty="0" smtClean="0"/>
            <a:t>Обучение экономике</a:t>
          </a:r>
          <a:endParaRPr lang="ru-RU" dirty="0"/>
        </a:p>
      </dgm:t>
    </dgm:pt>
    <dgm:pt modelId="{02917E0F-DE00-47C1-AE0F-9F579A095057}" type="parTrans" cxnId="{C6DF030A-693C-4B1E-9AD3-9DDE10CF3515}">
      <dgm:prSet/>
      <dgm:spPr/>
      <dgm:t>
        <a:bodyPr/>
        <a:lstStyle/>
        <a:p>
          <a:endParaRPr lang="ru-RU"/>
        </a:p>
      </dgm:t>
    </dgm:pt>
    <dgm:pt modelId="{8BD7C754-5780-4D2C-A08B-B5381F8C972D}" type="sibTrans" cxnId="{C6DF030A-693C-4B1E-9AD3-9DDE10CF3515}">
      <dgm:prSet/>
      <dgm:spPr/>
      <dgm:t>
        <a:bodyPr/>
        <a:lstStyle/>
        <a:p>
          <a:endParaRPr lang="ru-RU"/>
        </a:p>
      </dgm:t>
    </dgm:pt>
    <dgm:pt modelId="{59251B59-65E9-424C-897E-8BB35AC5B95E}">
      <dgm:prSet phldrT="[Текст]"/>
      <dgm:spPr/>
      <dgm:t>
        <a:bodyPr/>
        <a:lstStyle/>
        <a:p>
          <a:r>
            <a:rPr lang="ru-RU" dirty="0" smtClean="0"/>
            <a:t>Усвоены  основы бизнеса и предпринимательства</a:t>
          </a:r>
          <a:endParaRPr lang="ru-RU" dirty="0"/>
        </a:p>
      </dgm:t>
    </dgm:pt>
    <dgm:pt modelId="{09ED55A9-710F-4D02-8FF9-1D2511ABF40A}" type="parTrans" cxnId="{63663D82-7706-452B-A4C5-0158AA13FF82}">
      <dgm:prSet/>
      <dgm:spPr/>
      <dgm:t>
        <a:bodyPr/>
        <a:lstStyle/>
        <a:p>
          <a:endParaRPr lang="ru-RU"/>
        </a:p>
      </dgm:t>
    </dgm:pt>
    <dgm:pt modelId="{809A7F45-4211-40A4-BA88-AC4EB7E85B12}" type="sibTrans" cxnId="{63663D82-7706-452B-A4C5-0158AA13FF82}">
      <dgm:prSet/>
      <dgm:spPr/>
      <dgm:t>
        <a:bodyPr/>
        <a:lstStyle/>
        <a:p>
          <a:endParaRPr lang="ru-RU"/>
        </a:p>
      </dgm:t>
    </dgm:pt>
    <dgm:pt modelId="{8B5FA6F5-5B69-48BA-9ECF-82D56294A327}">
      <dgm:prSet phldrT="[Текст]"/>
      <dgm:spPr/>
      <dgm:t>
        <a:bodyPr/>
        <a:lstStyle/>
        <a:p>
          <a:r>
            <a:rPr lang="ru-RU" dirty="0" smtClean="0"/>
            <a:t>Вовлечение во внеурочную деятельность</a:t>
          </a:r>
          <a:endParaRPr lang="ru-RU" dirty="0"/>
        </a:p>
      </dgm:t>
    </dgm:pt>
    <dgm:pt modelId="{04A30B4D-62DA-42B2-9A1E-12B20DA1E7D1}" type="parTrans" cxnId="{14799B30-EF37-4C38-9FA3-A41459215A18}">
      <dgm:prSet/>
      <dgm:spPr/>
      <dgm:t>
        <a:bodyPr/>
        <a:lstStyle/>
        <a:p>
          <a:endParaRPr lang="ru-RU"/>
        </a:p>
      </dgm:t>
    </dgm:pt>
    <dgm:pt modelId="{0566F22D-1861-4F6E-89CC-912F7FC95C1C}" type="sibTrans" cxnId="{14799B30-EF37-4C38-9FA3-A41459215A18}">
      <dgm:prSet/>
      <dgm:spPr/>
      <dgm:t>
        <a:bodyPr/>
        <a:lstStyle/>
        <a:p>
          <a:endParaRPr lang="ru-RU"/>
        </a:p>
      </dgm:t>
    </dgm:pt>
    <dgm:pt modelId="{7468338B-B8F0-4902-B134-D977083B3EDF}">
      <dgm:prSet phldrT="[Текст]"/>
      <dgm:spPr/>
      <dgm:t>
        <a:bodyPr/>
        <a:lstStyle/>
        <a:p>
          <a:r>
            <a:rPr lang="ru-RU" dirty="0" smtClean="0"/>
            <a:t>Организован центр развития творческих способностей школьников</a:t>
          </a:r>
          <a:endParaRPr lang="ru-RU" dirty="0"/>
        </a:p>
      </dgm:t>
    </dgm:pt>
    <dgm:pt modelId="{6F660965-C7FA-4EFA-BBCC-4A05E12464DF}" type="parTrans" cxnId="{5495E0E7-5BAC-4520-BD4F-1E5D1ABAD353}">
      <dgm:prSet/>
      <dgm:spPr/>
      <dgm:t>
        <a:bodyPr/>
        <a:lstStyle/>
        <a:p>
          <a:endParaRPr lang="ru-RU"/>
        </a:p>
      </dgm:t>
    </dgm:pt>
    <dgm:pt modelId="{56CF43A1-F7CD-4979-A0FB-1D9D1DE6EF9E}" type="sibTrans" cxnId="{5495E0E7-5BAC-4520-BD4F-1E5D1ABAD353}">
      <dgm:prSet/>
      <dgm:spPr/>
      <dgm:t>
        <a:bodyPr/>
        <a:lstStyle/>
        <a:p>
          <a:endParaRPr lang="ru-RU"/>
        </a:p>
      </dgm:t>
    </dgm:pt>
    <dgm:pt modelId="{3EB4719F-00FD-4248-B443-5A30E34F5B0C}">
      <dgm:prSet phldrT="[Текст]"/>
      <dgm:spPr/>
      <dgm:t>
        <a:bodyPr/>
        <a:lstStyle/>
        <a:p>
          <a:r>
            <a:rPr lang="ru-RU" dirty="0" smtClean="0"/>
            <a:t>Приобретение социального опыта</a:t>
          </a:r>
          <a:endParaRPr lang="ru-RU" dirty="0"/>
        </a:p>
      </dgm:t>
    </dgm:pt>
    <dgm:pt modelId="{E34A66F7-A7A3-4023-8413-59B0FB57F121}" type="parTrans" cxnId="{E9A15FAA-F371-4AB1-91B9-17ADBA9F5F67}">
      <dgm:prSet/>
      <dgm:spPr/>
      <dgm:t>
        <a:bodyPr/>
        <a:lstStyle/>
        <a:p>
          <a:endParaRPr lang="ru-RU"/>
        </a:p>
      </dgm:t>
    </dgm:pt>
    <dgm:pt modelId="{A30066FF-1643-40A1-BBFC-42EE368BB476}" type="sibTrans" cxnId="{E9A15FAA-F371-4AB1-91B9-17ADBA9F5F67}">
      <dgm:prSet/>
      <dgm:spPr/>
      <dgm:t>
        <a:bodyPr/>
        <a:lstStyle/>
        <a:p>
          <a:endParaRPr lang="ru-RU"/>
        </a:p>
      </dgm:t>
    </dgm:pt>
    <dgm:pt modelId="{0A72DE13-E648-4C90-9CB0-B6BF43A13C2D}">
      <dgm:prSet phldrT="[Текст]"/>
      <dgm:spPr/>
      <dgm:t>
        <a:bodyPr/>
        <a:lstStyle/>
        <a:p>
          <a:r>
            <a:rPr lang="ru-RU" dirty="0" smtClean="0"/>
            <a:t>Сформированы навыки составления бизнес-плана</a:t>
          </a:r>
          <a:endParaRPr lang="ru-RU" dirty="0"/>
        </a:p>
      </dgm:t>
    </dgm:pt>
    <dgm:pt modelId="{EC644B5F-C46F-4BFC-8C94-9D445EE6F7F9}" type="parTrans" cxnId="{E0429202-393E-4D37-AD03-79F9E7CD7123}">
      <dgm:prSet/>
      <dgm:spPr/>
      <dgm:t>
        <a:bodyPr/>
        <a:lstStyle/>
        <a:p>
          <a:endParaRPr lang="ru-RU"/>
        </a:p>
      </dgm:t>
    </dgm:pt>
    <dgm:pt modelId="{64690A61-3C9F-4A4F-AC31-44E4E72363A9}" type="sibTrans" cxnId="{E0429202-393E-4D37-AD03-79F9E7CD7123}">
      <dgm:prSet/>
      <dgm:spPr/>
      <dgm:t>
        <a:bodyPr/>
        <a:lstStyle/>
        <a:p>
          <a:endParaRPr lang="ru-RU"/>
        </a:p>
      </dgm:t>
    </dgm:pt>
    <dgm:pt modelId="{D271CEB9-8459-40F4-B6ED-AC45F131CB7F}">
      <dgm:prSet phldrT="[Текст]"/>
      <dgm:spPr/>
      <dgm:t>
        <a:bodyPr/>
        <a:lstStyle/>
        <a:p>
          <a:r>
            <a:rPr lang="ru-RU" dirty="0" smtClean="0"/>
            <a:t>Сформированы навыки взаимодействия с представителями органов  власти, фирм и предприятий</a:t>
          </a:r>
          <a:endParaRPr lang="ru-RU" dirty="0"/>
        </a:p>
      </dgm:t>
    </dgm:pt>
    <dgm:pt modelId="{E154B0E8-DEBD-4E22-BBD9-6132086AC7F3}" type="sibTrans" cxnId="{1F6F517B-5214-4856-8A6B-BB5B94FE7A22}">
      <dgm:prSet/>
      <dgm:spPr/>
      <dgm:t>
        <a:bodyPr/>
        <a:lstStyle/>
        <a:p>
          <a:endParaRPr lang="ru-RU"/>
        </a:p>
      </dgm:t>
    </dgm:pt>
    <dgm:pt modelId="{E8CA0B3C-8AE6-4ECA-8AB3-8CE603EC9DC8}" type="parTrans" cxnId="{1F6F517B-5214-4856-8A6B-BB5B94FE7A22}">
      <dgm:prSet/>
      <dgm:spPr/>
      <dgm:t>
        <a:bodyPr/>
        <a:lstStyle/>
        <a:p>
          <a:endParaRPr lang="ru-RU"/>
        </a:p>
      </dgm:t>
    </dgm:pt>
    <dgm:pt modelId="{A8717894-431C-4C14-B839-8CEFCD91F97B}" type="pres">
      <dgm:prSet presAssocID="{79790A37-1AF3-4AE2-94B0-88D4ED3F40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404B9-4241-43BE-8327-ECA8C7D3139E}" type="pres">
      <dgm:prSet presAssocID="{5D4029EB-A32B-4646-B21D-76FDC331355F}" presName="comp" presStyleCnt="0"/>
      <dgm:spPr/>
    </dgm:pt>
    <dgm:pt modelId="{C6350138-2A02-4AF1-A4F9-C46D0B6AD859}" type="pres">
      <dgm:prSet presAssocID="{5D4029EB-A32B-4646-B21D-76FDC331355F}" presName="box" presStyleLbl="node1" presStyleIdx="0" presStyleCnt="3"/>
      <dgm:spPr/>
      <dgm:t>
        <a:bodyPr/>
        <a:lstStyle/>
        <a:p>
          <a:endParaRPr lang="ru-RU"/>
        </a:p>
      </dgm:t>
    </dgm:pt>
    <dgm:pt modelId="{07C0ABA4-B9AF-4C51-AAC1-DDC64EAC71FC}" type="pres">
      <dgm:prSet presAssocID="{5D4029EB-A32B-4646-B21D-76FDC331355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744F31-177C-4B54-9365-BE545AAEFAAF}" type="pres">
      <dgm:prSet presAssocID="{5D4029EB-A32B-4646-B21D-76FDC331355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DF253-5AF9-4D7F-9E20-E5EB09880A8F}" type="pres">
      <dgm:prSet presAssocID="{8BD7C754-5780-4D2C-A08B-B5381F8C972D}" presName="spacer" presStyleCnt="0"/>
      <dgm:spPr/>
    </dgm:pt>
    <dgm:pt modelId="{E5464518-2FDE-4668-B28F-644EE502F506}" type="pres">
      <dgm:prSet presAssocID="{8B5FA6F5-5B69-48BA-9ECF-82D56294A327}" presName="comp" presStyleCnt="0"/>
      <dgm:spPr/>
    </dgm:pt>
    <dgm:pt modelId="{FC43CFBF-50CA-4A47-8DE7-F8671187D71F}" type="pres">
      <dgm:prSet presAssocID="{8B5FA6F5-5B69-48BA-9ECF-82D56294A327}" presName="box" presStyleLbl="node1" presStyleIdx="1" presStyleCnt="3"/>
      <dgm:spPr/>
      <dgm:t>
        <a:bodyPr/>
        <a:lstStyle/>
        <a:p>
          <a:endParaRPr lang="ru-RU"/>
        </a:p>
      </dgm:t>
    </dgm:pt>
    <dgm:pt modelId="{864C6899-4219-4342-8CA3-8443B0FE9141}" type="pres">
      <dgm:prSet presAssocID="{8B5FA6F5-5B69-48BA-9ECF-82D56294A32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1A1F96-1AC0-4B09-AE29-52B35D169A97}" type="pres">
      <dgm:prSet presAssocID="{8B5FA6F5-5B69-48BA-9ECF-82D56294A32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359DC-9612-4810-9B74-74A2FEF61498}" type="pres">
      <dgm:prSet presAssocID="{0566F22D-1861-4F6E-89CC-912F7FC95C1C}" presName="spacer" presStyleCnt="0"/>
      <dgm:spPr/>
    </dgm:pt>
    <dgm:pt modelId="{9B3FCDF7-9131-4B08-AE19-2FA1FBFC8B72}" type="pres">
      <dgm:prSet presAssocID="{3EB4719F-00FD-4248-B443-5A30E34F5B0C}" presName="comp" presStyleCnt="0"/>
      <dgm:spPr/>
    </dgm:pt>
    <dgm:pt modelId="{3E9EB0F5-0A52-482E-A8C4-8057FF1EC973}" type="pres">
      <dgm:prSet presAssocID="{3EB4719F-00FD-4248-B443-5A30E34F5B0C}" presName="box" presStyleLbl="node1" presStyleIdx="2" presStyleCnt="3"/>
      <dgm:spPr/>
      <dgm:t>
        <a:bodyPr/>
        <a:lstStyle/>
        <a:p>
          <a:endParaRPr lang="ru-RU"/>
        </a:p>
      </dgm:t>
    </dgm:pt>
    <dgm:pt modelId="{FC195444-AC40-427B-975A-7C51FC102615}" type="pres">
      <dgm:prSet presAssocID="{3EB4719F-00FD-4248-B443-5A30E34F5B0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5541A1-85FF-4981-AE07-BC04BD1CBCBA}" type="pres">
      <dgm:prSet presAssocID="{3EB4719F-00FD-4248-B443-5A30E34F5B0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F030A-693C-4B1E-9AD3-9DDE10CF3515}" srcId="{79790A37-1AF3-4AE2-94B0-88D4ED3F405D}" destId="{5D4029EB-A32B-4646-B21D-76FDC331355F}" srcOrd="0" destOrd="0" parTransId="{02917E0F-DE00-47C1-AE0F-9F579A095057}" sibTransId="{8BD7C754-5780-4D2C-A08B-B5381F8C972D}"/>
    <dgm:cxn modelId="{624DECB5-5A01-482C-8D1C-ACFE66CE937F}" type="presOf" srcId="{79790A37-1AF3-4AE2-94B0-88D4ED3F405D}" destId="{A8717894-431C-4C14-B839-8CEFCD91F97B}" srcOrd="0" destOrd="0" presId="urn:microsoft.com/office/officeart/2005/8/layout/vList4#1"/>
    <dgm:cxn modelId="{E9A15FAA-F371-4AB1-91B9-17ADBA9F5F67}" srcId="{79790A37-1AF3-4AE2-94B0-88D4ED3F405D}" destId="{3EB4719F-00FD-4248-B443-5A30E34F5B0C}" srcOrd="2" destOrd="0" parTransId="{E34A66F7-A7A3-4023-8413-59B0FB57F121}" sibTransId="{A30066FF-1643-40A1-BBFC-42EE368BB476}"/>
    <dgm:cxn modelId="{5495E0E7-5BAC-4520-BD4F-1E5D1ABAD353}" srcId="{8B5FA6F5-5B69-48BA-9ECF-82D56294A327}" destId="{7468338B-B8F0-4902-B134-D977083B3EDF}" srcOrd="0" destOrd="0" parTransId="{6F660965-C7FA-4EFA-BBCC-4A05E12464DF}" sibTransId="{56CF43A1-F7CD-4979-A0FB-1D9D1DE6EF9E}"/>
    <dgm:cxn modelId="{820B777C-7640-4097-ACD5-E88C587C41FC}" type="presOf" srcId="{0A72DE13-E648-4C90-9CB0-B6BF43A13C2D}" destId="{C6350138-2A02-4AF1-A4F9-C46D0B6AD859}" srcOrd="0" destOrd="2" presId="urn:microsoft.com/office/officeart/2005/8/layout/vList4#1"/>
    <dgm:cxn modelId="{63663D82-7706-452B-A4C5-0158AA13FF82}" srcId="{5D4029EB-A32B-4646-B21D-76FDC331355F}" destId="{59251B59-65E9-424C-897E-8BB35AC5B95E}" srcOrd="0" destOrd="0" parTransId="{09ED55A9-710F-4D02-8FF9-1D2511ABF40A}" sibTransId="{809A7F45-4211-40A4-BA88-AC4EB7E85B12}"/>
    <dgm:cxn modelId="{84D6D9AE-C803-49A3-B306-BEDBFB61519F}" type="presOf" srcId="{59251B59-65E9-424C-897E-8BB35AC5B95E}" destId="{92744F31-177C-4B54-9365-BE545AAEFAAF}" srcOrd="1" destOrd="1" presId="urn:microsoft.com/office/officeart/2005/8/layout/vList4#1"/>
    <dgm:cxn modelId="{5FF8F0DA-19F1-42E7-A68E-BF738F7A7F92}" type="presOf" srcId="{8B5FA6F5-5B69-48BA-9ECF-82D56294A327}" destId="{FC43CFBF-50CA-4A47-8DE7-F8671187D71F}" srcOrd="0" destOrd="0" presId="urn:microsoft.com/office/officeart/2005/8/layout/vList4#1"/>
    <dgm:cxn modelId="{80C8235D-34F8-49C5-B8F4-F201C0DD77FD}" type="presOf" srcId="{D271CEB9-8459-40F4-B6ED-AC45F131CB7F}" destId="{595541A1-85FF-4981-AE07-BC04BD1CBCBA}" srcOrd="1" destOrd="1" presId="urn:microsoft.com/office/officeart/2005/8/layout/vList4#1"/>
    <dgm:cxn modelId="{190DD097-3CA2-46E0-98FE-52AA11E3DA34}" type="presOf" srcId="{5D4029EB-A32B-4646-B21D-76FDC331355F}" destId="{C6350138-2A02-4AF1-A4F9-C46D0B6AD859}" srcOrd="0" destOrd="0" presId="urn:microsoft.com/office/officeart/2005/8/layout/vList4#1"/>
    <dgm:cxn modelId="{14799B30-EF37-4C38-9FA3-A41459215A18}" srcId="{79790A37-1AF3-4AE2-94B0-88D4ED3F405D}" destId="{8B5FA6F5-5B69-48BA-9ECF-82D56294A327}" srcOrd="1" destOrd="0" parTransId="{04A30B4D-62DA-42B2-9A1E-12B20DA1E7D1}" sibTransId="{0566F22D-1861-4F6E-89CC-912F7FC95C1C}"/>
    <dgm:cxn modelId="{EEEC903F-063E-4F89-8EA8-C5A62CF5229B}" type="presOf" srcId="{0A72DE13-E648-4C90-9CB0-B6BF43A13C2D}" destId="{92744F31-177C-4B54-9365-BE545AAEFAAF}" srcOrd="1" destOrd="2" presId="urn:microsoft.com/office/officeart/2005/8/layout/vList4#1"/>
    <dgm:cxn modelId="{3B08D2EB-DF3E-4210-94B3-B9DCD974A8D7}" type="presOf" srcId="{5D4029EB-A32B-4646-B21D-76FDC331355F}" destId="{92744F31-177C-4B54-9365-BE545AAEFAAF}" srcOrd="1" destOrd="0" presId="urn:microsoft.com/office/officeart/2005/8/layout/vList4#1"/>
    <dgm:cxn modelId="{C609B072-257F-4678-8BF2-6841D3BF30FD}" type="presOf" srcId="{8B5FA6F5-5B69-48BA-9ECF-82D56294A327}" destId="{3C1A1F96-1AC0-4B09-AE29-52B35D169A97}" srcOrd="1" destOrd="0" presId="urn:microsoft.com/office/officeart/2005/8/layout/vList4#1"/>
    <dgm:cxn modelId="{A020CE28-A19D-4F41-9604-6A326C7742FE}" type="presOf" srcId="{7468338B-B8F0-4902-B134-D977083B3EDF}" destId="{FC43CFBF-50CA-4A47-8DE7-F8671187D71F}" srcOrd="0" destOrd="1" presId="urn:microsoft.com/office/officeart/2005/8/layout/vList4#1"/>
    <dgm:cxn modelId="{11C8B79E-38A7-4221-A8D2-DDCB02C9DCC6}" type="presOf" srcId="{3EB4719F-00FD-4248-B443-5A30E34F5B0C}" destId="{3E9EB0F5-0A52-482E-A8C4-8057FF1EC973}" srcOrd="0" destOrd="0" presId="urn:microsoft.com/office/officeart/2005/8/layout/vList4#1"/>
    <dgm:cxn modelId="{CE47866F-14F8-4251-8005-8D596CFFDB67}" type="presOf" srcId="{D271CEB9-8459-40F4-B6ED-AC45F131CB7F}" destId="{3E9EB0F5-0A52-482E-A8C4-8057FF1EC973}" srcOrd="0" destOrd="1" presId="urn:microsoft.com/office/officeart/2005/8/layout/vList4#1"/>
    <dgm:cxn modelId="{5CA876F2-7137-43B4-B469-43F895458CF2}" type="presOf" srcId="{59251B59-65E9-424C-897E-8BB35AC5B95E}" destId="{C6350138-2A02-4AF1-A4F9-C46D0B6AD859}" srcOrd="0" destOrd="1" presId="urn:microsoft.com/office/officeart/2005/8/layout/vList4#1"/>
    <dgm:cxn modelId="{1F6F517B-5214-4856-8A6B-BB5B94FE7A22}" srcId="{3EB4719F-00FD-4248-B443-5A30E34F5B0C}" destId="{D271CEB9-8459-40F4-B6ED-AC45F131CB7F}" srcOrd="0" destOrd="0" parTransId="{E8CA0B3C-8AE6-4ECA-8AB3-8CE603EC9DC8}" sibTransId="{E154B0E8-DEBD-4E22-BBD9-6132086AC7F3}"/>
    <dgm:cxn modelId="{E0429202-393E-4D37-AD03-79F9E7CD7123}" srcId="{5D4029EB-A32B-4646-B21D-76FDC331355F}" destId="{0A72DE13-E648-4C90-9CB0-B6BF43A13C2D}" srcOrd="1" destOrd="0" parTransId="{EC644B5F-C46F-4BFC-8C94-9D445EE6F7F9}" sibTransId="{64690A61-3C9F-4A4F-AC31-44E4E72363A9}"/>
    <dgm:cxn modelId="{692EA5CE-1F4A-4F39-BA9A-7CAFBE7127ED}" type="presOf" srcId="{3EB4719F-00FD-4248-B443-5A30E34F5B0C}" destId="{595541A1-85FF-4981-AE07-BC04BD1CBCBA}" srcOrd="1" destOrd="0" presId="urn:microsoft.com/office/officeart/2005/8/layout/vList4#1"/>
    <dgm:cxn modelId="{1D7C69C9-A994-4BDD-A90C-AF8E30CDF1EE}" type="presOf" srcId="{7468338B-B8F0-4902-B134-D977083B3EDF}" destId="{3C1A1F96-1AC0-4B09-AE29-52B35D169A97}" srcOrd="1" destOrd="1" presId="urn:microsoft.com/office/officeart/2005/8/layout/vList4#1"/>
    <dgm:cxn modelId="{34DD4DD1-FB54-40C6-8DB7-8A767FBA19DF}" type="presParOf" srcId="{A8717894-431C-4C14-B839-8CEFCD91F97B}" destId="{FFE404B9-4241-43BE-8327-ECA8C7D3139E}" srcOrd="0" destOrd="0" presId="urn:microsoft.com/office/officeart/2005/8/layout/vList4#1"/>
    <dgm:cxn modelId="{EEE92AF0-BC73-459F-89B5-8126DF2F1E9A}" type="presParOf" srcId="{FFE404B9-4241-43BE-8327-ECA8C7D3139E}" destId="{C6350138-2A02-4AF1-A4F9-C46D0B6AD859}" srcOrd="0" destOrd="0" presId="urn:microsoft.com/office/officeart/2005/8/layout/vList4#1"/>
    <dgm:cxn modelId="{149270A3-54A8-410D-91A2-F110AB37EB66}" type="presParOf" srcId="{FFE404B9-4241-43BE-8327-ECA8C7D3139E}" destId="{07C0ABA4-B9AF-4C51-AAC1-DDC64EAC71FC}" srcOrd="1" destOrd="0" presId="urn:microsoft.com/office/officeart/2005/8/layout/vList4#1"/>
    <dgm:cxn modelId="{ED03D6D1-7BE7-4E01-9247-9510F2DFFCB3}" type="presParOf" srcId="{FFE404B9-4241-43BE-8327-ECA8C7D3139E}" destId="{92744F31-177C-4B54-9365-BE545AAEFAAF}" srcOrd="2" destOrd="0" presId="urn:microsoft.com/office/officeart/2005/8/layout/vList4#1"/>
    <dgm:cxn modelId="{DD2B598E-2953-487B-9784-E4540E0ECAA3}" type="presParOf" srcId="{A8717894-431C-4C14-B839-8CEFCD91F97B}" destId="{E60DF253-5AF9-4D7F-9E20-E5EB09880A8F}" srcOrd="1" destOrd="0" presId="urn:microsoft.com/office/officeart/2005/8/layout/vList4#1"/>
    <dgm:cxn modelId="{0DAC9CCB-A086-4191-A617-36D6B3AAA2C5}" type="presParOf" srcId="{A8717894-431C-4C14-B839-8CEFCD91F97B}" destId="{E5464518-2FDE-4668-B28F-644EE502F506}" srcOrd="2" destOrd="0" presId="urn:microsoft.com/office/officeart/2005/8/layout/vList4#1"/>
    <dgm:cxn modelId="{CA58DF14-8EEF-4A21-AE52-E1A19FE1FC81}" type="presParOf" srcId="{E5464518-2FDE-4668-B28F-644EE502F506}" destId="{FC43CFBF-50CA-4A47-8DE7-F8671187D71F}" srcOrd="0" destOrd="0" presId="urn:microsoft.com/office/officeart/2005/8/layout/vList4#1"/>
    <dgm:cxn modelId="{67C8D450-9D0D-4551-89CB-FBD9A0F1A555}" type="presParOf" srcId="{E5464518-2FDE-4668-B28F-644EE502F506}" destId="{864C6899-4219-4342-8CA3-8443B0FE9141}" srcOrd="1" destOrd="0" presId="urn:microsoft.com/office/officeart/2005/8/layout/vList4#1"/>
    <dgm:cxn modelId="{327B5A8D-BF4B-4C0A-A45A-E2F93526DAED}" type="presParOf" srcId="{E5464518-2FDE-4668-B28F-644EE502F506}" destId="{3C1A1F96-1AC0-4B09-AE29-52B35D169A97}" srcOrd="2" destOrd="0" presId="urn:microsoft.com/office/officeart/2005/8/layout/vList4#1"/>
    <dgm:cxn modelId="{CE6FDA59-CB64-4970-8824-55BA9A2BD6B3}" type="presParOf" srcId="{A8717894-431C-4C14-B839-8CEFCD91F97B}" destId="{6BB359DC-9612-4810-9B74-74A2FEF61498}" srcOrd="3" destOrd="0" presId="urn:microsoft.com/office/officeart/2005/8/layout/vList4#1"/>
    <dgm:cxn modelId="{B8F78470-6CB7-490B-A9FA-D5E2D225227E}" type="presParOf" srcId="{A8717894-431C-4C14-B839-8CEFCD91F97B}" destId="{9B3FCDF7-9131-4B08-AE19-2FA1FBFC8B72}" srcOrd="4" destOrd="0" presId="urn:microsoft.com/office/officeart/2005/8/layout/vList4#1"/>
    <dgm:cxn modelId="{8BAD69AE-6206-4F4E-9119-19A60F1A29AF}" type="presParOf" srcId="{9B3FCDF7-9131-4B08-AE19-2FA1FBFC8B72}" destId="{3E9EB0F5-0A52-482E-A8C4-8057FF1EC973}" srcOrd="0" destOrd="0" presId="urn:microsoft.com/office/officeart/2005/8/layout/vList4#1"/>
    <dgm:cxn modelId="{BB773855-0D00-431A-AD9C-946BD60E4E19}" type="presParOf" srcId="{9B3FCDF7-9131-4B08-AE19-2FA1FBFC8B72}" destId="{FC195444-AC40-427B-975A-7C51FC102615}" srcOrd="1" destOrd="0" presId="urn:microsoft.com/office/officeart/2005/8/layout/vList4#1"/>
    <dgm:cxn modelId="{85DCEEE0-4777-4F39-A095-2C819B5A7212}" type="presParOf" srcId="{9B3FCDF7-9131-4B08-AE19-2FA1FBFC8B72}" destId="{595541A1-85FF-4981-AE07-BC04BD1CBC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50138-2A02-4AF1-A4F9-C46D0B6AD859}">
      <dsp:nvSpPr>
        <dsp:cNvPr id="0" name=""/>
        <dsp:cNvSpPr/>
      </dsp:nvSpPr>
      <dsp:spPr>
        <a:xfrm>
          <a:off x="0" y="0"/>
          <a:ext cx="6799911" cy="1742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Обучение экономике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Усвоены  основы бизнеса и предпринимательства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Сформированы навыки составления бизнес-плана</a:t>
          </a:r>
          <a:endParaRPr lang="ru-RU" sz="1500" kern="1200" dirty="0"/>
        </a:p>
      </dsp:txBody>
      <dsp:txXfrm>
        <a:off x="1534237" y="0"/>
        <a:ext cx="5265673" cy="1742552"/>
      </dsp:txXfrm>
    </dsp:sp>
    <dsp:sp modelId="{07C0ABA4-B9AF-4C51-AAC1-DDC64EAC71FC}">
      <dsp:nvSpPr>
        <dsp:cNvPr id="0" name=""/>
        <dsp:cNvSpPr/>
      </dsp:nvSpPr>
      <dsp:spPr>
        <a:xfrm>
          <a:off x="174255" y="174255"/>
          <a:ext cx="1359982" cy="13940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3CFBF-50CA-4A47-8DE7-F8671187D71F}">
      <dsp:nvSpPr>
        <dsp:cNvPr id="0" name=""/>
        <dsp:cNvSpPr/>
      </dsp:nvSpPr>
      <dsp:spPr>
        <a:xfrm>
          <a:off x="0" y="1916807"/>
          <a:ext cx="6799911" cy="1742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Вовлечение во внеурочную деятельность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Организован центр развития творческих способностей школьников</a:t>
          </a:r>
          <a:endParaRPr lang="ru-RU" sz="1500" kern="1200" dirty="0"/>
        </a:p>
      </dsp:txBody>
      <dsp:txXfrm>
        <a:off x="1534237" y="1916807"/>
        <a:ext cx="5265673" cy="1742552"/>
      </dsp:txXfrm>
    </dsp:sp>
    <dsp:sp modelId="{864C6899-4219-4342-8CA3-8443B0FE9141}">
      <dsp:nvSpPr>
        <dsp:cNvPr id="0" name=""/>
        <dsp:cNvSpPr/>
      </dsp:nvSpPr>
      <dsp:spPr>
        <a:xfrm>
          <a:off x="174255" y="2091063"/>
          <a:ext cx="1359982" cy="13940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EB0F5-0A52-482E-A8C4-8057FF1EC973}">
      <dsp:nvSpPr>
        <dsp:cNvPr id="0" name=""/>
        <dsp:cNvSpPr/>
      </dsp:nvSpPr>
      <dsp:spPr>
        <a:xfrm>
          <a:off x="0" y="3833615"/>
          <a:ext cx="6799911" cy="1742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Приобретение социального опыта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Сформированы навыки взаимодействия с представителями органов  власти, фирм и предприятий</a:t>
          </a:r>
          <a:endParaRPr lang="ru-RU" sz="1500" kern="1200" dirty="0"/>
        </a:p>
      </dsp:txBody>
      <dsp:txXfrm>
        <a:off x="1534237" y="3833615"/>
        <a:ext cx="5265673" cy="1742552"/>
      </dsp:txXfrm>
    </dsp:sp>
    <dsp:sp modelId="{FC195444-AC40-427B-975A-7C51FC102615}">
      <dsp:nvSpPr>
        <dsp:cNvPr id="0" name=""/>
        <dsp:cNvSpPr/>
      </dsp:nvSpPr>
      <dsp:spPr>
        <a:xfrm>
          <a:off x="174255" y="4007870"/>
          <a:ext cx="1359982" cy="13940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5000"/>
                <a:satMod val="300000"/>
              </a:schemeClr>
            </a:gs>
            <a:gs pos="85000">
              <a:schemeClr val="tx1">
                <a:lumMod val="95000"/>
                <a:alpha val="95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76456" cy="182976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СОЦИАЛЬНЫЕ ПРОЕКТЫ В ШКОЛЕ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140968"/>
            <a:ext cx="5616624" cy="203038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ДИРЕКТОР ГБОУ СОШ № 929,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ДЕПУТАТ МУНИЦИПАЛЬНОГО СОБРАНИЯ г. Москвы, УЧИТЕЛЬ ВЫСШЕЙ КАТЕГОРИИ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РАСТЕГИНА Н.В.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845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491879" y="1481328"/>
            <a:ext cx="5472609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Задача – формирование целостной картины мира.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  <a:p>
            <a:pPr marL="109728" indent="0"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Объект исследования: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школа, прилегающая территория, парк «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Дубки».</a:t>
            </a:r>
          </a:p>
          <a:p>
            <a:pPr marL="109728" indent="0"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Методы исследования: наблюдения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эксперимент, измерения,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моделирование.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ЭКОЛОГИЧЕСКИЕ ПРОЕКТЫ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Picture 4" descr="E:\соц проекты 929\Баннер\Баннер 3копиров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" y="1099996"/>
            <a:ext cx="3581071" cy="57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460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075240" cy="538660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Цели работы:</a:t>
            </a:r>
          </a:p>
          <a:p>
            <a:pPr marL="109728" lvl="0" indent="0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Активизировать познавательную активность учащихся при изучении естественнонаучных дисциплин: физики, химии, географии, биологии, экологии.</a:t>
            </a:r>
          </a:p>
          <a:p>
            <a:pPr marL="109728" lvl="0" indent="0"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09728" lvl="0" indent="0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Формировать целостное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естественнонаучное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миропонимания.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  <a:p>
            <a:pPr marL="109728" lvl="0" indent="0"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09728" lvl="0" indent="0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Приобретать опыт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самостоятельных исследований.</a:t>
            </a:r>
          </a:p>
          <a:p>
            <a:pPr marL="109728" lvl="0" indent="0"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09728" lvl="0" indent="0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Исследовать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роль науки в решении экологических проблем.</a:t>
            </a:r>
          </a:p>
          <a:p>
            <a:pPr marL="109728" lvl="0" indent="0"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09728" lvl="0" indent="0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Приобретать опыт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публичных выступлений.</a:t>
            </a:r>
          </a:p>
          <a:p>
            <a:pPr marL="109728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6849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u="sng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200" dirty="0" smtClean="0">
                <a:solidFill>
                  <a:srgbClr val="00B0F0"/>
                </a:solidFill>
                <a:effectLst/>
              </a:rPr>
              <a:t>РЕЗУЛЬТАТЫ РЕАЛИЗАЦИИ СОЦИАЛЬНЫХ ПРОЕКТОВ</a:t>
            </a:r>
            <a:r>
              <a:rPr lang="ru-RU" sz="2800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B0F0"/>
                </a:solidFill>
                <a:effectLst/>
              </a:rPr>
            </a:br>
            <a:endParaRPr lang="ru-RU" sz="2800" dirty="0">
              <a:solidFill>
                <a:srgbClr val="00B0F0"/>
              </a:solidFill>
              <a:effectLst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20186191"/>
              </p:ext>
            </p:extLst>
          </p:nvPr>
        </p:nvGraphicFramePr>
        <p:xfrm>
          <a:off x="1403647" y="980728"/>
          <a:ext cx="6799911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7516" y="5157192"/>
            <a:ext cx="1308611" cy="1008112"/>
          </a:xfrm>
          <a:prstGeom prst="roundRect">
            <a:avLst>
              <a:gd name="adj" fmla="val 100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94122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вовлечение </a:t>
            </a:r>
            <a:r>
              <a:rPr lang="ru-RU" dirty="0">
                <a:solidFill>
                  <a:schemeClr val="bg1"/>
                </a:solidFill>
              </a:rPr>
              <a:t>молодежи в социальную, культурную, экономическую и политическую жизнь общества;</a:t>
            </a: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содействие </a:t>
            </a:r>
            <a:r>
              <a:rPr lang="ru-RU" dirty="0">
                <a:solidFill>
                  <a:schemeClr val="bg1"/>
                </a:solidFill>
              </a:rPr>
              <a:t>занятости молодежи.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аправления </a:t>
            </a:r>
            <a:r>
              <a:rPr lang="ru-RU" dirty="0">
                <a:solidFill>
                  <a:schemeClr val="bg1"/>
                </a:solidFill>
              </a:rPr>
              <a:t>государственной молодежной политики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381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Администратор\Desktop\Фото Дискус\2012-03-26 13.34.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3960440" cy="23762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 </a:t>
            </a:r>
            <a:r>
              <a:rPr lang="ru-RU" sz="2200" dirty="0">
                <a:solidFill>
                  <a:schemeClr val="bg1"/>
                </a:solidFill>
                <a:effectLst/>
              </a:rPr>
              <a:t>Актуальность и важность проблемы для района, округа, города</a:t>
            </a:r>
            <a:br>
              <a:rPr lang="ru-RU" sz="2200" dirty="0">
                <a:solidFill>
                  <a:schemeClr val="bg1"/>
                </a:solidFill>
                <a:effectLst/>
              </a:rPr>
            </a:br>
            <a:r>
              <a:rPr lang="ru-RU" sz="2200" i="1" dirty="0">
                <a:solidFill>
                  <a:schemeClr val="bg1"/>
                </a:solidFill>
                <a:effectLst/>
              </a:rPr>
              <a:t>Поиск и выбор проблемы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45633" y="1268760"/>
            <a:ext cx="4690863" cy="344584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Проблемы благоустройства </a:t>
            </a:r>
            <a:r>
              <a:rPr lang="ru-RU" sz="2000" dirty="0" err="1">
                <a:solidFill>
                  <a:schemeClr val="bg1"/>
                </a:solidFill>
              </a:rPr>
              <a:t>околодомовых</a:t>
            </a:r>
            <a:r>
              <a:rPr lang="ru-RU" sz="2000" dirty="0">
                <a:solidFill>
                  <a:schemeClr val="bg1"/>
                </a:solidFill>
              </a:rPr>
              <a:t> территорий и детских площадок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Проблема </a:t>
            </a:r>
            <a:r>
              <a:rPr lang="ru-RU" sz="2000" dirty="0">
                <a:solidFill>
                  <a:schemeClr val="bg1"/>
                </a:solidFill>
              </a:rPr>
              <a:t>незначительного места для парковки личных </a:t>
            </a:r>
            <a:r>
              <a:rPr lang="ru-RU" sz="2000" dirty="0" smtClean="0">
                <a:solidFill>
                  <a:schemeClr val="bg1"/>
                </a:solidFill>
              </a:rPr>
              <a:t>автомобилей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Проблема </a:t>
            </a:r>
            <a:r>
              <a:rPr lang="ru-RU" sz="2000" dirty="0">
                <a:solidFill>
                  <a:schemeClr val="bg1"/>
                </a:solidFill>
              </a:rPr>
              <a:t>занятости молодежи</a:t>
            </a:r>
          </a:p>
          <a:p>
            <a:pPr marL="109728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Обеспечения </a:t>
            </a:r>
            <a:r>
              <a:rPr lang="ru-RU" sz="2000" dirty="0" err="1">
                <a:solidFill>
                  <a:schemeClr val="bg1"/>
                </a:solidFill>
              </a:rPr>
              <a:t>безбарьерного</a:t>
            </a:r>
            <a:r>
              <a:rPr lang="ru-RU" sz="2000" dirty="0">
                <a:solidFill>
                  <a:schemeClr val="bg1"/>
                </a:solidFill>
              </a:rPr>
              <a:t> доступа инвалидов во все учреждения района.</a:t>
            </a:r>
          </a:p>
          <a:p>
            <a:endParaRPr lang="ru-RU" dirty="0"/>
          </a:p>
        </p:txBody>
      </p:sp>
      <p:pic>
        <p:nvPicPr>
          <p:cNvPr id="10" name="Рисунок 9" descr="C:\Users\Администратор\Desktop\Фото Дискус\2012-03-26 14.05.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00851"/>
            <a:ext cx="3096344" cy="1846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0024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19256" cy="518803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нарушение </a:t>
            </a:r>
            <a:r>
              <a:rPr lang="ru-RU" sz="2000" dirty="0">
                <a:solidFill>
                  <a:schemeClr val="bg1"/>
                </a:solidFill>
              </a:rPr>
              <a:t>хозяевами правил выгула домашних животных (выгул собак на детских площадках и в заповедной зоне заказника «Петровско-</a:t>
            </a:r>
            <a:r>
              <a:rPr lang="ru-RU" sz="2000" dirty="0" err="1">
                <a:solidFill>
                  <a:schemeClr val="bg1"/>
                </a:solidFill>
              </a:rPr>
              <a:t>Разумовское</a:t>
            </a:r>
            <a:r>
              <a:rPr lang="ru-RU" sz="2000" dirty="0">
                <a:solidFill>
                  <a:schemeClr val="bg1"/>
                </a:solidFill>
              </a:rPr>
              <a:t>»);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очень </a:t>
            </a:r>
            <a:r>
              <a:rPr lang="ru-RU" sz="2000" dirty="0">
                <a:solidFill>
                  <a:schemeClr val="bg1"/>
                </a:solidFill>
              </a:rPr>
              <a:t>сложной навигации по району (много маленьких улиц, названий которых никто не знает, в нумерации домов присутствуют корпуса и строения);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плохой </a:t>
            </a:r>
            <a:r>
              <a:rPr lang="ru-RU" sz="2000" dirty="0">
                <a:solidFill>
                  <a:schemeClr val="bg1"/>
                </a:solidFill>
              </a:rPr>
              <a:t>освещенности некоторых дворов;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плохая </a:t>
            </a:r>
            <a:r>
              <a:rPr lang="ru-RU" sz="2000" dirty="0">
                <a:solidFill>
                  <a:schemeClr val="bg1"/>
                </a:solidFill>
              </a:rPr>
              <a:t>уборка мусора на территориях заказника «Петровско-</a:t>
            </a:r>
            <a:r>
              <a:rPr lang="ru-RU" sz="2000" dirty="0" err="1">
                <a:solidFill>
                  <a:schemeClr val="bg1"/>
                </a:solidFill>
              </a:rPr>
              <a:t>Разумовское</a:t>
            </a:r>
            <a:r>
              <a:rPr lang="ru-RU" sz="2000" dirty="0">
                <a:solidFill>
                  <a:schemeClr val="bg1"/>
                </a:solidFill>
              </a:rPr>
              <a:t>», где отдыхают жители района.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СОЦИОЛОГИЧЕСКИЙ ОПРОС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ЖИТЕЛЕЙ МИКРОРАЙОНА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147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5589240"/>
            <a:ext cx="9144000" cy="142873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</a:rPr>
              <a:t>Малое и среднее предпринимательство является питательной средой для обучения суровым правилам  рыночной экономики и претворения в жизнь новых изобретательских задумок.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olma-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705" b="7705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865122"/>
            <a:ext cx="8678198" cy="5626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Любое крупное начинание начинается с замысла</a:t>
            </a:r>
            <a:r>
              <a:rPr lang="ru-RU" sz="2400" dirty="0" smtClean="0">
                <a:solidFill>
                  <a:schemeClr val="tx1"/>
                </a:solidFill>
              </a:rPr>
              <a:t>……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ur_at_table_overhe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93" b="12093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5072074"/>
            <a:ext cx="807543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Центр технического творчества и предпринимательства 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</a:t>
            </a:r>
            <a:r>
              <a:rPr lang="ru-RU" b="1" dirty="0" smtClean="0"/>
              <a:t>ервые разработки.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«ГОЛОВА УМЕЛАЯ – РУКИ УМНЫЕ»</a:t>
            </a:r>
          </a:p>
          <a:p>
            <a:pPr algn="ctr"/>
            <a:endParaRPr lang="ru-RU" sz="16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«ЦЕНТР ИЗОБРЕТАТЕЛЬСТВА, РАЦИОНАЛИЗАТОРСТВА И КОНСТРУИРОВАНИЯ»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00IMG_37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116" b="12116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ГБОУ СОШ № 929 - «ГУРУ», «ЦИРК»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mpJUCwmq_html_53b6f0d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41" b="16341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572008"/>
            <a:ext cx="9144000" cy="19929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Датчик-индикатор для контроля качества и состояния диэлектрических покрытий на проводящих поверхностях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Область использования: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51920" y="1916832"/>
            <a:ext cx="5146386" cy="3926288"/>
          </a:xfrm>
        </p:spPr>
        <p:txBody>
          <a:bodyPr>
            <a:normAutofit/>
          </a:bodyPr>
          <a:lstStyle/>
          <a:p>
            <a:pPr marL="393192" lvl="1" indent="0"/>
            <a:r>
              <a:rPr lang="ru-RU" b="1" dirty="0" smtClean="0">
                <a:solidFill>
                  <a:srgbClr val="00B0F0"/>
                </a:solidFill>
              </a:rPr>
              <a:t>	</a:t>
            </a:r>
            <a:r>
              <a:rPr lang="ru-RU" sz="2000" b="1" dirty="0" smtClean="0">
                <a:solidFill>
                  <a:srgbClr val="00B0F0"/>
                </a:solidFill>
              </a:rPr>
              <a:t>Автохозяйство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	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	Торговля подержанными авто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	ЖКХ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	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	Сельское хозяйство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	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	Контроль качества покрытия 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  	металлической поверхности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</TotalTime>
  <Words>325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СОЦИАЛЬНЫЕ ПРОЕКТЫ В ШКОЛЕ</vt:lpstr>
      <vt:lpstr>Направления государственной молодежной политики </vt:lpstr>
      <vt:lpstr> Актуальность и важность проблемы для района, округа, города Поиск и выбор проблемы </vt:lpstr>
      <vt:lpstr>СОЦИОЛОГИЧЕСКИЙ ОПРОС ЖИТЕЛЕЙ МИКРОРАЙОНА</vt:lpstr>
      <vt:lpstr>Любое крупное начинание начинается с замысла……</vt:lpstr>
      <vt:lpstr>Центр технического творчества и предпринимательства . Первые разработки.</vt:lpstr>
      <vt:lpstr>ГБОУ СОШ № 929 - «ГУРУ», «ЦИРК»</vt:lpstr>
      <vt:lpstr>Датчик-индикатор для контроля качества и состояния диэлектрических покрытий на проводящих поверхностях</vt:lpstr>
      <vt:lpstr>Область использования: </vt:lpstr>
      <vt:lpstr>ЭКОЛОГИЧЕСКИЕ ПРОЕКТЫ</vt:lpstr>
      <vt:lpstr>Презентация PowerPoint</vt:lpstr>
      <vt:lpstr> РЕЗУЛЬТАТЫ РЕАЛИЗАЦИИ СОЦИАЛЬНЫХ ПРОЕКТОВ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Любое крупное начинание начинается с замысла……</dc:title>
  <dc:creator>Дом</dc:creator>
  <cp:lastModifiedBy>Елена</cp:lastModifiedBy>
  <cp:revision>41</cp:revision>
  <dcterms:created xsi:type="dcterms:W3CDTF">2012-01-06T08:38:42Z</dcterms:created>
  <dcterms:modified xsi:type="dcterms:W3CDTF">2015-04-18T20:45:00Z</dcterms:modified>
</cp:coreProperties>
</file>