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  <p:sldId id="261" r:id="rId6"/>
    <p:sldId id="263" r:id="rId7"/>
    <p:sldId id="264" r:id="rId8"/>
    <p:sldId id="262" r:id="rId9"/>
    <p:sldId id="266" r:id="rId10"/>
    <p:sldId id="267" r:id="rId11"/>
    <p:sldId id="268" r:id="rId12"/>
    <p:sldId id="271" r:id="rId13"/>
    <p:sldId id="269" r:id="rId14"/>
    <p:sldId id="270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004D86"/>
    <a:srgbClr val="008A3E"/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9CDC8-3547-4AB5-840F-C32D4F27F4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C0B49-A56C-4F07-AAF3-0F003F4730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EBA24-FD99-4273-8A2C-30191213E2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15FE6-F2D4-4317-9210-70AB2BF8D5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2F325-82EF-4224-BF32-F45979FE1D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7251-8B15-4BF3-B732-D19C564D0F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28796-C227-4383-A55C-FA25A2E99E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CA355-DC16-4ED8-95DC-10F3C0B7F3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5FD53-FE77-4353-80F5-9D62BCF0B8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CD02-1954-43A1-976C-EC54059E45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DF747-D9B8-4C45-BA8B-BA17C91F2D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40D87E-8B24-41E0-9D25-0F33FAE2DF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800" b="1" smtClean="0"/>
              <a:t>Подготовка обучающихся 5-6 классов к освоению курсов «Алгебра» и «Геометрия»</a:t>
            </a:r>
            <a:r>
              <a:rPr lang="ru-RU" sz="4800" smtClean="0"/>
              <a:t/>
            </a:r>
            <a:br>
              <a:rPr lang="ru-RU" sz="4800" smtClean="0"/>
            </a:br>
            <a:endParaRPr lang="ru-RU" sz="4800" smtClean="0">
              <a:solidFill>
                <a:srgbClr val="B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3933825"/>
            <a:ext cx="6624637" cy="2087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4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Учителя математики                Ковалко Л.Я. 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                                                       Симонова О.Ю.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                                               СОШ №60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30.10.2014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250" y="908050"/>
            <a:ext cx="7056438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u="sng" dirty="0"/>
              <a:t>Задачи курса:</a:t>
            </a:r>
            <a:endParaRPr lang="ru-RU" sz="3200" b="1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3200" dirty="0"/>
              <a:t>Вооружить учащихся определенным объемом геометрических знаний и умений, необходимых им для изучения геометрии в 7 классе;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3200" dirty="0"/>
              <a:t>познакомить с основными приемами решения задач: наблюдение, конструирование, эксперимент.     </a:t>
            </a:r>
            <a:r>
              <a:rPr lang="ru-RU" sz="2400" dirty="0"/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>
          <a:xfrm>
            <a:off x="312738" y="333375"/>
            <a:ext cx="8229600" cy="1727200"/>
          </a:xfrm>
        </p:spPr>
        <p:txBody>
          <a:bodyPr/>
          <a:lstStyle/>
          <a:p>
            <a:r>
              <a:rPr lang="ru-RU" sz="6000" b="1" smtClean="0">
                <a:solidFill>
                  <a:srgbClr val="004D86"/>
                </a:solidFill>
              </a:rPr>
              <a:t>ЛИСТ МЁБИУСА</a:t>
            </a:r>
          </a:p>
        </p:txBody>
      </p:sp>
      <p:pic>
        <p:nvPicPr>
          <p:cNvPr id="5" name="Рисунок 4" descr="vselennaya_kak_dodekaedr_0.jpg"/>
          <p:cNvPicPr>
            <a:picLocks noChangeAspect="1"/>
          </p:cNvPicPr>
          <p:nvPr/>
        </p:nvPicPr>
        <p:blipFill>
          <a:blip r:embed="rId2" cstate="email"/>
          <a:srcRect b="8124"/>
          <a:stretch>
            <a:fillRect/>
          </a:stretch>
        </p:blipFill>
        <p:spPr bwMode="auto">
          <a:xfrm>
            <a:off x="220663" y="3284538"/>
            <a:ext cx="4248150" cy="3316287"/>
          </a:xfrm>
          <a:prstGeom prst="rect">
            <a:avLst/>
          </a:prstGeom>
          <a:noFill/>
          <a:ln w="76200" cmpd="tri">
            <a:solidFill>
              <a:srgbClr val="FFC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3.33333E-6 2.74578E-6 L 0.28177 0.286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Рисунок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5888"/>
            <a:ext cx="9144000" cy="674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:\работа )))\КЛАССНАЯ РАБОТА\60\фото школа №60\6 класс\открытый урок\DSC_06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88913"/>
            <a:ext cx="9144000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:\работа )))\КЛАССНАЯ РАБОТА\60\фото школа №60\6 класс\открытый урок\DSC_06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38138"/>
            <a:ext cx="9251950" cy="645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:\работа )))\КЛАССНАЯ РАБОТА\60\фото школа №60\6 класс\открытый урок\DSC_058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3" y="381000"/>
            <a:ext cx="4140200" cy="276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I:\работа )))\КЛАССНАЯ РАБОТА\60\фото школа №60\6 класс\открытый урок\DSC_058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381000"/>
            <a:ext cx="4140200" cy="276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I:\работа )))\КЛАССНАЯ РАБОТА\60\фото школа №60\6 класс\открытый урок\DSC_058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3581400"/>
            <a:ext cx="42132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I:\работа )))\КЛАССНАЯ РАБОТА\60\фото школа №60\6 класс\открытый урок\DSC_059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22825" y="3581400"/>
            <a:ext cx="4140200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:\работа )))\КЛАССНАЯ РАБОТА\60\фото школа №60\6 класс\открытый урок\DSC_059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8988" y="404813"/>
            <a:ext cx="4365625" cy="305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I:\работа )))\КЛАССНАЯ РАБОТА\60\фото школа №60\6 класс\открытый урок\DSC_059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3810000"/>
            <a:ext cx="41719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I:\работа )))\КЛАССНАЯ РАБОТА\60\фото школа №60\6 класс\открытый урок\DSC_06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98988" y="3810000"/>
            <a:ext cx="43878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I:\работа )))\КЛАССНАЯ РАБОТА\60\фото школа №60\6 класс\открытый урок\DSC_060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963" y="404813"/>
            <a:ext cx="4143375" cy="305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I:\работа )))\КЛАССНАЯ РАБОТА\60\фото школа №60\6 класс\открытый урок\DSC_06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400" y="7938"/>
            <a:ext cx="4433888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I:\работа )))\КЛАССНАЯ РАБОТА\60\фото школа №60\6 класс\открытый урок\DSC_06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400" y="3489325"/>
            <a:ext cx="4433888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I:\работа )))\КЛАССНАЯ РАБОТА\60\фото школа №60\6 класс\открытый урок\DSC_063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98988" y="20638"/>
            <a:ext cx="4464050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 descr="I:\работа )))\КЛАССНАЯ РАБОТА\60\фото школа №60\6 класс\открытый урок\DSC_063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59300" y="3489325"/>
            <a:ext cx="45847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I:\работа )))\конкурсы, викторины\геом в образах\сертификаты\GO-сертификат участника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8338" y="84138"/>
            <a:ext cx="3290887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386138"/>
            <a:ext cx="4629150" cy="347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C:\Users\Stefan\Desktop\сим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29150" y="0"/>
            <a:ext cx="4568825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5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80138" y="2603500"/>
            <a:ext cx="2986087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95288" y="2276475"/>
            <a:ext cx="8229600" cy="1143000"/>
          </a:xfrm>
        </p:spPr>
        <p:txBody>
          <a:bodyPr/>
          <a:lstStyle/>
          <a:p>
            <a:r>
              <a:rPr lang="ru-RU" sz="7200" b="1" smtClean="0">
                <a:solidFill>
                  <a:srgbClr val="FF9900"/>
                </a:solidFill>
                <a:latin typeface="Monotype Corsiva" pitchFamily="66" charset="0"/>
              </a:rPr>
              <a:t>Спасибо за внимание!!!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064500" cy="1071563"/>
          </a:xfrm>
        </p:spPr>
        <p:txBody>
          <a:bodyPr/>
          <a:lstStyle/>
          <a:p>
            <a:pPr eaLnBrk="1" hangingPunct="1"/>
            <a:r>
              <a:rPr lang="ru-RU" b="1" smtClean="0"/>
              <a:t>Цель семинара:</a:t>
            </a:r>
            <a:r>
              <a:rPr lang="ru-RU" smtClean="0"/>
              <a:t> </a:t>
            </a:r>
            <a:endParaRPr lang="ru-RU" smtClean="0">
              <a:solidFill>
                <a:srgbClr val="B00000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16013" y="1916113"/>
            <a:ext cx="7488237" cy="46085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     Разработать, теоретически обосновать и экспериментально проверить эффективность</a:t>
            </a:r>
            <a:r>
              <a:rPr lang="ru-RU" b="1" smtClean="0"/>
              <a:t> </a:t>
            </a:r>
            <a:r>
              <a:rPr lang="ru-RU" smtClean="0"/>
              <a:t>подготовки обучающихся 5-6 классов к освоению курсов «Алгебра» и «Геометрия».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25538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7030A0"/>
                </a:solidFill>
              </a:rPr>
              <a:t/>
            </a:r>
            <a:br>
              <a:rPr lang="ru-RU" sz="3600" b="1" i="1" smtClean="0">
                <a:solidFill>
                  <a:srgbClr val="7030A0"/>
                </a:solidFill>
              </a:rPr>
            </a:br>
            <a:r>
              <a:rPr lang="ru-RU" sz="3600" b="1" i="1" smtClean="0">
                <a:solidFill>
                  <a:srgbClr val="7030A0"/>
                </a:solidFill>
              </a:rPr>
              <a:t>Задачи семинара:</a:t>
            </a: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331913" y="1268413"/>
            <a:ext cx="7272337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buFont typeface="Arial" charset="0"/>
              <a:buChar char="•"/>
            </a:pPr>
            <a:r>
              <a:rPr lang="ru-RU" sz="2400"/>
              <a:t>    Выявить </a:t>
            </a:r>
            <a:r>
              <a:rPr lang="ru-RU" sz="2400" u="sng"/>
              <a:t>проблемы</a:t>
            </a:r>
            <a:r>
              <a:rPr lang="ru-RU" sz="2400"/>
              <a:t> освоения курса «Математика» и определить основные пути их решения.</a:t>
            </a:r>
          </a:p>
          <a:p>
            <a:pPr lvl="2">
              <a:buFont typeface="Arial" charset="0"/>
              <a:buChar char="•"/>
            </a:pPr>
            <a:r>
              <a:rPr lang="ru-RU" sz="2400"/>
              <a:t>    Разработать теоретическую модель образовательного процесса, реализующую компетентностный подход к обучению учащихся математике в условиях взаимодополнения  межпредметных идей и  понятий.</a:t>
            </a:r>
          </a:p>
          <a:p>
            <a:pPr lvl="2">
              <a:buFont typeface="Arial" charset="0"/>
              <a:buChar char="•"/>
            </a:pPr>
            <a:r>
              <a:rPr lang="ru-RU" sz="2400"/>
              <a:t>    Выделить основные принципы,  разработать критерии сформированности компетентностей и уровни    достижения результата обучения.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4"/>
          <p:cNvSpPr>
            <a:spLocks noGrp="1"/>
          </p:cNvSpPr>
          <p:nvPr>
            <p:ph type="title"/>
          </p:nvPr>
        </p:nvSpPr>
        <p:spPr>
          <a:xfrm>
            <a:off x="250825" y="274638"/>
            <a:ext cx="5545138" cy="3875087"/>
          </a:xfrm>
        </p:spPr>
        <p:txBody>
          <a:bodyPr/>
          <a:lstStyle/>
          <a:p>
            <a:pPr algn="r" eaLnBrk="1" hangingPunct="1"/>
            <a:r>
              <a:rPr lang="ru-RU" sz="3200" b="1" smtClean="0"/>
              <a:t>«…Математика – это цепь понятий: выпадает одно звёнышко – и непонятно будет дальнейшее». </a:t>
            </a:r>
            <a:br>
              <a:rPr lang="ru-RU" sz="3200" b="1" smtClean="0"/>
            </a:br>
            <a:r>
              <a:rPr lang="ru-RU" sz="3200" b="1" smtClean="0"/>
              <a:t>    Н.К. Крупская</a:t>
            </a:r>
          </a:p>
        </p:txBody>
      </p:sp>
      <p:pic>
        <p:nvPicPr>
          <p:cNvPr id="5123" name="Содержимое 6" descr="1_30_13069_130555141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67400" y="1196975"/>
            <a:ext cx="2808288" cy="4929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3"/>
          <p:cNvSpPr>
            <a:spLocks noChangeArrowheads="1"/>
          </p:cNvSpPr>
          <p:nvPr/>
        </p:nvSpPr>
        <p:spPr bwMode="auto">
          <a:xfrm>
            <a:off x="755650" y="981075"/>
            <a:ext cx="7488238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u="sng"/>
              <a:t>Главная цель</a:t>
            </a:r>
            <a:r>
              <a:rPr lang="ru-RU" sz="4000" b="1"/>
              <a:t> </a:t>
            </a:r>
            <a:r>
              <a:rPr lang="ru-RU" sz="4000"/>
              <a:t>изучения курса «Математики» в 5-6 классах –это подготовка учащихся к изучению систематических курсов алгебры и геометрии.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/>
              <a:t>Индивидуальные задания для устранения ошибок </a:t>
            </a:r>
            <a:endParaRPr lang="ru-RU" sz="3200" smtClean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46100" y="1484313"/>
          <a:ext cx="8202613" cy="4146423"/>
        </p:xfrm>
        <a:graphic>
          <a:graphicData uri="http://schemas.openxmlformats.org/drawingml/2006/table">
            <a:tbl>
              <a:tblPr/>
              <a:tblGrid>
                <a:gridCol w="641350"/>
                <a:gridCol w="1584325"/>
                <a:gridCol w="2016125"/>
                <a:gridCol w="1368425"/>
                <a:gridCol w="1368425"/>
                <a:gridCol w="1223963"/>
              </a:tblGrid>
              <a:tr h="630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 Имя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Тема: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«Сложение и вычитание смешанных чисел»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«+»-ошибка устранена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«-»-ошибка не устранена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Пробелы в знаниях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Классные инд. задания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Домашние инд. задания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Андреенков Даниил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Нахождение НОЗ чисел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+ 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Бельков Матвей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Нахождение ОБЩЕГО знаменателя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Бондаренко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Виталий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Вычитание из меньшей дробной части смешанного числа большую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+-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+-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+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Буньков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Илья 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Вычитание из целого числа смешанное число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+-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+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+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7" name="Rectangle 2"/>
          <p:cNvSpPr>
            <a:spLocks noChangeArrowheads="1"/>
          </p:cNvSpPr>
          <p:nvPr/>
        </p:nvSpPr>
        <p:spPr bwMode="auto">
          <a:xfrm>
            <a:off x="546100" y="1900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009650"/>
          </a:xfrm>
        </p:spPr>
        <p:txBody>
          <a:bodyPr/>
          <a:lstStyle/>
          <a:p>
            <a:r>
              <a:rPr lang="ru-RU" smtClean="0"/>
              <a:t>Логические задачи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4213" y="981075"/>
          <a:ext cx="7920880" cy="43924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/>
                <a:gridCol w="3960440"/>
              </a:tblGrid>
              <a:tr h="4392489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классе 35 учеников, из них 20 школьников занимаются в математическом кружке, 11- в литературном, 10 ребят не посещают эти кружки. Сколько литераторов увлекаются математикой?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Имеются три бумажных стаканчика для мороженого. Требуется разложить по этим стаканчикам 10 монет так, чтобы в каждом стаканчике было нечетное число монет. Как это сделать?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203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3743325"/>
            <a:ext cx="4300538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3860800"/>
            <a:ext cx="21605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91512" cy="11525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8A3E"/>
                </a:solidFill>
              </a:rPr>
              <a:t>Участие в олимпиадах по математике</a:t>
            </a:r>
          </a:p>
        </p:txBody>
      </p:sp>
      <p:pic>
        <p:nvPicPr>
          <p:cNvPr id="9219" name="Picture 4" descr="J:\сертификаты\format_A4_document_48495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852738"/>
            <a:ext cx="5184775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 descr="J:\сертификаты\Захаров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725" y="1341438"/>
            <a:ext cx="3609975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5"/>
          <p:cNvSpPr>
            <a:spLocks noChangeArrowheads="1"/>
          </p:cNvSpPr>
          <p:nvPr/>
        </p:nvSpPr>
        <p:spPr bwMode="auto">
          <a:xfrm>
            <a:off x="1547813" y="476250"/>
            <a:ext cx="72009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u="sng"/>
              <a:t>Цель элективного курса «Наглядная геометрия»:</a:t>
            </a:r>
            <a:endParaRPr lang="ru-RU" sz="2400" b="1"/>
          </a:p>
          <a:p>
            <a:pPr>
              <a:buFont typeface="Arial" charset="0"/>
              <a:buChar char="•"/>
            </a:pPr>
            <a:r>
              <a:rPr lang="ru-RU" sz="2400"/>
              <a:t>Развитие пространственных представлений, образного мышления, изобразительно графических умений, приемов конструктивной деятельности, умений преодолевать трудности при решении математических задач, геометрической интуиции, познавательного интереса учащихся, развитие глазомера, памяти правильной геометрической речи;</a:t>
            </a:r>
          </a:p>
          <a:p>
            <a:pPr>
              <a:buFont typeface="Arial" charset="0"/>
              <a:buNone/>
            </a:pPr>
            <a:endParaRPr lang="ru-RU" sz="2400"/>
          </a:p>
          <a:p>
            <a:pPr>
              <a:buFont typeface="Arial" charset="0"/>
              <a:buChar char="•"/>
            </a:pPr>
            <a:r>
              <a:rPr lang="ru-RU" sz="2400"/>
              <a:t>формирование логического и абстрактного мышления, формирование качеств личности (ответственность, добросовестность, дисциплинированность, аккуратность, усидчивость).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373</Words>
  <Application>Microsoft Office PowerPoint</Application>
  <PresentationFormat>Экран (4:3)</PresentationFormat>
  <Paragraphs>67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Подготовка обучающихся 5-6 классов к освоению курсов «Алгебра» и «Геометрия» </vt:lpstr>
      <vt:lpstr>Цель семинара: </vt:lpstr>
      <vt:lpstr> Задачи семинара:</vt:lpstr>
      <vt:lpstr>«…Математика – это цепь понятий: выпадает одно звёнышко – и непонятно будет дальнейшее».      Н.К. Крупская</vt:lpstr>
      <vt:lpstr>Слайд 5</vt:lpstr>
      <vt:lpstr>Индивидуальные задания для устранения ошибок </vt:lpstr>
      <vt:lpstr>Логические задачи</vt:lpstr>
      <vt:lpstr>Участие в олимпиадах по математике</vt:lpstr>
      <vt:lpstr>Слайд 9</vt:lpstr>
      <vt:lpstr>Слайд 10</vt:lpstr>
      <vt:lpstr>ЛИСТ МЁБИУСА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Спасибо за внимание!!!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86</cp:revision>
  <dcterms:created xsi:type="dcterms:W3CDTF">2012-08-12T16:04:58Z</dcterms:created>
  <dcterms:modified xsi:type="dcterms:W3CDTF">2015-06-05T18:43:52Z</dcterms:modified>
</cp:coreProperties>
</file>