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1" r:id="rId5"/>
    <p:sldId id="258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CA81-D07E-4EEA-925F-E5C5929036D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2894-1BD8-4315-9085-4112F11AF2F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CA81-D07E-4EEA-925F-E5C5929036D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2894-1BD8-4315-9085-4112F11AF2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CA81-D07E-4EEA-925F-E5C5929036D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2894-1BD8-4315-9085-4112F11AF2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CA81-D07E-4EEA-925F-E5C5929036D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2894-1BD8-4315-9085-4112F11AF2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CA81-D07E-4EEA-925F-E5C5929036D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122894-1BD8-4315-9085-4112F11AF2F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CA81-D07E-4EEA-925F-E5C5929036D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2894-1BD8-4315-9085-4112F11AF2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CA81-D07E-4EEA-925F-E5C5929036D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2894-1BD8-4315-9085-4112F11AF2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CA81-D07E-4EEA-925F-E5C5929036D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2894-1BD8-4315-9085-4112F11AF2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CA81-D07E-4EEA-925F-E5C5929036D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2894-1BD8-4315-9085-4112F11AF2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CA81-D07E-4EEA-925F-E5C5929036D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2894-1BD8-4315-9085-4112F11AF2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CA81-D07E-4EEA-925F-E5C5929036D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2894-1BD8-4315-9085-4112F11AF2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30CA81-D07E-4EEA-925F-E5C5929036D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122894-1BD8-4315-9085-4112F11AF2F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Типы проектов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5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008080"/>
                </a:solidFill>
              </a:rPr>
              <a:t>Проект </a:t>
            </a:r>
            <a:r>
              <a:rPr lang="ru-RU" altLang="ru-RU" dirty="0">
                <a:solidFill>
                  <a:srgbClr val="008080"/>
                </a:solidFill>
              </a:rPr>
              <a:t>-</a:t>
            </a:r>
            <a:r>
              <a:rPr lang="ru-RU" altLang="ru-RU" dirty="0"/>
              <a:t> это процесс взаимосвязанных событий, которые происходят в течение установленного ограниченного периода времени и направлены на достижение неповторимого, и в тоже время определенного результата.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52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8F40-F1DD-4431-889C-B4C413B343CF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981075"/>
            <a:ext cx="7553325" cy="404813"/>
          </a:xfrm>
        </p:spPr>
        <p:txBody>
          <a:bodyPr>
            <a:normAutofit fontScale="90000"/>
          </a:bodyPr>
          <a:lstStyle/>
          <a:p>
            <a:r>
              <a:rPr lang="ru-RU" altLang="ru-RU" sz="2400" dirty="0">
                <a:solidFill>
                  <a:srgbClr val="008080"/>
                </a:solidFill>
              </a:rPr>
              <a:t>Типология проектов</a:t>
            </a:r>
            <a:r>
              <a:rPr lang="ru-RU" altLang="ru-RU" sz="1900" i="1" dirty="0">
                <a:solidFill>
                  <a:schemeClr val="tx1"/>
                </a:solidFill>
              </a:rPr>
              <a:t/>
            </a:r>
            <a:br>
              <a:rPr lang="ru-RU" altLang="ru-RU" sz="1900" i="1" dirty="0">
                <a:solidFill>
                  <a:schemeClr val="tx1"/>
                </a:solidFill>
              </a:rPr>
            </a:br>
            <a:r>
              <a:rPr lang="ru-RU" altLang="ru-RU" sz="1600" i="1" dirty="0" smtClean="0"/>
              <a:t>(по </a:t>
            </a:r>
            <a:r>
              <a:rPr lang="ru-RU" altLang="ru-RU" sz="1600" i="1" dirty="0"/>
              <a:t>Е.С. </a:t>
            </a:r>
            <a:r>
              <a:rPr lang="ru-RU" altLang="ru-RU" sz="1600" i="1" dirty="0" err="1"/>
              <a:t>Полат</a:t>
            </a:r>
            <a:r>
              <a:rPr lang="ru-RU" altLang="ru-RU" sz="1600" i="1" dirty="0"/>
              <a:t>):</a:t>
            </a:r>
            <a:r>
              <a:rPr lang="ru-RU" altLang="ru-RU" sz="1600" dirty="0"/>
              <a:t/>
            </a:r>
            <a:br>
              <a:rPr lang="ru-RU" altLang="ru-RU" sz="1600" dirty="0"/>
            </a:br>
            <a:endParaRPr lang="ru-RU" altLang="ru-RU" sz="1600" i="1" u="sng" dirty="0"/>
          </a:p>
        </p:txBody>
      </p:sp>
      <p:pic>
        <p:nvPicPr>
          <p:cNvPr id="314371" name="Picture 21" descr="Копия SUPER0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4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196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b="1" dirty="0">
                <a:solidFill>
                  <a:srgbClr val="0000FF"/>
                </a:solidFill>
              </a:rPr>
              <a:t>1.По ведущему методу или доминирующей в проекте деятельности 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200" dirty="0"/>
              <a:t>исследовательский,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200" dirty="0"/>
              <a:t>творческий,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200" dirty="0"/>
              <a:t>игровой,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200" dirty="0"/>
              <a:t>ролевой,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200" dirty="0"/>
              <a:t>практико-ориентированный и др.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b="1" dirty="0">
                <a:solidFill>
                  <a:srgbClr val="0000FF"/>
                </a:solidFill>
              </a:rPr>
              <a:t>2.   По предметно-содержательной области:</a:t>
            </a:r>
            <a:r>
              <a:rPr lang="ru-RU" altLang="ru-RU" sz="12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200" dirty="0" err="1"/>
              <a:t>монопроект</a:t>
            </a:r>
            <a:r>
              <a:rPr lang="ru-RU" altLang="ru-RU" sz="1200" dirty="0"/>
              <a:t>  (в рамках одной области знания);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200" dirty="0" err="1"/>
              <a:t>межпредметный</a:t>
            </a:r>
            <a:r>
              <a:rPr lang="ru-RU" altLang="ru-RU" sz="1200" dirty="0"/>
              <a:t> проект.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200" b="1" dirty="0">
                <a:solidFill>
                  <a:srgbClr val="0000FF"/>
                </a:solidFill>
              </a:rPr>
              <a:t>3.  </a:t>
            </a:r>
            <a:r>
              <a:rPr lang="ru-RU" altLang="ru-RU" sz="1400" b="1" dirty="0">
                <a:solidFill>
                  <a:srgbClr val="0000FF"/>
                </a:solidFill>
              </a:rPr>
              <a:t>По характеру координации проекта:</a:t>
            </a:r>
            <a:r>
              <a:rPr lang="ru-RU" altLang="ru-RU" sz="1200" dirty="0"/>
              <a:t> непосредственный (жесткий, гибкий), скрытый (неявный, имитирующий участника проекта).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b="1" dirty="0"/>
              <a:t>4</a:t>
            </a:r>
            <a:r>
              <a:rPr lang="ru-RU" altLang="ru-RU" sz="1400" b="1" dirty="0">
                <a:solidFill>
                  <a:schemeClr val="folHlink"/>
                </a:solidFill>
              </a:rPr>
              <a:t>.   </a:t>
            </a:r>
            <a:r>
              <a:rPr lang="ru-RU" altLang="ru-RU" sz="1400" b="1" dirty="0">
                <a:solidFill>
                  <a:srgbClr val="0000FF"/>
                </a:solidFill>
              </a:rPr>
              <a:t>По характеру контактов</a:t>
            </a:r>
            <a:r>
              <a:rPr lang="ru-RU" altLang="ru-RU" sz="1200" dirty="0"/>
              <a:t> (среди участников одной школы, класса,  города, региона, страны, разных стран мира): </a:t>
            </a:r>
            <a:r>
              <a:rPr lang="ru-RU" altLang="ru-RU" sz="1200" dirty="0" err="1"/>
              <a:t>внутришкольный</a:t>
            </a:r>
            <a:r>
              <a:rPr lang="ru-RU" altLang="ru-RU" sz="1200" dirty="0"/>
              <a:t>, региональный, международный.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b="1" dirty="0">
                <a:solidFill>
                  <a:srgbClr val="0000FF"/>
                </a:solidFill>
              </a:rPr>
              <a:t>5.   По количеству участников проекта: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200" dirty="0"/>
              <a:t>личностные (между двумя партнерами, находящимися в разных школах, регионах, странах);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200" dirty="0"/>
              <a:t>парные (между парами участников);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200" dirty="0"/>
              <a:t>групповые (между группами участников).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b="1" dirty="0">
                <a:solidFill>
                  <a:srgbClr val="0000FF"/>
                </a:solidFill>
              </a:rPr>
              <a:t>6. По продолжительности выполнения: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200" dirty="0"/>
              <a:t> краткосрочные (небольшие проекты могут быть разработаны на нескольких уроках (3-6) по программе одного предмета или междисциплинарные);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200" dirty="0"/>
              <a:t>средней продолжительности (один - два месяца);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200" dirty="0"/>
              <a:t>долгосрочные (до года).</a:t>
            </a:r>
          </a:p>
        </p:txBody>
      </p:sp>
    </p:spTree>
    <p:extLst>
      <p:ext uri="{BB962C8B-B14F-4D97-AF65-F5344CB8AC3E}">
        <p14:creationId xmlns:p14="http://schemas.microsoft.com/office/powerpoint/2010/main" val="3525198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400" dirty="0">
                <a:solidFill>
                  <a:srgbClr val="008080"/>
                </a:solidFill>
              </a:rPr>
              <a:t>Типология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altLang="ru-RU" b="1" dirty="0" smtClean="0">
                <a:solidFill>
                  <a:srgbClr val="0000FF"/>
                </a:solidFill>
              </a:rPr>
              <a:t>По </a:t>
            </a:r>
            <a:r>
              <a:rPr lang="ru-RU" altLang="ru-RU" b="1" dirty="0">
                <a:solidFill>
                  <a:srgbClr val="0000FF"/>
                </a:solidFill>
              </a:rPr>
              <a:t>ведущему методу или доминирующей в проекте деятельности </a:t>
            </a:r>
            <a:endParaRPr lang="ru-RU" altLang="ru-RU" b="1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dirty="0"/>
              <a:t>исследовательский,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dirty="0"/>
              <a:t>творческий,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dirty="0"/>
              <a:t>игровой,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dirty="0"/>
              <a:t>ролевой,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dirty="0"/>
              <a:t>практико-ориентированный</a:t>
            </a:r>
            <a:endParaRPr lang="ru-RU" altLang="ru-RU" b="1" dirty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11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400" dirty="0" smtClean="0">
                <a:solidFill>
                  <a:srgbClr val="008080"/>
                </a:solidFill>
                <a:latin typeface="Times New Roman" pitchFamily="18" charset="0"/>
              </a:rPr>
              <a:t>Практико-ориентированный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Требуют хорошо продуманной структуры. Ориентированы на социальные интересы учащихся. Результатами могут быть сообщения по разделам профессионального и технологического циклов; рекомендации, справочный материал, дизайн помещений и т.д.</a:t>
            </a:r>
          </a:p>
          <a:p>
            <a:pPr marL="137160" indent="0">
              <a:buNone/>
            </a:pPr>
            <a:r>
              <a:rPr lang="ru-RU" dirty="0" smtClean="0"/>
              <a:t>Примеры: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Любимое блюдо </a:t>
            </a:r>
            <a:r>
              <a:rPr lang="ru-RU" sz="1800" b="1" dirty="0" smtClean="0"/>
              <a:t>(рецепт </a:t>
            </a:r>
            <a:r>
              <a:rPr lang="ru-RU" sz="1800" b="1" dirty="0"/>
              <a:t>и приготовление любимого блюда с комментариями на английском </a:t>
            </a:r>
            <a:r>
              <a:rPr lang="ru-RU" sz="1800" b="1" dirty="0" smtClean="0"/>
              <a:t>языке) (</a:t>
            </a:r>
            <a:r>
              <a:rPr lang="ru-RU" sz="1800" b="1" dirty="0" err="1" smtClean="0"/>
              <a:t>межпредметный</a:t>
            </a:r>
            <a:r>
              <a:rPr lang="ru-RU" sz="1800" b="1" dirty="0" smtClean="0"/>
              <a:t>, индивидуальный, </a:t>
            </a:r>
            <a:r>
              <a:rPr lang="ru-RU" sz="1800" b="1" dirty="0" err="1" smtClean="0"/>
              <a:t>краткосрочнный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внутришкольный</a:t>
            </a:r>
            <a:r>
              <a:rPr lang="ru-RU" sz="18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Пасха </a:t>
            </a:r>
            <a:r>
              <a:rPr lang="ru-RU" sz="1800" b="1" dirty="0"/>
              <a:t>( оформление кабинета к празднику) </a:t>
            </a:r>
            <a:r>
              <a:rPr lang="ru-RU" sz="1800" b="1" dirty="0" smtClean="0"/>
              <a:t>(</a:t>
            </a:r>
            <a:r>
              <a:rPr lang="ru-RU" sz="1800" b="1" dirty="0" err="1" smtClean="0"/>
              <a:t>межпредметный</a:t>
            </a:r>
            <a:r>
              <a:rPr lang="ru-RU" sz="1800" b="1" dirty="0" smtClean="0"/>
              <a:t>, групповой, средней продолжительности, </a:t>
            </a:r>
            <a:r>
              <a:rPr lang="ru-RU" sz="1800" b="1" dirty="0" err="1" smtClean="0"/>
              <a:t>внутришкольный</a:t>
            </a:r>
            <a:r>
              <a:rPr lang="ru-RU" sz="1800" b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9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400" dirty="0" smtClean="0">
                <a:solidFill>
                  <a:srgbClr val="008080"/>
                </a:solidFill>
                <a:latin typeface="Times New Roman" pitchFamily="18" charset="0"/>
              </a:rPr>
              <a:t>Исследовательский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Данные проекты представляют собой мини-исследование, проводимое в любом направлении, и требуют хорошо продуманной структуры. </a:t>
            </a:r>
          </a:p>
          <a:p>
            <a:pPr marL="137160" indent="0">
              <a:buNone/>
            </a:pPr>
            <a:r>
              <a:rPr lang="ru-RU" dirty="0" smtClean="0"/>
              <a:t>Примеры: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Family </a:t>
            </a:r>
            <a:r>
              <a:rPr lang="en-US" dirty="0" smtClean="0"/>
              <a:t>Matters</a:t>
            </a:r>
            <a:r>
              <a:rPr lang="ru-RU" dirty="0" smtClean="0"/>
              <a:t> </a:t>
            </a:r>
            <a:r>
              <a:rPr lang="ru-RU" sz="1800" dirty="0" smtClean="0"/>
              <a:t>(</a:t>
            </a:r>
            <a:r>
              <a:rPr lang="ru-RU" sz="1800" dirty="0"/>
              <a:t>оформлением стендов о свадебных </a:t>
            </a:r>
            <a:r>
              <a:rPr lang="ru-RU" sz="1800" dirty="0" smtClean="0"/>
              <a:t>традициях британцев) (</a:t>
            </a:r>
            <a:r>
              <a:rPr lang="ru-RU" sz="1800" dirty="0" err="1" smtClean="0"/>
              <a:t>межпредметный</a:t>
            </a:r>
            <a:r>
              <a:rPr lang="ru-RU" sz="1800" dirty="0" smtClean="0"/>
              <a:t>, </a:t>
            </a:r>
            <a:r>
              <a:rPr lang="ru-RU" sz="1800" dirty="0" err="1" smtClean="0"/>
              <a:t>внутришкольный</a:t>
            </a:r>
            <a:r>
              <a:rPr lang="ru-RU" sz="1800" dirty="0" smtClean="0"/>
              <a:t>, краткосрочный, парный)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</a:t>
            </a:r>
            <a:r>
              <a:rPr lang="en-US" dirty="0" smtClean="0"/>
              <a:t>amily tree</a:t>
            </a:r>
            <a:r>
              <a:rPr lang="en-US" sz="1800" dirty="0" smtClean="0"/>
              <a:t> (</a:t>
            </a:r>
            <a:r>
              <a:rPr lang="ru-RU" sz="1800" dirty="0" smtClean="0"/>
              <a:t>создание семейного древа) </a:t>
            </a:r>
            <a:r>
              <a:rPr lang="ru-RU" sz="1800" dirty="0"/>
              <a:t>(</a:t>
            </a:r>
            <a:r>
              <a:rPr lang="ru-RU" sz="1800" dirty="0" err="1"/>
              <a:t>межпредметный</a:t>
            </a:r>
            <a:r>
              <a:rPr lang="ru-RU" sz="1800" dirty="0"/>
              <a:t>, </a:t>
            </a:r>
            <a:r>
              <a:rPr lang="ru-RU" sz="1800" dirty="0" err="1"/>
              <a:t>внутришкольный</a:t>
            </a:r>
            <a:r>
              <a:rPr lang="ru-RU" sz="1800" dirty="0"/>
              <a:t>, индивидуальный, </a:t>
            </a:r>
            <a:r>
              <a:rPr lang="ru-RU" sz="1800" dirty="0"/>
              <a:t>средней </a:t>
            </a:r>
            <a:r>
              <a:rPr lang="ru-RU" sz="1800" dirty="0" smtClean="0"/>
              <a:t>продолжительности)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0352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400" dirty="0">
                <a:solidFill>
                  <a:srgbClr val="008080"/>
                </a:solidFill>
                <a:latin typeface="Times New Roman" pitchFamily="18" charset="0"/>
              </a:rPr>
              <a:t>Информационный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Проекты направлены на сбор, анализ и предоставление информации о каком-либо объекте.</a:t>
            </a:r>
          </a:p>
          <a:p>
            <a:pPr marL="137160" indent="0">
              <a:buNone/>
            </a:pPr>
            <a:r>
              <a:rPr lang="ru-RU" dirty="0" smtClean="0"/>
              <a:t>Пример: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Big Ben </a:t>
            </a:r>
            <a:r>
              <a:rPr lang="ru-RU" sz="1800" dirty="0" smtClean="0"/>
              <a:t>(предоставить информацию о башне с часами) (</a:t>
            </a:r>
            <a:r>
              <a:rPr lang="ru-RU" sz="1800" dirty="0" err="1" smtClean="0"/>
              <a:t>межпредметный</a:t>
            </a:r>
            <a:r>
              <a:rPr lang="ru-RU" sz="1800" dirty="0" smtClean="0"/>
              <a:t>, </a:t>
            </a:r>
            <a:r>
              <a:rPr lang="ru-RU" sz="1800" dirty="0" err="1" smtClean="0"/>
              <a:t>внутришкольный</a:t>
            </a:r>
            <a:r>
              <a:rPr lang="ru-RU" sz="1800" dirty="0"/>
              <a:t>, краткосрочный, </a:t>
            </a:r>
            <a:r>
              <a:rPr lang="ru-RU" sz="1800" dirty="0" smtClean="0"/>
              <a:t>парный)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Останкино</a:t>
            </a:r>
            <a:r>
              <a:rPr lang="ru-RU" sz="1800" dirty="0" smtClean="0"/>
              <a:t> (собрать информацию о телебашне) (</a:t>
            </a:r>
            <a:r>
              <a:rPr lang="ru-RU" sz="1800" dirty="0" err="1"/>
              <a:t>межпредметный</a:t>
            </a:r>
            <a:r>
              <a:rPr lang="ru-RU" sz="1800" dirty="0"/>
              <a:t>, </a:t>
            </a:r>
            <a:r>
              <a:rPr lang="ru-RU" sz="1800" dirty="0" err="1"/>
              <a:t>внутришкольный</a:t>
            </a:r>
            <a:r>
              <a:rPr lang="ru-RU" sz="1800" dirty="0"/>
              <a:t>, краткосрочный, парный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506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400" dirty="0">
                <a:solidFill>
                  <a:srgbClr val="008080"/>
                </a:solidFill>
                <a:latin typeface="Times New Roman" pitchFamily="18" charset="0"/>
              </a:rPr>
              <a:t>Творческий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</a:pPr>
            <a:r>
              <a:rPr lang="ru-RU" altLang="ru-RU" dirty="0">
                <a:latin typeface="Times New Roman" pitchFamily="18" charset="0"/>
              </a:rPr>
              <a:t>Х</a:t>
            </a:r>
            <a:r>
              <a:rPr lang="ru-RU" altLang="ru-RU" dirty="0" smtClean="0">
                <a:latin typeface="Times New Roman" pitchFamily="18" charset="0"/>
              </a:rPr>
              <a:t>арактеризуется </a:t>
            </a:r>
            <a:r>
              <a:rPr lang="ru-RU" altLang="ru-RU" dirty="0">
                <a:latin typeface="Times New Roman" pitchFamily="18" charset="0"/>
              </a:rPr>
              <a:t>свободным, творческим подходом к трактовке проблемы, ходу работы и презентации результатов, которыми могут стать литературные произведения, </a:t>
            </a:r>
            <a:r>
              <a:rPr lang="ru-RU" altLang="ru-RU" dirty="0" smtClean="0">
                <a:latin typeface="Times New Roman" pitchFamily="18" charset="0"/>
              </a:rPr>
              <a:t>видеофильмы </a:t>
            </a:r>
            <a:r>
              <a:rPr lang="ru-RU" altLang="ru-RU" dirty="0">
                <a:latin typeface="Times New Roman" pitchFamily="18" charset="0"/>
              </a:rPr>
              <a:t>и т.п.</a:t>
            </a:r>
          </a:p>
          <a:p>
            <a:pPr marL="137160" indent="0">
              <a:buNone/>
            </a:pPr>
            <a:r>
              <a:rPr lang="ru-RU" dirty="0" smtClean="0"/>
              <a:t>Проекты: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Urban life (</a:t>
            </a:r>
            <a:r>
              <a:rPr lang="ru-RU" dirty="0" smtClean="0"/>
              <a:t>приготовить презентацию о городском быте англичан) (</a:t>
            </a:r>
            <a:r>
              <a:rPr lang="ru-RU" dirty="0" err="1" smtClean="0"/>
              <a:t>межпредметный</a:t>
            </a:r>
            <a:r>
              <a:rPr lang="ru-RU" dirty="0" smtClean="0"/>
              <a:t>, средней продолжительности, индивидуальный, </a:t>
            </a:r>
            <a:r>
              <a:rPr lang="ru-RU" dirty="0" err="1" smtClean="0"/>
              <a:t>внутришкольный</a:t>
            </a:r>
            <a:r>
              <a:rPr lang="ru-RU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Wild life (</a:t>
            </a:r>
            <a:r>
              <a:rPr lang="ru-RU" dirty="0" smtClean="0"/>
              <a:t>нарисовать картинки по теме) (</a:t>
            </a:r>
            <a:r>
              <a:rPr lang="ru-RU" dirty="0" err="1" smtClean="0"/>
              <a:t>межпредметный,краткосрочный</a:t>
            </a:r>
            <a:r>
              <a:rPr lang="ru-RU" dirty="0" smtClean="0"/>
              <a:t>, групповой, </a:t>
            </a:r>
            <a:r>
              <a:rPr lang="ru-RU" dirty="0" err="1"/>
              <a:t>внутришкольный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95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400" dirty="0">
                <a:solidFill>
                  <a:srgbClr val="008080"/>
                </a:solidFill>
                <a:latin typeface="Times New Roman" pitchFamily="18" charset="0"/>
              </a:rPr>
              <a:t>Игровой или </a:t>
            </a:r>
            <a:r>
              <a:rPr lang="ru-RU" altLang="ru-RU" sz="4400" dirty="0" smtClean="0">
                <a:solidFill>
                  <a:srgbClr val="008080"/>
                </a:solidFill>
                <a:latin typeface="Times New Roman" pitchFamily="18" charset="0"/>
              </a:rPr>
              <a:t>ролевой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>
                <a:latin typeface="Times New Roman" pitchFamily="18" charset="0"/>
              </a:rPr>
              <a:t>Участники данного вида проектов принимают на себя определенные роли, обусловленные характером и содержанием проекта.</a:t>
            </a:r>
          </a:p>
          <a:p>
            <a:pPr marL="137160" indent="0">
              <a:buNone/>
            </a:pPr>
            <a:r>
              <a:rPr lang="ru-RU" altLang="ru-RU" dirty="0">
                <a:latin typeface="Times New Roman" pitchFamily="18" charset="0"/>
              </a:rPr>
              <a:t>Пример: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ru-RU" dirty="0" smtClean="0">
                <a:latin typeface="Times New Roman" pitchFamily="18" charset="0"/>
              </a:rPr>
              <a:t>Cinderella </a:t>
            </a:r>
            <a:r>
              <a:rPr lang="en-US" altLang="ru-RU" sz="1800" dirty="0" smtClean="0">
                <a:latin typeface="Times New Roman" pitchFamily="18" charset="0"/>
              </a:rPr>
              <a:t>(</a:t>
            </a:r>
            <a:r>
              <a:rPr lang="ru-RU" altLang="ru-RU" sz="1800" dirty="0" smtClean="0">
                <a:latin typeface="Times New Roman" pitchFamily="18" charset="0"/>
              </a:rPr>
              <a:t>приготовить сценку по сказке) (</a:t>
            </a:r>
            <a:r>
              <a:rPr lang="ru-RU" altLang="ru-RU" sz="1800" dirty="0" err="1" smtClean="0">
                <a:latin typeface="Times New Roman" pitchFamily="18" charset="0"/>
              </a:rPr>
              <a:t>монопроект</a:t>
            </a:r>
            <a:r>
              <a:rPr lang="ru-RU" altLang="ru-RU" sz="1800" dirty="0" smtClean="0">
                <a:latin typeface="Times New Roman" pitchFamily="18" charset="0"/>
              </a:rPr>
              <a:t>, долгосрочный, </a:t>
            </a:r>
            <a:r>
              <a:rPr lang="ru-RU" altLang="ru-RU" sz="1800" dirty="0" err="1" smtClean="0">
                <a:latin typeface="Times New Roman" pitchFamily="18" charset="0"/>
              </a:rPr>
              <a:t>внутришкольный</a:t>
            </a:r>
            <a:r>
              <a:rPr lang="ru-RU" altLang="ru-RU" sz="1800" dirty="0" smtClean="0">
                <a:latin typeface="Times New Roman" pitchFamily="18" charset="0"/>
              </a:rPr>
              <a:t>, групповой)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dirty="0" smtClean="0">
                <a:latin typeface="Times New Roman" pitchFamily="18" charset="0"/>
              </a:rPr>
              <a:t>День учителя </a:t>
            </a:r>
            <a:r>
              <a:rPr lang="ru-RU" altLang="ru-RU" sz="1800" dirty="0" smtClean="0">
                <a:latin typeface="Times New Roman" pitchFamily="18" charset="0"/>
              </a:rPr>
              <a:t>(ученики в роли учителей) (</a:t>
            </a:r>
            <a:r>
              <a:rPr lang="ru-RU" altLang="ru-RU" sz="1800" dirty="0" err="1" smtClean="0">
                <a:latin typeface="Times New Roman" pitchFamily="18" charset="0"/>
              </a:rPr>
              <a:t>монопроект</a:t>
            </a:r>
            <a:r>
              <a:rPr lang="ru-RU" altLang="ru-RU" sz="1800" dirty="0" smtClean="0">
                <a:latin typeface="Times New Roman" pitchFamily="18" charset="0"/>
              </a:rPr>
              <a:t>, краткосрочный, </a:t>
            </a:r>
            <a:r>
              <a:rPr lang="ru-RU" altLang="ru-RU" sz="1800" dirty="0" err="1" smtClean="0">
                <a:latin typeface="Times New Roman" pitchFamily="18" charset="0"/>
              </a:rPr>
              <a:t>внутришкольный</a:t>
            </a:r>
            <a:r>
              <a:rPr lang="ru-RU" altLang="ru-RU" sz="1800" dirty="0" smtClean="0">
                <a:latin typeface="Times New Roman" pitchFamily="18" charset="0"/>
              </a:rPr>
              <a:t>, </a:t>
            </a:r>
            <a:r>
              <a:rPr lang="ru-RU" altLang="ru-RU" sz="1800" dirty="0" err="1" smtClean="0">
                <a:latin typeface="Times New Roman" pitchFamily="18" charset="0"/>
              </a:rPr>
              <a:t>индивидаульный</a:t>
            </a:r>
            <a:r>
              <a:rPr lang="ru-RU" altLang="ru-RU" sz="1800" smtClean="0">
                <a:latin typeface="Times New Roman" pitchFamily="18" charset="0"/>
              </a:rPr>
              <a:t>)</a:t>
            </a:r>
            <a:endParaRPr lang="ru-RU" altLang="ru-RU" sz="1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18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484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Типы проектов</vt:lpstr>
      <vt:lpstr>Презентация PowerPoint</vt:lpstr>
      <vt:lpstr>Типология проектов (по Е.С. Полат): </vt:lpstr>
      <vt:lpstr>Типология проектов</vt:lpstr>
      <vt:lpstr>Практико-ориентированный</vt:lpstr>
      <vt:lpstr>Исследовательский</vt:lpstr>
      <vt:lpstr>Информационный</vt:lpstr>
      <vt:lpstr>Творческий</vt:lpstr>
      <vt:lpstr>Игровой или ролевой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проектов</dc:title>
  <dc:creator>class1-14</dc:creator>
  <cp:lastModifiedBy>class1-14</cp:lastModifiedBy>
  <cp:revision>8</cp:revision>
  <dcterms:created xsi:type="dcterms:W3CDTF">2015-01-27T08:32:23Z</dcterms:created>
  <dcterms:modified xsi:type="dcterms:W3CDTF">2015-01-27T09:52:38Z</dcterms:modified>
</cp:coreProperties>
</file>