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306" r:id="rId2"/>
    <p:sldId id="268" r:id="rId3"/>
    <p:sldId id="266" r:id="rId4"/>
    <p:sldId id="264" r:id="rId5"/>
    <p:sldId id="295" r:id="rId6"/>
    <p:sldId id="296" r:id="rId7"/>
    <p:sldId id="263" r:id="rId8"/>
    <p:sldId id="301" r:id="rId9"/>
    <p:sldId id="298" r:id="rId10"/>
    <p:sldId id="299" r:id="rId11"/>
    <p:sldId id="300" r:id="rId12"/>
    <p:sldId id="270" r:id="rId13"/>
    <p:sldId id="272" r:id="rId14"/>
    <p:sldId id="259" r:id="rId15"/>
    <p:sldId id="260" r:id="rId16"/>
    <p:sldId id="261" r:id="rId17"/>
    <p:sldId id="262" r:id="rId18"/>
    <p:sldId id="297" r:id="rId19"/>
    <p:sldId id="303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304" r:id="rId38"/>
    <p:sldId id="30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7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56C69-AF6A-4670-A9FD-2D039F17E39F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4F0C1-3F63-467C-A2A9-6D8B51DDA4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BDC7B8-71F3-438D-9184-6007D6CD8D91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F6667-9A80-4CCC-9045-2E5B663D7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44437-3232-4CA7-81D0-E1E4B2FA76BB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677CB-858B-4905-926A-90EDBA233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2B008-7DE4-4C59-B9D9-4171B0531CFE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3D8B9-FF7D-4E40-BE8F-0752C99348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E52A6-D49B-473C-9FE0-B14B4BD27B13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8AE89-BE7D-4E80-BC16-BE143818B9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ECC89-D553-4794-A2A9-128FF515A4EB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B4FB3-8A28-4F30-8CAB-8903F1865E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4E524-C52D-4782-843E-B423AE43C5BB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F4B43-31AC-4322-A2B7-308D82681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67CCF-7C09-4E1B-8D2F-FDB2E1FED666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BB7E6-6554-4EC8-BB99-2058F78642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3C9D9-E681-4E2E-A051-1AC2C71A53B3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82274-0C3C-4D38-9E45-B8910ED5C2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0E346-58BC-46D5-8E51-24C6B15C9DF9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2CE2D-F9B5-4A23-A19F-F67FB7A57E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5F3E6-FFE7-4ECF-930E-E2C31D740DC7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C5878-8F3D-4816-819A-C7C9A467A2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885268-BDE5-4D19-BA27-05DB1D9C7398}" type="datetimeFigureOut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02C913-6DB5-422E-9263-9051694B9C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A4%D0%B0%D0%B9%D0%BB:Shakespeare1COA.pn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ilology.ru/linguistics1/gasparov-01f.htm" TargetMode="External"/><Relationship Id="rId13" Type="http://schemas.openxmlformats.org/officeDocument/2006/relationships/hyperlink" Target="http://fotki.yandex.ru/users/sunny-fanny/view/137548?page=3" TargetMode="External"/><Relationship Id="rId3" Type="http://schemas.openxmlformats.org/officeDocument/2006/relationships/hyperlink" Target="http://www.myshared.ru/theme/skachat-prezentatsii-k-urokam/" TargetMode="External"/><Relationship Id="rId7" Type="http://schemas.openxmlformats.org/officeDocument/2006/relationships/hyperlink" Target="http://www.willmshakespeare.com/" TargetMode="External"/><Relationship Id="rId12" Type="http://schemas.openxmlformats.org/officeDocument/2006/relationships/hyperlink" Target="http://images.yandex.ru/" TargetMode="External"/><Relationship Id="rId2" Type="http://schemas.openxmlformats.org/officeDocument/2006/relationships/hyperlink" Target="http://ps.1septemb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" TargetMode="External"/><Relationship Id="rId11" Type="http://schemas.openxmlformats.org/officeDocument/2006/relationships/hyperlink" Target="http://www.renclassic.ru/Ru/34/619/" TargetMode="External"/><Relationship Id="rId5" Type="http://schemas.openxmlformats.org/officeDocument/2006/relationships/hyperlink" Target="http://www.stihi-rus.ru/World/Shekspir/" TargetMode="External"/><Relationship Id="rId10" Type="http://schemas.openxmlformats.org/officeDocument/2006/relationships/hyperlink" Target="http://vcisch.narod.ru/SHAKESPEARE/Shakespeare.html" TargetMode="External"/><Relationship Id="rId4" Type="http://schemas.openxmlformats.org/officeDocument/2006/relationships/hyperlink" Target="http://nsportal.ru/" TargetMode="External"/><Relationship Id="rId9" Type="http://schemas.openxmlformats.org/officeDocument/2006/relationships/hyperlink" Target="http://www.rustranslater.net/index.php?object=marshak-shekspir" TargetMode="External"/><Relationship Id="rId14" Type="http://schemas.openxmlformats.org/officeDocument/2006/relationships/hyperlink" Target="http://ru.wikipedia.org/wiki/%D0%A1%D0%BE%D0%BD%D0%B5%D1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u.wikipedia.org/wiki/%D0%A4%D0%B0%D0%B9%D0%BB:CHANDOS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4343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600" b="1" dirty="0" smtClean="0">
                <a:solidFill>
                  <a:schemeClr val="tx1"/>
                </a:solidFill>
                <a:latin typeface="Monotype Corsiva" pitchFamily="66" charset="0"/>
              </a:rPr>
              <a:t>Жизнь и творчество Уильяма Шекспира.</a:t>
            </a:r>
          </a:p>
        </p:txBody>
      </p:sp>
      <p:pic>
        <p:nvPicPr>
          <p:cNvPr id="10245" name="Picture 5" descr="http://www.etoya.ru/files/images/pub/part_2/41629/src/1247723744_60976-12185391-.jpg?500_6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990600"/>
            <a:ext cx="3915183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1000" y="5257800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Королева Ольга Олеговна,</a:t>
            </a:r>
          </a:p>
          <a:p>
            <a:r>
              <a:rPr lang="ru-RU" sz="1400" b="1" dirty="0" smtClean="0"/>
              <a:t>учитель русского языка и литературы</a:t>
            </a:r>
          </a:p>
          <a:p>
            <a:r>
              <a:rPr lang="ru-RU" sz="1400" b="1" dirty="0" smtClean="0"/>
              <a:t>ГБОУ Школа №1354 </a:t>
            </a:r>
          </a:p>
          <a:p>
            <a:r>
              <a:rPr lang="ru-RU" sz="1400" b="1" dirty="0" smtClean="0"/>
              <a:t>ЮЗАО г. Москва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533400"/>
            <a:ext cx="4495800" cy="5562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Большую роль играет внутренняя композиция сонета. Каждая строфа сонета - это законченное целое. 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5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1строфа – </a:t>
            </a:r>
            <a:r>
              <a:rPr lang="ru-RU" sz="4500" b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утверждение (тезис);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 строфа – </a:t>
            </a:r>
            <a:r>
              <a:rPr lang="ru-RU" sz="4500" b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опровержение (антитеза);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 строфа – </a:t>
            </a:r>
            <a:r>
              <a:rPr lang="ru-RU" sz="4500" b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объяснение, указание противоречия;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4 строфа </a:t>
            </a:r>
            <a:r>
              <a:rPr lang="ru-RU" sz="4500" b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– вывод (сонетный замок или сентенция).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838200"/>
            <a:ext cx="3810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Имеются варианты сонета: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хвостатый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сонет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два четверостишия и три терцета;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сплошной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сонет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на двух рифмах;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опрокинутый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сонет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два терцета и два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четверостишия;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безголовый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сонет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одно четверостишие и два терцета;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половинный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сонет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четверостишие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терцет;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хромой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сонет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неравностопность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четвертого стиха в катренах и т.д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Венок сонетов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19600" cy="513556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Это своеобразная и весьма трудная циклическая форма сонета, требующая от поэта огромной изобретательности и мастерства. </a:t>
            </a:r>
          </a:p>
          <a:p>
            <a:r>
              <a:rPr lang="ru-RU" sz="2200" b="1" u="sng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Венок сонетов строится так: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тематическим и композиционным ключом (основой) является </a:t>
            </a:r>
            <a:r>
              <a:rPr lang="ru-RU" sz="2200" b="1" i="1" u="sng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магистральный сонет (или </a:t>
            </a:r>
            <a:r>
              <a:rPr lang="ru-RU" sz="2200" b="1" i="1" u="sng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магистрал</a:t>
            </a:r>
            <a:r>
              <a:rPr lang="ru-RU" sz="2200" b="1" i="1" u="sng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)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, замыкающий собой поэму; этот, пятнадцатый по счету, сонет пишется раньше других, в нем заключается замысел всего цикла.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990600"/>
            <a:ext cx="4572000" cy="5135563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Первый сонет начинается первой строкой </a:t>
            </a:r>
            <a:r>
              <a:rPr lang="ru-RU" sz="2000" b="1" u="sng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магистрала</a:t>
            </a:r>
            <a:r>
              <a:rPr lang="ru-RU" sz="2000" b="1" u="sng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и заканчивается второй его строкой; </a:t>
            </a:r>
          </a:p>
          <a:p>
            <a:r>
              <a:rPr lang="ru-RU" sz="2000" b="1" u="sng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первый стих второго сонета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повторяет последнюю строку первого сонета и заканчивается этот сонет третьей строкой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магистрала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И так далее — до последнего, 14-го сонета, который начинается последней строкой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магистрала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и кончается первой его строкой, замыкая собой кольцо строк. </a:t>
            </a:r>
          </a:p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Таким образом, </a:t>
            </a:r>
            <a:r>
              <a:rPr lang="ru-RU" sz="2000" b="1" u="sng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15-й, магистральный сонет состоит из строк, последовательно прошедших через все 14 сонетов.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Весь цикл сонетов распадается на отдельные тематические группы: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Сонеты, посвящённые другу: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126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Воспевание друга: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Испытания дружбы: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99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Горечь разлуки: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Первое разочарование в друге: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Тоска и опасения: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Растущее отчуждение и меланхолия: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Соперничество и ревность к другим поэтам: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96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«Зима» разлуки: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99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Торжество возобновлённой дружбы: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126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Сонеты, посвящённые смуглой возлюбленной: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152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 — радость и красота любви: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153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154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7" name="Picture 5" descr="http://artnow.ru/img/727000/727316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57200" y="1295400"/>
            <a:ext cx="4149152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9" name="Picture 7" descr="http://artnow.ru/img/727000/727314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724400" y="1295400"/>
            <a:ext cx="3886200" cy="493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57200" y="838200"/>
            <a:ext cx="838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России интерес к творчеству Шекспира и его "Сонетам" возникает в первой половине XIX в., но первые переводы в эстетическом плане были слабыми . Наиболее известными признаны переводы, выполненные М. Чайковским (1914), С. Маршаком (1948) , 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Финкелем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С. Степановым, А. Кузнецовым.</a:t>
            </a:r>
          </a:p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Переводы отдельных сонетов принадлежат поэтам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Cеребряного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века В. Брюсову , Н. Гумилеву, Б. Пастернаку.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Переводы  сонетов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9460" name="Picture 4" descr="http://artnow.ru/img/727000/727374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75941" y="3886200"/>
            <a:ext cx="405718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.JPG (30021 byt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10595"/>
            <a:ext cx="8610600" cy="648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381000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</a:rPr>
              <a:t>На радость иль печаль, по воле Рока,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</a:rPr>
              <a:t>Два друга, две любви владеют мной: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</a:rPr>
              <a:t>Мужчина, светлокудрый, светлоокий, 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</a:rPr>
              <a:t>И женщина, в чьих взорах мрак ночной.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estival.1september.ru/articles/583147/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228" y="228600"/>
            <a:ext cx="8610172" cy="64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04800"/>
            <a:ext cx="5791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algn="ctr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</a:rPr>
              <a:t>Сонетов, посвященных другу -126 (с 1 по126), их больше, чем сонетов о возлюбленной - 26 (с 126 по152), что отличает цикл сонетов Шекспира от других сонетных циклов.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estival.1september.ru/articles/583147/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520" y="228600"/>
            <a:ext cx="86156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</a:rPr>
              <a:t>Новаторство У. Шекспира заключается в том, что он применил новую стихотворную форму в сонете (3 катрена + двустишие), и создал образ дамы не похожий на классический: смуглая, темноволосая, не блещущая красотой.       Основная тема  сонетов У. Шекспира – не любовь, а дружба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festival.1september.ru/articles/583147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2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10000"/>
          </a:bodyPr>
          <a:lstStyle/>
          <a:p>
            <a:r>
              <a:rPr lang="ru-RU" sz="2600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Сонеты были созданы Шекспиром в начале творческого пути. </a:t>
            </a:r>
          </a:p>
          <a:p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 это же время были написаны его светлые жизнерадостные комедии: “Сон в летнюю ночь”, “</a:t>
            </a:r>
            <a:r>
              <a:rPr lang="ru-RU" sz="26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Виндзорские</a:t>
            </a: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насмешницы”, “Двенадцатая ночь, или Что угодно”. Сонеты Шекспира связаны с его драматургией. В них выражена идея жизни и торжества любви.</a:t>
            </a:r>
          </a:p>
          <a:p>
            <a:r>
              <a:rPr lang="ru-RU" sz="2600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 идейно-художественной системе сонетов преломляются проблемы эпохи. </a:t>
            </a: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Лирический герой живет напряженной внутренней жизнью, сложны и многогранны его переживания, богат мир чувств, но он не замыкается в себе. Его душа открыта жизни. Несправедливости противопоставлены непреходящие ценности – дружба, любовь, искусство.</a:t>
            </a:r>
          </a:p>
          <a:p>
            <a:r>
              <a:rPr lang="ru-RU" sz="2600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Сонеты – это лирическая исповедь, отражающая эволюцию мироощущения героя, важнейшие моменты его душевного состояния, движение чувств, силу страсти.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Monotype Corsiva" pitchFamily="66" charset="0"/>
                <a:ea typeface="+mn-ea"/>
                <a:cs typeface="+mn-cs"/>
              </a:rPr>
              <a:t>Сонеты Шекспира</a:t>
            </a:r>
            <a:endParaRPr lang="ru-RU" sz="6600" b="1" dirty="0"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028" name="Picture 4" descr="http://readmas.ru/wp-content/filesall/2012/05/portrety_ot_dzhen_nagra_readmas.ru_14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1981200"/>
            <a:ext cx="4343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343400" y="533400"/>
            <a:ext cx="4343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Уи́льям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Шекспи́р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(англ. 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William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Shakespeare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; 1564, Стратфорд-на-Эйвоне, Англия — 23 апреля 1616, там же) — английский драматург и поэт, один из самых знаменитых драматургов мира, автор по крайней мере 17 комедий, 10 хроник, 11 трагедий, 5 поэм и цикла из 154 сонетов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Фамилия «Шекспир» может быть переведена с английского как «потрясающий копьём».</a:t>
            </a: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http://collarcitybrownstone.com/wp-content/uploads/2013/08/the-cobbe-portrait-of-william-shakespeare-570x732.jpg"/>
          <p:cNvPicPr>
            <a:picLocks noChangeAspect="1" noChangeArrowheads="1"/>
          </p:cNvPicPr>
          <p:nvPr/>
        </p:nvPicPr>
        <p:blipFill>
          <a:blip r:embed="rId2" cstate="email">
            <a:lum bright="12000" contrast="23000"/>
          </a:blip>
          <a:srcRect/>
          <a:stretch>
            <a:fillRect/>
          </a:stretch>
        </p:blipFill>
        <p:spPr bwMode="auto">
          <a:xfrm>
            <a:off x="457200" y="838200"/>
            <a:ext cx="3678836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685800" y="304800"/>
            <a:ext cx="4572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соревнуюсь я с творцами од,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Которые раскрашенным богиням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подарок преподносят небосвод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 всей землей и океаном синим.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Пускай они для украшенья строф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Твердят в стихах, между собою споря,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звездах неба, о венках цветов,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драгоценностях земли и моря.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любви и в слове - правда мой закон,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я пишу, что милая прекрасна,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все, кто смертной матерью рожден,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не как солнце или месяц ясный.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не хочу хвалить любовь мою,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никому ее не продаю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://data0.eklablog.com/liledekahlan/mod_article1626661_7.png?11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981200"/>
            <a:ext cx="401835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962400" y="685800"/>
            <a:ext cx="4572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Трудами изнурен, хочу уснуть,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Блаженный отдых обрести в постели.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только лягу, вновь пускаюсь в путь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своих мечтах - к одной и той же цели.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Мои мечты и чувства в сотый раз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Идут к тебе дорогой пилигрима,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И, не смыкая утомленных глаз,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вижу тьму, что и слепому зрима.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Усердным взором сердца и ума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тьме тебя ищу, лишенный зренья.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кажется великолепной тьма,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в нее ты входишь светлой тенью.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Мне от любви покоя не найти.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днем и ночью - я всегда в пути.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27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i056.radikal.ru/1108/5a/241410ced0c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914400"/>
            <a:ext cx="352003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609600" y="304800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я могу усталость превозмочь,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Когда лишен я благости покоя?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Тревоги дня не облегчает ночь,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ночь, как день, томит меня тоскою.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день и ночь - враги между собой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будто подают друг другу руки.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Тружусь я днем, отвергнутый судьбой,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по ночам не сплю, грустя в разлуке.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Чтобы к себе расположить рассвет,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сравнивал с тобою день погожий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смуглой ночи посылал привет,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Сказав, что звезды на тебя похожи.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все трудней мой следующий день,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все темней грядущей ночи тень.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28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cs403823.vk.me/v403823381/829f/JyQ284R_51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1371600"/>
            <a:ext cx="3553643" cy="42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038600" y="609600"/>
            <a:ext cx="457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твоей груди я слышу все сердца,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я считал сокрытыми в могилах.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чертах прекрасных твоего лица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отблеск лиц, когда-то сердцу милых.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Немало я над ними пролил слез,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Склоняясь ниц у камня гробового,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Но, видно, рок на время их унес,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вот теперь встречаемся мы снова.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тебе нашли последний свой приют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Мне близкие и памятные лица,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все тебе с поклоном отдают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Моей любви растраченной частицы.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Всех дорогих в тебе я нахожу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весь тебе - им всем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принадлежу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data20.gallery.ru/albums/gallery/177049-5ec6a-57211710-m750x740-u68d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600200"/>
            <a:ext cx="3355258" cy="4000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533400" y="457200"/>
            <a:ext cx="457200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То, что тебя бранят, - не твой порок.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Прекрасное обречено молве.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не может очернить упрек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Ворона в лучезарной синеве.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хороша, но хором клеветы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Еще дороже ты оценена.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Находит червь нежнейшие цветы,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ты невинна, как сама весна.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Избегла ты засады юных дней,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Иль нападавший побежден был сам,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чистотой и правдою своей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не замкнешь уста клеветникам.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 этой легкой тени на челе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Одна бы ты царила на земле!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endParaRPr lang="ru-RU" dirty="0">
              <a:latin typeface="Franklin Gothic Book" pitchFamily="34" charset="0"/>
            </a:endParaRPr>
          </a:p>
        </p:txBody>
      </p:sp>
      <p:pic>
        <p:nvPicPr>
          <p:cNvPr id="32772" name="Picture 4" descr="http://images-7.moifoto.org/big/1/695/4523354sgb.jpg?14320704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914400"/>
            <a:ext cx="3778696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343400" y="838200"/>
            <a:ext cx="4572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читаю в свитке мертвых лет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пламенных устах, давно безгласных,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красоте, слагающей куплет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славу дам и рыцарей прекрасных,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Столетьями хранимые черты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Глаза, улыбка, волосы и брови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Мне говорят, что только в древнем слове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Могла всецело отразиться ты.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любой строке к своей прекрасной даме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Поэт мечтал тебя предугадать,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всю тебя не мог он передать,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Впиваясь в даль влюбленными глазами.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нам, кому ты, наконец, близка,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голос взять, чтобы звучал века?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106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uploads.ru/t/d/9/a/d9aN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838200"/>
            <a:ext cx="3745282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609600" y="304800"/>
            <a:ext cx="4572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Прощай! Тебя удерживать не смею.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дорого ценю любовь твою.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Мне не по средствам то, чем я владею,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я залог покорно отдаю.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Я, как подарком, пользуюсь любовью.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Заслугами не куплена она.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И, значит, добровольное условье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прихоти нарушить ты вольна.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Дарила ты, цены не зная кладу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Или не зная, может быть, меня.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не по праву взятую награду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сохранял до нынешнего дня.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 королем я только в сновиденье.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Меня лишило трона пробужденье.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87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images-7.moifoto.org/big/1/695/4523360qlg.jpg?14320705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8756" y="533401"/>
            <a:ext cx="3865194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4038600" y="762000"/>
            <a:ext cx="4572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ж, буду жить, приемля, как условье,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ты верна. Хоть стала ты иной,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тень любви нам кажется любовью.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сердцем - так глазами будь со мной.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Твой взор не говорит о перемене.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не таит ни скуки, ни вражды.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 лица, на которых преступленья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Чертят неизгладимые следы.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Но, видно, так угодно высшим силам: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Пусть лгут твои прекрасные уста,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в этом взоре, ласковом и милом,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По-прежнему сияет чистота.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Прекрасно было яблоко, что с древа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Адаму на беду сорвала Ева.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93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images-7.moifoto.org/big/1/695/4523361eiv.jpg?14320705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048" y="914400"/>
            <a:ext cx="365018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533400" y="53340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Да, это правда: где я не бывал,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 кем шута не корчил площадного.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дешево богатство продавал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оскорблял любовь любовью новой!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Да, это правда: правде не в упор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глаза смотрел я, а куда-то мимо.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юность вновь нашел мой беглый взор,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Блуждая, он признал тебя любимой.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кончено, и я не буду вновь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Искать того, что обостряет страсти,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Любовью новой проверять любовь.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 - божество, и весь в твоей я власти.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Вблизи небес ты мне приют найди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этой чистой, любящей груди.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endParaRPr lang="ru-RU" dirty="0">
              <a:latin typeface="Franklin Gothic Book" pitchFamily="34" charset="0"/>
            </a:endParaRPr>
          </a:p>
        </p:txBody>
      </p:sp>
      <p:pic>
        <p:nvPicPr>
          <p:cNvPr id="35844" name="Picture 4" descr="http://images-7.moifoto.org/big/1/695/4523345mza.jpg?14320706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9018" y="762001"/>
            <a:ext cx="3805881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4114800" y="762000"/>
            <a:ext cx="4572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Прекрасное прекрасней во сто крат,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Увенчанное правдой драгоценной.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в нежных розах ценим аромат,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их пурпуре живущий сокровенно.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Пусть у цветов, где свил гнездо порок,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стебель, и шипы, и листья те же,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так же пурпур лепестков глубок,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тот же венчик, что у розы свежей,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Они цветут, не радуя сердец,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вянут, отравляя нам дыханье.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у душистых роз иной конец: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Их душу перельют в благоуханье.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погаснет блеск очей твоих,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Вся прелесть правды перельется в стих.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54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://images-7.moifoto.org/big/1/695/4523330hbr.jpg?14320707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990600"/>
            <a:ext cx="3715986" cy="498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343400" y="457200"/>
            <a:ext cx="4191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Кто под звездой счастливою рожден -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Гордится славой, титулом и властью.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А я судьбой скромнее награжден,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И для меня любовь - источник счастья.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/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Под солнцем пышно листья распростер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Наперсник принца, ставленник вельможи.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Но гаснет солнца благосклонный взор,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И золотой подсолнух гаснет тоже.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/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Военачальник, баловень побед,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В бою последнем терпит пораженье,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И всех его заслуг потерян след.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Его удел - опала и забвенье.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/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Но нет угрозы титулам моим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Пожизненным: любил, люблю, любим.</a:t>
            </a:r>
            <a:br>
              <a:rPr lang="ru-RU" sz="2000" b="1" dirty="0">
                <a:latin typeface="Monotype Corsiva" pitchFamily="66" charset="0"/>
              </a:rPr>
            </a:b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5" name="Picture 2" descr="http://upload.wikimedia.org/wikipedia/commons/thumb/4/43/Shakespeare1COA.png/220px-Shakespeare1CO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066800"/>
            <a:ext cx="325796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90600" y="5791200"/>
            <a:ext cx="192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Franklin Gothic Book" pitchFamily="34" charset="0"/>
              </a:rPr>
              <a:t>«Не без права»</a:t>
            </a:r>
            <a:endParaRPr lang="ru-RU" b="1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533400" y="609600"/>
            <a:ext cx="45720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Зову я смерть. Мне видеть невтерпёж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Достоинство, что просит подаянья,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 простотой глумящуюся ложь,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Ничтожество в роскошном одеянье,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совершенству ложный приговор,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девственность, поруганную грубо,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неуместной почести позор,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мощь в плену у немощи беззубой,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прямоту, что глупостью слывет,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глупость в маске мудреца, пророка,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вдохновения зажатый рот,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праведность на службе у порока.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Всё мерзостно, что вижу я вокруг...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как тебя покинуть, милый друг!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ttp://www.opusvida.com/wp-content/uploads/2010/02/william_shakespeare_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762000"/>
            <a:ext cx="3505200" cy="536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4267200" y="762000"/>
            <a:ext cx="4572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Фиалке ранней бросил я упрек: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Лукавая крадет свой запах сладкий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уст твоих, и каждый лепесток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Свой бархат у тебя берет украдкой.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лилий - белизна твоей руки,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Твой темный волос - в почках майорана,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белой розы - цвет твоей щеки,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красной розы - твой огонь румяный.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третьей розы - белой, точно снег,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красной, как заря, - твое дыханье.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дерзкий вор возмездья не избег: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червяк съедает в наказанье.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Каких цветов в саду весеннем нет!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все крадут твой запах или цвет.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99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://images-7.moifoto.org/big/1/695/4523329ezx.jpg?14320709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838200"/>
            <a:ext cx="3689058" cy="498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533400" y="152400"/>
            <a:ext cx="4572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Любовь слепа и нас лишает глаз.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вижу я того, что вижу ясно.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видел красоту, но каждый раз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Понять не мог, что дурно, что прекрасно.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если взгляды сердце завели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якорь бросили в такие воды,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 многие проходят корабли,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Зачем ему ты не даешь свободы?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сердцу моему проезжий двор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Казаться мог усадьбою счастливой?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всё, что видел, отрицал мой взор,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Подкрашивая правдой облик лживый.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Правдивый свет мне заменила тьма,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ложь меня объяла, как чума.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137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artnow.ru/img/727000/727329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05400" y="762000"/>
            <a:ext cx="3581400" cy="4548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4114800" y="333375"/>
            <a:ext cx="4572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Оправдывать меня не принуждай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Твою несправедливость и обман.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Уж лучше силу силой побеждай,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хитростью не наноси мне ран.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Люби другого, но в минуты встреч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от меня ресниц не отводи.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Зачем хитрить? Твой взгляд - разящий меч,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нет брони на любящей груди.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Сама ты знаешь силу глаз твоих,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И, может статься, взоры отводя,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убивать готовишься других,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Меня из милосердия щадя.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О, не щади! Пускай прямой твой взгляд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Убьет меня, - я смерти буду рад.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endParaRPr lang="ru-RU" dirty="0">
              <a:latin typeface="Franklin Gothic Book" pitchFamily="34" charset="0"/>
            </a:endParaRPr>
          </a:p>
        </p:txBody>
      </p:sp>
      <p:pic>
        <p:nvPicPr>
          <p:cNvPr id="6146" name="Picture 2" descr="http://images-7.moifoto.org/big/1/695/4523365nff.jpg?14321009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19200"/>
            <a:ext cx="3596846" cy="475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457200" y="457200"/>
            <a:ext cx="4572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Мешать соединенью двух сердец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не намерен. Может ли измена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Любви безмерной положить конец?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Любовь не знает убыли и тлена.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Любовь - над бурей поднятый маяк,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меркнущий во мраке и тумане.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Любовь - звезда, которою моряк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Определяет место в океане.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Любовь - не кукла жалкая в руках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времени, стирающего розы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пламенных устах и на щеках,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не страшны ей времени угрозы.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если я неправ и лжет мой стих, 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 нет любви и нет стихов моих!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116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1.bp.blogspot.com/_gP7kD_iBkcc/TFlhsMfJxoI/AAAAAAAAAso/kNIb9Z0DQb4/s400/ws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914400"/>
            <a:ext cx="352044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4038600" y="457200"/>
            <a:ext cx="54102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совести скажи: кого ты любишь?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знаешь, любят многие тебя.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так беспечно молодость ты губишь,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ясно всем - живешь ты, не любя.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Свой лютый враг, не зная сожаленья,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разрушаешь тайно день за днем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Великолепный, ждущий обновленья,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тебе в наследство перешедший дом.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Переменись - и я прощу обиду,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душе любовь, а не вражду пригрей.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Будь так же нежен, как прекрасен с виду,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стань к себе щедрее и добрей.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Пусть красота живет не только ныне,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повторит себя в любимом сыне.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ages-7.moifoto.org/big/1/695/4523327nsa.jpg?14321011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685800"/>
            <a:ext cx="3581400" cy="477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381000" y="381000"/>
            <a:ext cx="457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 собственный мой страх, ни вещий взор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Миров, что о грядущем грезят сонно,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знают, до каких дана мне пор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Любовь, чья смерть казалась предрешенной.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Свое затмение смертная луна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Пережила назло пророкам лживым.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Надежда вновь на трон возведена,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долгий мир сулит расцвет оливам.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Разлукой смерть не угрожает нам.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Пусть я умру, но я в стихах воскресну.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Слепая смерть грозит лишь племенам,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Еще не просветленным, бессловесным.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моих стихах и ты переживешь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Венцы тиранов и гербы вельмож.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107</a:t>
            </a:r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endParaRPr lang="ru-RU" dirty="0">
              <a:latin typeface="Franklin Gothic Book" pitchFamily="34" charset="0"/>
            </a:endParaRPr>
          </a:p>
        </p:txBody>
      </p:sp>
      <p:pic>
        <p:nvPicPr>
          <p:cNvPr id="3074" name="Picture 2" descr="http://artnow.ru/img/378000/3783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685800"/>
            <a:ext cx="3933825" cy="5066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  <a:ea typeface="+mn-ea"/>
                <a:cs typeface="+mn-cs"/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1) Выучить наизусть один из сонетов Шекспира</a:t>
            </a:r>
          </a:p>
          <a:p>
            <a:pPr>
              <a:buNone/>
            </a:pPr>
            <a:r>
              <a:rPr lang="ru-RU" b="1" dirty="0" smtClean="0"/>
              <a:t>2) Подготовить рассказ об одной из комедий Шекспира (пересказ содержания, художественные особенности, персонажи)</a:t>
            </a:r>
          </a:p>
          <a:p>
            <a:r>
              <a:rPr lang="ru-RU" b="1" dirty="0" smtClean="0"/>
              <a:t>Двенадцатая ночь</a:t>
            </a:r>
          </a:p>
          <a:p>
            <a:r>
              <a:rPr lang="ru-RU" b="1" dirty="0" smtClean="0"/>
              <a:t>Много шума из ничего</a:t>
            </a:r>
          </a:p>
          <a:p>
            <a:r>
              <a:rPr lang="ru-RU" b="1" dirty="0" smtClean="0"/>
              <a:t>Укрощение строптивой и др.</a:t>
            </a:r>
          </a:p>
          <a:p>
            <a:pPr>
              <a:buNone/>
            </a:pPr>
            <a:r>
              <a:rPr lang="ru-RU" b="1" dirty="0" smtClean="0"/>
              <a:t>3) </a:t>
            </a:r>
            <a:r>
              <a:rPr lang="ru-RU" b="1" u="sng" dirty="0" smtClean="0"/>
              <a:t>Дополнительное задание: </a:t>
            </a:r>
            <a:r>
              <a:rPr lang="ru-RU" b="1" dirty="0" smtClean="0"/>
              <a:t>сравнительный анализ переводов сонета Шекспира </a:t>
            </a:r>
            <a:r>
              <a:rPr lang="ru-RU" b="1" i="1" dirty="0" smtClean="0"/>
              <a:t>(например , 66, 73 или 74 в переводе Пастернака, Маршака и др. авторов)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http://ps.1september.ru/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http://www.myshared.ru/theme/skachat-prezentatsii-k-urokam/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http://nsportal.ru/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ru-RU" dirty="0" smtClean="0">
                <a:hlinkClick r:id="rId5"/>
              </a:rPr>
              <a:t>http://www.stihi-rus.ru/World/Shekspir/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ru-RU" dirty="0" smtClean="0">
                <a:hlinkClick r:id="rId6"/>
              </a:rPr>
              <a:t>http://ru.wikipedia.org/wiki/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ru-RU" dirty="0" smtClean="0">
                <a:hlinkClick r:id="rId7"/>
              </a:rPr>
              <a:t>http://www.willmshakespeare.com/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ru-RU" dirty="0" smtClean="0">
                <a:hlinkClick r:id="rId8"/>
              </a:rPr>
              <a:t>http://www.philology.ru/linguistics1/gasparov-01f.htm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ru-RU" dirty="0" smtClean="0">
                <a:hlinkClick r:id="rId9"/>
              </a:rPr>
              <a:t>http://www.rustranslater.net/index.php?object=marshak-shekspir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ru-RU" dirty="0" smtClean="0">
                <a:hlinkClick r:id="rId10"/>
              </a:rPr>
              <a:t>http://vcisch.narod.ru/SHAKESPEARE/Shakespeare.html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en-US" i="1" dirty="0" smtClean="0">
                <a:hlinkClick r:id="rId11"/>
              </a:rPr>
              <a:t>http://www.renclassic.ru/Ru/34/619/</a:t>
            </a:r>
            <a:endParaRPr lang="ru-RU" i="1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en-US" i="1" dirty="0" smtClean="0">
                <a:hlinkClick r:id="rId12"/>
              </a:rPr>
              <a:t>http://images.yandex.ru</a:t>
            </a:r>
            <a:endParaRPr lang="ru-RU" i="1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ru-RU" i="1" dirty="0" smtClean="0">
                <a:hlinkClick r:id="rId13"/>
              </a:rPr>
              <a:t>http://fotki.yandex.ru/users/sunny-fanny/view/137548?page=3</a:t>
            </a:r>
            <a:endParaRPr lang="ru-RU" i="1" dirty="0" smtClean="0"/>
          </a:p>
          <a:p>
            <a:pPr marL="285750" indent="-285750">
              <a:lnSpc>
                <a:spcPct val="80000"/>
              </a:lnSpc>
              <a:defRPr/>
            </a:pPr>
            <a:r>
              <a:rPr lang="ru-RU" i="1" dirty="0" smtClean="0">
                <a:hlinkClick r:id="rId14"/>
              </a:rPr>
              <a:t>http://ru.wikipedia.org/wiki/%D0%A1%D0%BE%D0%BD%D0%B5%D1%82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57200" y="762000"/>
            <a:ext cx="5181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Считается, что Шекспир учился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стратфордской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«грамматической школе» (англ.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grammar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»), где получил серьёзное образование: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стратфордский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учитель латинского языка и словесности писал стихи на латыни.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учёные утверждают, что Шекспир посещал школу короля Эдуарда VI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Стратфорде-на-Эйвоне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где изучал творчество таких поэтов, как Овидий и Плавт, однако школьные журналы не сохранились, и теперь ничего нельзя сказать наверняка.</a:t>
            </a:r>
          </a:p>
        </p:txBody>
      </p:sp>
      <p:pic>
        <p:nvPicPr>
          <p:cNvPr id="14341" name="Picture 5" descr="http://ns1.vds155.xserver.ua/images/x_3853ddb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600200"/>
            <a:ext cx="272566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1066800"/>
            <a:ext cx="3276600" cy="1470025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6600" b="1" kern="1200" dirty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Сонеты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895600"/>
            <a:ext cx="4267200" cy="2286000"/>
          </a:xfrm>
        </p:spPr>
        <p:txBody>
          <a:bodyPr>
            <a:noAutofit/>
          </a:bodyPr>
          <a:lstStyle/>
          <a:p>
            <a:pPr lvl="1"/>
            <a:r>
              <a:rPr lang="ru-RU" sz="6600" b="1" dirty="0" smtClean="0">
                <a:solidFill>
                  <a:schemeClr val="tx1"/>
                </a:solidFill>
                <a:latin typeface="Monotype Corsiva" pitchFamily="66" charset="0"/>
              </a:rPr>
              <a:t>Уильяма Шекспира</a:t>
            </a:r>
            <a:r>
              <a:rPr lang="ru-RU" sz="6000" dirty="0" smtClean="0">
                <a:solidFill>
                  <a:schemeClr val="tx1"/>
                </a:solidFill>
                <a:latin typeface="DrPoDecorRu" pitchFamily="2" charset="0"/>
                <a:ea typeface="+mj-ea"/>
                <a:cs typeface="+mj-cs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DrPoDecorRu" pitchFamily="2" charset="0"/>
                <a:ea typeface="+mj-ea"/>
                <a:cs typeface="+mj-cs"/>
              </a:rPr>
            </a:br>
            <a:endParaRPr lang="ru-RU" sz="6000" dirty="0">
              <a:solidFill>
                <a:schemeClr val="tx1"/>
              </a:solidFill>
              <a:latin typeface="DrPoDecorRu" pitchFamily="2" charset="0"/>
              <a:ea typeface="+mj-ea"/>
              <a:cs typeface="+mj-cs"/>
            </a:endParaRPr>
          </a:p>
        </p:txBody>
      </p:sp>
      <p:pic>
        <p:nvPicPr>
          <p:cNvPr id="82948" name="Picture 4" descr="http://artnow.ru/img/727000/727418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5800" y="762000"/>
            <a:ext cx="3760532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4876800" cy="5872261"/>
          </a:xfrm>
        </p:spPr>
        <p:txBody>
          <a:bodyPr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Сонет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твёрдая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поэтическая форма,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четырнадцатистишие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состоящее из двух катренов и двух терцетов или из трех четверостиший и одного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двустишья.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 Уильяма Шекспира 154 сонета. Большая часть написана в 1592—1599 годах.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сонеты Шекспира были напечатаны в 1609 году, очевидно, без ведома автора. </a:t>
            </a:r>
          </a:p>
          <a:p>
            <a:endParaRPr lang="ru-RU" dirty="0" smtClean="0"/>
          </a:p>
        </p:txBody>
      </p:sp>
      <p:pic>
        <p:nvPicPr>
          <p:cNvPr id="81922" name="Picture 2" descr="http://img231.imageshack.us/img231/7385/ve1609srmndenbalksayf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990600"/>
            <a:ext cx="354623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67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914400" y="138410"/>
            <a:ext cx="30025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/>
          </a:p>
          <a:p>
            <a:r>
              <a:rPr lang="ru-RU" i="1" dirty="0" smtClean="0">
                <a:hlinkClick r:id="rId2"/>
              </a:rPr>
              <a:t> </a:t>
            </a:r>
            <a:endParaRPr lang="ru-RU" i="1" dirty="0">
              <a:hlinkClick r:id="rId2" tooltip="Увеличить"/>
            </a:endParaRPr>
          </a:p>
          <a:p>
            <a:pPr eaLnBrk="0" hangingPunct="0"/>
            <a:r>
              <a:rPr lang="ru-RU" i="1" dirty="0">
                <a:hlinkClick r:id="rId2" tooltip="Увеличить"/>
              </a:rPr>
              <a:t>  </a:t>
            </a:r>
            <a:endParaRPr lang="ru-RU" sz="600" dirty="0"/>
          </a:p>
        </p:txBody>
      </p:sp>
      <p:pic>
        <p:nvPicPr>
          <p:cNvPr id="16388" name="Picture 3" descr="http://bits.wikimedia.org/skins-1.17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287463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Формы сонета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eaLnBrk="0" hangingPunct="0">
              <a:buFontTx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Итальянская схема (Петрарка) - 4 + 4 + 3 + 3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Первое четверостишие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экспозиция, изложение темы.</a:t>
            </a:r>
          </a:p>
          <a:p>
            <a:pPr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 втором четверостишии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дано развитие темы, иногда по принципу противопоставления. </a:t>
            </a:r>
          </a:p>
          <a:p>
            <a:pPr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трехстишиях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дается решение темы, итог, вывод из размышлений автора.</a:t>
            </a:r>
          </a:p>
          <a:p>
            <a:pPr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Сонет не допускает повторения слов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>
              <a:buFontTx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Английская форма (шекспировская) - 4 + 4 + 4 + 2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 система является более простой по сравнению с итальянской схемой Петрарки. </a:t>
            </a:r>
          </a:p>
          <a:p>
            <a:pPr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Последние ДВЕ строки так называемый "ЗАМОК СОНЕТА".</a:t>
            </a:r>
          </a:p>
          <a:p>
            <a:endParaRPr lang="ru-RU" dirty="0"/>
          </a:p>
        </p:txBody>
      </p:sp>
      <p:pic>
        <p:nvPicPr>
          <p:cNvPr id="16391" name="Picture 7" descr="http://artnow.ru/img/727000/727372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724400" y="1143000"/>
            <a:ext cx="3815064" cy="5108356"/>
          </a:xfrm>
          <a:prstGeom prst="rect">
            <a:avLst/>
          </a:prstGeom>
          <a:noFill/>
        </p:spPr>
      </p:pic>
      <p:pic>
        <p:nvPicPr>
          <p:cNvPr id="16393" name="Picture 9" descr="http://nibiryukov.narod.ru/nb_pinacoteca/nb_pinacoteca_bibliotheca_chalcographica/nb_bibliotheca_chalcographica_petrarc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143000"/>
            <a:ext cx="3854407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962400" y="1459974"/>
            <a:ext cx="480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Основа внутренней формы сонета 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каждой темы поэт находил свой образ или целую цепь образов. Чем неожиданнее было уподобление, тем выше оно ценилось. Сравнение доводилось нередко до крайней степени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гиперболизма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Но поэты не боялись преувеличений.</a:t>
            </a:r>
          </a:p>
        </p:txBody>
      </p:sp>
      <p:pic>
        <p:nvPicPr>
          <p:cNvPr id="17413" name="Picture 5" descr="http://www.shekspir.info/storage/SCContent/2379/1000631990.400x800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9844" y="1066800"/>
            <a:ext cx="3389681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609600"/>
            <a:ext cx="3657600" cy="5562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Стихотворный размер сонета - обычно пятистопный, реже шестистопный ямб.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Каноническая форма рифмовки: для катренов две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равнозвучные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рифмы (опоясанная и смежная), для терцетов - две или (реже) три рифмы, отличающиеся от рифм в катренах.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Рифмы в сонете должны быть звучными, звонкими, оправдывающими название этой стихотворной формы.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67200" y="533400"/>
            <a:ext cx="4495800" cy="586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Ее глаза на звезды не похожи,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Calibri" pitchFamily="34" charset="0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уста кораллами назвать,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Calibri" pitchFamily="34" charset="0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белоснежна плеч открытых кожа,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И черной проволокой вьется прядь.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Б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С дамасской розой, алой или белой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,  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Нельзя сравнить оттенок этих щек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Г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А тело пахнет так, как пахнет тело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, 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Не как фиалки нежный лепесток.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Г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Ты не найдешь в ней совершенных линий,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Д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Особенного света на челе.     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Не знаю я, как шествуют богини,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Д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Но милая ступает по земле.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И все ж она уступит тем едва ли,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Ж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Кого в сравненьях пышных оболгали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4D26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Ж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4D26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Mincho" pitchFamily="49" charset="-128"/>
                <a:ea typeface="+mn-ea"/>
                <a:cs typeface="+mn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6" name="Picture 4" descr="http://img1.liveinternet.ru/images/attach/c/10/108/956/108956529_82242419_large_02215c6184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85800"/>
            <a:ext cx="417410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321</TotalTime>
  <Words>1215</Words>
  <Application>Microsoft Office PowerPoint</Application>
  <PresentationFormat>Экран (4:3)</PresentationFormat>
  <Paragraphs>124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12</vt:lpstr>
      <vt:lpstr>Слайд 1</vt:lpstr>
      <vt:lpstr>Слайд 2</vt:lpstr>
      <vt:lpstr>Слайд 3</vt:lpstr>
      <vt:lpstr>Слайд 4</vt:lpstr>
      <vt:lpstr>Сонеты</vt:lpstr>
      <vt:lpstr>Слайд 6</vt:lpstr>
      <vt:lpstr>Формы сонета  </vt:lpstr>
      <vt:lpstr>Слайд 8</vt:lpstr>
      <vt:lpstr>Слайд 9</vt:lpstr>
      <vt:lpstr>Слайд 10</vt:lpstr>
      <vt:lpstr>Венок сонетов</vt:lpstr>
      <vt:lpstr>Весь цикл сонетов распадается на отдельные тематические группы: </vt:lpstr>
      <vt:lpstr> Переводы  сонетов </vt:lpstr>
      <vt:lpstr>Слайд 14</vt:lpstr>
      <vt:lpstr>Слайд 15</vt:lpstr>
      <vt:lpstr>Слайд 16</vt:lpstr>
      <vt:lpstr>Слайд 17</vt:lpstr>
      <vt:lpstr>Слайд 18</vt:lpstr>
      <vt:lpstr>Сонеты Шекспира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www.MRMARKER.ru</dc:creator>
  <cp:lastModifiedBy>Olga</cp:lastModifiedBy>
  <cp:revision>162</cp:revision>
  <dcterms:modified xsi:type="dcterms:W3CDTF">2015-05-28T08:45:52Z</dcterms:modified>
</cp:coreProperties>
</file>