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2" r:id="rId8"/>
    <p:sldId id="273" r:id="rId9"/>
    <p:sldId id="274" r:id="rId10"/>
    <p:sldId id="264" r:id="rId11"/>
    <p:sldId id="275" r:id="rId12"/>
    <p:sldId id="276" r:id="rId13"/>
    <p:sldId id="266" r:id="rId14"/>
    <p:sldId id="265" r:id="rId15"/>
    <p:sldId id="267" r:id="rId16"/>
    <p:sldId id="268" r:id="rId17"/>
    <p:sldId id="270" r:id="rId18"/>
    <p:sldId id="288" r:id="rId19"/>
    <p:sldId id="271" r:id="rId20"/>
    <p:sldId id="277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F78A52-C60D-4D44-9D48-995593DF300F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6E7092-CDE2-49E5-ADF3-639154DC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3116"/>
            <a:ext cx="7143332" cy="230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МИР «ПИКОВОЙ ДАМЫ»</a:t>
            </a:r>
            <a:br>
              <a:rPr lang="ru-RU" dirty="0" smtClean="0"/>
            </a:br>
            <a:r>
              <a:rPr lang="ru-RU" dirty="0" smtClean="0"/>
              <a:t>(ПО ПОВЕСТИ А. С. Пушкина «пиковая дама»)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6480048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и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762500" cy="4505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3857652" cy="29289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Если сходство между Парижем и Петербургом? </a:t>
            </a:r>
            <a:endParaRPr lang="ru-RU" dirty="0"/>
          </a:p>
        </p:txBody>
      </p:sp>
      <p:pic>
        <p:nvPicPr>
          <p:cNvPr id="5" name="Рисунок 4" descr="000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496"/>
            <a:ext cx="5143503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Германн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«Я готов взять грех ваш на свою душу…»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похорон: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Германн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Старуха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i="1" dirty="0" smtClean="0"/>
                        <a:t>Сцена похорон: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Приподнялся,</a:t>
                      </a:r>
                      <a:r>
                        <a:rPr lang="ru-RU" baseline="0" dirty="0" smtClean="0"/>
                        <a:t> взошел, наклонился насмешливо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 взглянула, прищуривая  одним глазом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Оступился и навзничь       грянулся….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442913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Сцена проигрыша – </a:t>
            </a:r>
          </a:p>
          <a:p>
            <a:pPr algn="r"/>
            <a:r>
              <a:rPr lang="ru-RU" dirty="0" smtClean="0"/>
              <a:t>                                Герман вздрогнул; он не верил, не понимал, как мог обдернуться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«обдернуться» - </a:t>
            </a:r>
          </a:p>
          <a:p>
            <a:pPr algn="ctr">
              <a:buNone/>
            </a:pPr>
            <a:r>
              <a:rPr lang="ru-RU" dirty="0" smtClean="0"/>
              <a:t> (сл. Даля) – снять не ту карту , ошибиться.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Сумасшествие – </a:t>
            </a:r>
          </a:p>
          <a:p>
            <a:pPr algn="ctr">
              <a:buNone/>
            </a:pPr>
            <a:r>
              <a:rPr lang="ru-RU" dirty="0" smtClean="0"/>
              <a:t>  (мед. слов.) – помешательство, безумие.</a:t>
            </a:r>
          </a:p>
          <a:p>
            <a:pPr algn="ctr">
              <a:buNone/>
            </a:pPr>
            <a:r>
              <a:rPr lang="ru-RU" dirty="0" smtClean="0"/>
              <a:t>(сл. Ожегова) – безрассудство, поступки, лишенные разумности, человечности.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А.С.Пушкин «Не дай мне Бог…»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Не дай мне Бог сойти с ума.</a:t>
            </a:r>
          </a:p>
          <a:p>
            <a:pPr algn="ctr">
              <a:buNone/>
            </a:pPr>
            <a:r>
              <a:rPr lang="ru-RU" dirty="0" smtClean="0"/>
              <a:t>Нет, легче посох и сума;</a:t>
            </a:r>
          </a:p>
          <a:p>
            <a:pPr algn="ctr">
              <a:buNone/>
            </a:pPr>
            <a:r>
              <a:rPr lang="ru-RU" dirty="0" smtClean="0"/>
              <a:t>Нет, легче труд и глад…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А. С. Пушкин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«Пиковая дама»  1916</a:t>
            </a:r>
            <a:endParaRPr lang="ru-RU" dirty="0"/>
          </a:p>
        </p:txBody>
      </p:sp>
      <p:pic>
        <p:nvPicPr>
          <p:cNvPr id="16" name="Содержимое 15" descr="«Пиковая дама». Игра. Художник А. Алексеев. 19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4900631" cy="4589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Экранизации «Пиковой дамы»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«Пиковая дама»- фильм Петра </a:t>
            </a:r>
            <a:r>
              <a:rPr lang="ru-RU" dirty="0" err="1" smtClean="0"/>
              <a:t>Чардынина</a:t>
            </a:r>
            <a:r>
              <a:rPr lang="ru-RU" dirty="0" smtClean="0"/>
              <a:t> (1910)</a:t>
            </a:r>
          </a:p>
          <a:p>
            <a:pPr algn="ctr"/>
            <a:r>
              <a:rPr lang="ru-RU" dirty="0" smtClean="0"/>
              <a:t>«Пиковая дама»- фильм Романа Тихомирова (1960)</a:t>
            </a:r>
          </a:p>
          <a:p>
            <a:pPr algn="ctr"/>
            <a:r>
              <a:rPr lang="ru-RU" dirty="0" smtClean="0"/>
              <a:t>«Пиковая дама»- фильм </a:t>
            </a:r>
            <a:r>
              <a:rPr lang="ru-RU" dirty="0" err="1" smtClean="0"/>
              <a:t>Януша</a:t>
            </a:r>
            <a:r>
              <a:rPr lang="ru-RU" dirty="0" smtClean="0"/>
              <a:t> Моргенштерна (1972)</a:t>
            </a:r>
          </a:p>
          <a:p>
            <a:pPr algn="ctr"/>
            <a:r>
              <a:rPr lang="ru-RU" dirty="0" smtClean="0"/>
              <a:t>«Пиковая дама»- фильм Игоря Масленникова (1982)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Пункты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Цвет, краски</a:t>
            </a:r>
          </a:p>
          <a:p>
            <a:r>
              <a:rPr lang="ru-RU" dirty="0" smtClean="0"/>
              <a:t>Игра света и тени</a:t>
            </a:r>
          </a:p>
          <a:p>
            <a:r>
              <a:rPr lang="ru-RU" dirty="0" smtClean="0"/>
              <a:t>Пространство</a:t>
            </a:r>
          </a:p>
          <a:p>
            <a:r>
              <a:rPr lang="ru-RU" dirty="0" smtClean="0"/>
              <a:t>Прорисовка деталей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Н. Бенуа (1870—1960)</a:t>
            </a:r>
            <a:endParaRPr lang="ru-RU" dirty="0"/>
          </a:p>
        </p:txBody>
      </p:sp>
      <p:pic>
        <p:nvPicPr>
          <p:cNvPr id="4" name="Содержимое 3" descr="350x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3857652" cy="476521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marL="550926" indent="-514350" algn="ctr">
              <a:buNone/>
            </a:pPr>
            <a:r>
              <a:rPr lang="ru-RU" dirty="0" smtClean="0"/>
              <a:t>1. Когда появилась повесть  «Пиковая Дама»? </a:t>
            </a:r>
          </a:p>
          <a:p>
            <a:pPr marL="550926" indent="-514350"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2. Как же она возникла?  Почему А. С. Пушкина заинтересовал этот образ?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В. Дмитриев (1900—1948)</a:t>
            </a:r>
            <a:endParaRPr lang="ru-RU" dirty="0"/>
          </a:p>
        </p:txBody>
      </p:sp>
      <p:pic>
        <p:nvPicPr>
          <p:cNvPr id="4" name="Содержимое 3" descr="Дмитриев Владимир Владимирович. Эскиз декораций к опере П. И. Чайковского `Пиковая дама`. 193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286676" cy="5341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 Д. </a:t>
            </a:r>
            <a:r>
              <a:rPr lang="ru-RU" dirty="0" err="1" smtClean="0"/>
              <a:t>Эпифанов</a:t>
            </a:r>
            <a:r>
              <a:rPr lang="ru-RU" dirty="0" smtClean="0"/>
              <a:t> (1900-1985)</a:t>
            </a:r>
            <a:endParaRPr lang="ru-RU" dirty="0"/>
          </a:p>
        </p:txBody>
      </p:sp>
      <p:pic>
        <p:nvPicPr>
          <p:cNvPr id="4" name="Содержимое 3" descr="Г. Д. Епифанов. Иллюстрация к повести А. С. Пушкина «Пиковая дама»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85860"/>
            <a:ext cx="4000528" cy="537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И. Кравченко (1889-1940)</a:t>
            </a:r>
            <a:endParaRPr lang="ru-RU" dirty="0"/>
          </a:p>
        </p:txBody>
      </p:sp>
      <p:pic>
        <p:nvPicPr>
          <p:cNvPr id="4" name="Содержимое 3" descr="А. И. Кравчен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285860"/>
            <a:ext cx="3212435" cy="518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А. Алексеев (1901-1982)</a:t>
            </a:r>
            <a:endParaRPr lang="ru-RU" dirty="0"/>
          </a:p>
        </p:txBody>
      </p:sp>
      <p:pic>
        <p:nvPicPr>
          <p:cNvPr id="4" name="Содержимое 3" descr="«Пиковая дама». Германн у подъезда дома графини. Художник А. Алексеев. 19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5000660" cy="4787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А. Виноградова-Бенуа </a:t>
            </a:r>
            <a:endParaRPr lang="ru-RU" dirty="0"/>
          </a:p>
        </p:txBody>
      </p:sp>
      <p:pic>
        <p:nvPicPr>
          <p:cNvPr id="4" name="Содержимое 3" descr="костюм Пиковой Дамы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735"/>
            <a:ext cx="4000528" cy="4937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Малая морская д. 10</a:t>
            </a:r>
            <a:endParaRPr lang="ru-RU" dirty="0"/>
          </a:p>
        </p:txBody>
      </p:sp>
      <p:pic>
        <p:nvPicPr>
          <p:cNvPr id="4" name="Содержимое 3" descr="«Дом пиковой дамы» — особняк княгини Н.П. Голицыной в Санкт-Петербурге на Морской улиц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1304" y="1600200"/>
            <a:ext cx="55593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Петербург, Литейный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На Литейном, прямо, прямо,</a:t>
            </a:r>
          </a:p>
          <a:p>
            <a:pPr algn="ctr">
              <a:buNone/>
            </a:pPr>
            <a:r>
              <a:rPr lang="ru-RU" i="1" dirty="0" smtClean="0"/>
              <a:t>Возле третьего угла,</a:t>
            </a:r>
          </a:p>
          <a:p>
            <a:pPr algn="ctr">
              <a:buNone/>
            </a:pPr>
            <a:r>
              <a:rPr lang="ru-RU" i="1" dirty="0" smtClean="0"/>
              <a:t>Там, где Пиковая дама</a:t>
            </a:r>
          </a:p>
          <a:p>
            <a:pPr algn="ctr">
              <a:buNone/>
            </a:pPr>
            <a:r>
              <a:rPr lang="ru-RU" i="1" dirty="0" smtClean="0"/>
              <a:t>По преданию жила!</a:t>
            </a:r>
          </a:p>
          <a:p>
            <a:pPr algn="r">
              <a:buNone/>
            </a:pPr>
            <a:r>
              <a:rPr lang="ru-RU" i="1" dirty="0" smtClean="0"/>
              <a:t>Н. Агнивцев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tejnyj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470143" cy="485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dirty="0" smtClean="0"/>
              <a:t>          Ф.М.Достоевский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   </a:t>
            </a:r>
            <a:r>
              <a:rPr lang="ru-RU" i="1" dirty="0" smtClean="0">
                <a:solidFill>
                  <a:schemeClr val="accent2"/>
                </a:solidFill>
              </a:rPr>
              <a:t>Человек есть тайна. Ее надо разгадать, и ежели будешь её разгадывать всю жизнь, то не говори, что потерял время; я занимаюсь этой тайной, ибо хочу быть человеком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Ф.М. Достоевский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 версия – А. Н. Егунов</a:t>
            </a:r>
          </a:p>
          <a:p>
            <a:pPr algn="ctr">
              <a:buNone/>
            </a:pPr>
            <a:r>
              <a:rPr lang="ru-RU" dirty="0" err="1" smtClean="0"/>
              <a:t>Ламотт</a:t>
            </a:r>
            <a:r>
              <a:rPr lang="ru-RU" dirty="0" smtClean="0"/>
              <a:t> Фуке (1771-1843) </a:t>
            </a:r>
          </a:p>
          <a:p>
            <a:pPr algn="ctr">
              <a:buNone/>
            </a:pPr>
            <a:r>
              <a:rPr lang="ru-RU" dirty="0" smtClean="0"/>
              <a:t>«Пиковая дама. Сообщения из дома для умалишенных в письмах» -  Берлин, 1826.</a:t>
            </a:r>
          </a:p>
          <a:p>
            <a:pPr algn="ctr">
              <a:buNone/>
            </a:pPr>
            <a:r>
              <a:rPr lang="ru-RU" dirty="0" smtClean="0"/>
              <a:t>Фан </a:t>
            </a:r>
            <a:r>
              <a:rPr lang="ru-RU" dirty="0" err="1" smtClean="0"/>
              <a:t>дер</a:t>
            </a:r>
            <a:r>
              <a:rPr lang="ru-RU" dirty="0" smtClean="0"/>
              <a:t> </a:t>
            </a:r>
            <a:r>
              <a:rPr lang="ru-RU" dirty="0" err="1" smtClean="0"/>
              <a:t>Фельде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Арвед</a:t>
            </a:r>
            <a:r>
              <a:rPr lang="ru-RU" dirty="0" smtClean="0"/>
              <a:t> </a:t>
            </a:r>
            <a:r>
              <a:rPr lang="ru-RU" dirty="0" err="1" smtClean="0"/>
              <a:t>Гилленстиерна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(чудесное предсказание верной карты)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 версия – азартные карточные игры были в то время едва ли не самой модной и распространенной забавой столичной «золотой молодежи»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 версия – личная биографическая история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Новая гадательная книга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«Пиковая дама означает тайную недоброжелательность»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Арман</a:t>
            </a:r>
            <a:r>
              <a:rPr lang="ru-RU" dirty="0" smtClean="0"/>
              <a:t> Жан </a:t>
            </a:r>
            <a:r>
              <a:rPr lang="ru-RU" dirty="0" err="1" smtClean="0"/>
              <a:t>дю</a:t>
            </a:r>
            <a:r>
              <a:rPr lang="ru-RU" dirty="0" smtClean="0"/>
              <a:t> </a:t>
            </a:r>
            <a:r>
              <a:rPr lang="ru-RU" dirty="0" err="1" smtClean="0"/>
              <a:t>Плесси</a:t>
            </a:r>
            <a:r>
              <a:rPr lang="ru-RU" dirty="0" smtClean="0"/>
              <a:t> Ришельё</a:t>
            </a:r>
            <a:endParaRPr lang="ru-RU" dirty="0"/>
          </a:p>
        </p:txBody>
      </p:sp>
      <p:pic>
        <p:nvPicPr>
          <p:cNvPr id="4" name="Содержимое 3" descr="Cardinal_Richelieu_(Champaign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142984"/>
            <a:ext cx="3828470" cy="5000660"/>
          </a:xfrm>
        </p:spPr>
      </p:pic>
      <p:sp>
        <p:nvSpPr>
          <p:cNvPr id="5" name="TextBox 4"/>
          <p:cNvSpPr txBox="1"/>
          <p:nvPr/>
        </p:nvSpPr>
        <p:spPr>
          <a:xfrm>
            <a:off x="2643174" y="6000768"/>
            <a:ext cx="38576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9 сентября 1585— 4 декабря 1642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 Сен-Жермен</a:t>
            </a:r>
            <a:endParaRPr lang="ru-RU" dirty="0"/>
          </a:p>
        </p:txBody>
      </p:sp>
      <p:pic>
        <p:nvPicPr>
          <p:cNvPr id="4" name="Содержимое 3" descr="Count_of_St_Ger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857652" cy="4876654"/>
          </a:xfrm>
        </p:spPr>
      </p:pic>
      <p:sp>
        <p:nvSpPr>
          <p:cNvPr id="5" name="TextBox 4"/>
          <p:cNvSpPr txBox="1"/>
          <p:nvPr/>
        </p:nvSpPr>
        <p:spPr>
          <a:xfrm>
            <a:off x="5429256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 - 27 февраля 1784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 smtClean="0"/>
              <a:t>Джа́комо Джирола́мо Казано́ва</a:t>
            </a:r>
            <a:endParaRPr lang="ru-RU" dirty="0"/>
          </a:p>
        </p:txBody>
      </p:sp>
      <p:pic>
        <p:nvPicPr>
          <p:cNvPr id="4" name="Содержимое 3" descr="431px-Casanova_ritra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2627376" cy="3651504"/>
          </a:xfrm>
        </p:spPr>
      </p:pic>
      <p:sp>
        <p:nvSpPr>
          <p:cNvPr id="5" name="TextBox 4"/>
          <p:cNvSpPr txBox="1"/>
          <p:nvPr/>
        </p:nvSpPr>
        <p:spPr>
          <a:xfrm>
            <a:off x="785786" y="578645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апреля 1725 — 4 июня 1798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778</TotalTime>
  <Words>469</Words>
  <Application>Microsoft Office PowerPoint</Application>
  <PresentationFormat>Экран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МИР «ПИКОВОЙ ДАМЫ» (ПО ПОВЕСТИ А. С. Пушкина «пиковая дама») </vt:lpstr>
      <vt:lpstr>Слайд 2</vt:lpstr>
      <vt:lpstr>Слайд 3</vt:lpstr>
      <vt:lpstr>Слайд 4</vt:lpstr>
      <vt:lpstr>Слайд 5</vt:lpstr>
      <vt:lpstr>Новая гадательная книга</vt:lpstr>
      <vt:lpstr>Арман Жан дю Плесси Ришельё</vt:lpstr>
      <vt:lpstr>Граф Сен-Жермен</vt:lpstr>
      <vt:lpstr>Джа́комо Джирола́мо Казано́ва</vt:lpstr>
      <vt:lpstr>Если сходство между Парижем и Петербургом? </vt:lpstr>
      <vt:lpstr>Германн:</vt:lpstr>
      <vt:lpstr>Во время похорон:</vt:lpstr>
      <vt:lpstr>Значение слова</vt:lpstr>
      <vt:lpstr>Значение слова</vt:lpstr>
      <vt:lpstr>А.С.Пушкин «Не дай мне Бог…»</vt:lpstr>
      <vt:lpstr>«Пиковая дама»  1916</vt:lpstr>
      <vt:lpstr>Экранизации «Пиковой дамы»</vt:lpstr>
      <vt:lpstr>Пункты характеристики</vt:lpstr>
      <vt:lpstr>А. Н. Бенуа (1870—1960)</vt:lpstr>
      <vt:lpstr>В. В. Дмитриев (1900—1948)</vt:lpstr>
      <vt:lpstr>Г. Д. Эпифанов (1900-1985)</vt:lpstr>
      <vt:lpstr>А. И. Кравченко (1889-1940)</vt:lpstr>
      <vt:lpstr>А. А. Алексеев (1901-1982)</vt:lpstr>
      <vt:lpstr>Н. А. Виноградова-Бенуа </vt:lpstr>
      <vt:lpstr>Малая морская д. 10</vt:lpstr>
      <vt:lpstr>Петербург, Литейный</vt:lpstr>
      <vt:lpstr>Слайд 27</vt:lpstr>
      <vt:lpstr>          Ф.М.Достоевский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ПИКОВОЙ ДАМЫ»</dc:title>
  <dc:creator>Крейцберга</dc:creator>
  <cp:lastModifiedBy>User</cp:lastModifiedBy>
  <cp:revision>57</cp:revision>
  <dcterms:created xsi:type="dcterms:W3CDTF">2010-11-22T08:36:11Z</dcterms:created>
  <dcterms:modified xsi:type="dcterms:W3CDTF">2015-06-01T17:23:03Z</dcterms:modified>
</cp:coreProperties>
</file>