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27.04.2009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27.04.2009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27.04.2009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27.04.2009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27.04.2009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27.04.2009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4DDEC-C1CF-4965-A015-AD12629F0FA4}" type="datetimeFigureOut">
              <a:rPr lang="ru-RU" smtClean="0"/>
              <a:pPr/>
              <a:t>27.04.2009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714357"/>
            <a:ext cx="7458100" cy="1571635"/>
          </a:xfrm>
          <a:solidFill>
            <a:srgbClr val="92D050"/>
          </a:solidFill>
        </p:spPr>
        <p:txBody>
          <a:bodyPr/>
          <a:lstStyle/>
          <a:p>
            <a:pPr algn="l"/>
            <a:r>
              <a:rPr lang="en-US" b="1" dirty="0" smtClean="0"/>
              <a:t>What age young people</a:t>
            </a:r>
            <a:r>
              <a:rPr lang="ru-RU" b="1" dirty="0" smtClean="0"/>
              <a:t> </a:t>
            </a:r>
            <a:r>
              <a:rPr lang="en-US" b="1" dirty="0" smtClean="0"/>
              <a:t>can</a:t>
            </a:r>
            <a:r>
              <a:rPr lang="ru-RU" b="1" dirty="0" smtClean="0"/>
              <a:t>…?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Мальчик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9" y="3000372"/>
            <a:ext cx="3207566" cy="2714644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Young people in Britain can…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1714488"/>
          <a:ext cx="7258072" cy="4686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0073"/>
                <a:gridCol w="1947999"/>
              </a:tblGrid>
              <a:tr h="4004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226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70C0"/>
                          </a:solidFill>
                        </a:rPr>
                        <a:t>                    buy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</a:rPr>
                        <a:t> alcohol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at 16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1226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70C0"/>
                          </a:solidFill>
                        </a:rPr>
                        <a:t>work full- time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at 16</a:t>
                      </a:r>
                      <a:endParaRPr lang="ru-RU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1226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70C0"/>
                          </a:solidFill>
                        </a:rPr>
                        <a:t>                   drive a car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at 17</a:t>
                      </a:r>
                      <a:endParaRPr lang="ru-RU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1226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70C0"/>
                          </a:solidFill>
                        </a:rPr>
                        <a:t>buy fireworks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at 16</a:t>
                      </a:r>
                      <a:endParaRPr lang="ru-RU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1226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70C0"/>
                          </a:solidFill>
                        </a:rPr>
                        <a:t>                    join the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</a:rPr>
                        <a:t> army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at 16</a:t>
                      </a:r>
                      <a:endParaRPr lang="ru-RU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1226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70C0"/>
                          </a:solidFill>
                        </a:rPr>
                        <a:t>get married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at 18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</a:rPr>
                        <a:t> (16)</a:t>
                      </a:r>
                      <a:endParaRPr lang="ru-RU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1226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70C0"/>
                          </a:solidFill>
                        </a:rPr>
                        <a:t>                     get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</a:rPr>
                        <a:t> own passport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at 16</a:t>
                      </a:r>
                      <a:endParaRPr lang="ru-RU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500826" y="2071678"/>
            <a:ext cx="1714512" cy="42862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Young people in</a:t>
            </a:r>
            <a:r>
              <a:rPr lang="ru-RU" b="1" dirty="0" smtClean="0"/>
              <a:t> </a:t>
            </a:r>
            <a:r>
              <a:rPr lang="en-US" b="1" dirty="0" smtClean="0"/>
              <a:t>Russia  can…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85863"/>
          <a:ext cx="8229600" cy="5389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9312"/>
                <a:gridCol w="2400288"/>
              </a:tblGrid>
              <a:tr h="1428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08523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l</a:t>
                      </a:r>
                      <a:r>
                        <a:rPr lang="en-US" sz="3600" b="1" smtClean="0">
                          <a:solidFill>
                            <a:srgbClr val="0070C0"/>
                          </a:solidFill>
                        </a:rPr>
                        <a:t>eave 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school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at 16-17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1268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get married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at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 14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12683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r>
                        <a:rPr lang="en-US" sz="3600" b="1" smtClean="0">
                          <a:solidFill>
                            <a:srgbClr val="0070C0"/>
                          </a:solidFill>
                        </a:rPr>
                        <a:t>uy 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alcohol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at 21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1268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get own passport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at 14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12683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drive a car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at 18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1268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join the army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at 18-30 (35)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357950" y="1714488"/>
            <a:ext cx="2286016" cy="47149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Young people can…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4"/>
          <a:ext cx="8329641" cy="532665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257412"/>
                <a:gridCol w="3857652"/>
                <a:gridCol w="2214577"/>
              </a:tblGrid>
              <a:tr h="66080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70C0"/>
                          </a:solidFill>
                        </a:rPr>
                        <a:t>in</a:t>
                      </a:r>
                      <a:r>
                        <a:rPr lang="en-US" sz="4000" baseline="0" dirty="0" smtClean="0">
                          <a:solidFill>
                            <a:srgbClr val="0070C0"/>
                          </a:solidFill>
                        </a:rPr>
                        <a:t> Russia</a:t>
                      </a:r>
                      <a:endParaRPr lang="ru-RU" sz="4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Permission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70C0"/>
                          </a:solidFill>
                        </a:rPr>
                        <a:t>in Britain</a:t>
                      </a:r>
                      <a:endParaRPr lang="ru-RU" sz="4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16 (18)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Leave school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16 (19)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18 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Join the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army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16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18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Drive a car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17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14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Get married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18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14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Get own passport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16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21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Buy and drink alcohol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16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18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Buy fireworks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16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1472" y="1785926"/>
            <a:ext cx="2071702" cy="57150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786454"/>
            <a:ext cx="207170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1785926"/>
            <a:ext cx="2071702" cy="57150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500306"/>
            <a:ext cx="2071702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643702" y="2428868"/>
            <a:ext cx="2071702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3143248"/>
            <a:ext cx="2071702" cy="5715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643702" y="3143248"/>
            <a:ext cx="2071702" cy="5715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3786190"/>
            <a:ext cx="2071702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643702" y="3857628"/>
            <a:ext cx="2071702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71472" y="4500570"/>
            <a:ext cx="2071702" cy="5715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643702" y="4500570"/>
            <a:ext cx="2071702" cy="5715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1472" y="5143512"/>
            <a:ext cx="2071702" cy="57150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643702" y="5143512"/>
            <a:ext cx="2071702" cy="57150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643702" y="5786454"/>
            <a:ext cx="207170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9"/>
            <a:ext cx="7772400" cy="571504"/>
          </a:xfr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cap="none" dirty="0" smtClean="0"/>
              <a:t>P</a:t>
            </a:r>
            <a:r>
              <a:rPr lang="en-US" sz="3600" cap="none" dirty="0" smtClean="0"/>
              <a:t>ut</a:t>
            </a:r>
            <a:r>
              <a:rPr lang="en-US" sz="3200" cap="none" dirty="0" smtClean="0"/>
              <a:t>   </a:t>
            </a:r>
            <a:r>
              <a:rPr lang="en-US" sz="3200" b="1" i="1" cap="none" dirty="0" smtClean="0">
                <a:solidFill>
                  <a:srgbClr val="FF0000"/>
                </a:solidFill>
              </a:rPr>
              <a:t>to</a:t>
            </a:r>
            <a:r>
              <a:rPr lang="en-US" sz="3200" cap="none" dirty="0" smtClean="0"/>
              <a:t>   into the gaps where it is necessary</a:t>
            </a:r>
            <a:endParaRPr lang="ru-RU" sz="3200" cap="none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85720" y="1285860"/>
            <a:ext cx="8572560" cy="500065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ntiqua" pitchFamily="2" charset="0"/>
                <a:ea typeface="Arial Unicode MS" pitchFamily="34" charset="-128"/>
                <a:cs typeface="Arial Unicode MS" pitchFamily="34" charset="-128"/>
              </a:rPr>
              <a:t>I want him …    help me.</a:t>
            </a:r>
          </a:p>
          <a:p>
            <a:pPr marL="457200" indent="-457200">
              <a:buAutoNum type="arabicPeriod"/>
            </a:pPr>
            <a:endParaRPr lang="en-US" sz="2800" dirty="0" smtClean="0">
              <a:solidFill>
                <a:schemeClr val="tx1"/>
              </a:solidFill>
              <a:latin typeface="Antiqua" pitchFamily="2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ntiqua" pitchFamily="2" charset="0"/>
                <a:ea typeface="Arial Unicode MS" pitchFamily="34" charset="-128"/>
                <a:cs typeface="Arial Unicode MS" pitchFamily="34" charset="-128"/>
              </a:rPr>
              <a:t>She was not permitted …   attend any school activities.</a:t>
            </a:r>
          </a:p>
          <a:p>
            <a:pPr marL="457200" indent="-457200">
              <a:buAutoNum type="arabicPeriod"/>
            </a:pPr>
            <a:endParaRPr lang="en-US" sz="2800" dirty="0" smtClean="0">
              <a:solidFill>
                <a:schemeClr val="tx1"/>
              </a:solidFill>
              <a:latin typeface="Antiqua" pitchFamily="2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ntiqua" pitchFamily="2" charset="0"/>
                <a:ea typeface="Arial Unicode MS" pitchFamily="34" charset="-128"/>
                <a:cs typeface="Arial Unicode MS" pitchFamily="34" charset="-128"/>
              </a:rPr>
              <a:t>Some people let their kids …    do whatever they like.</a:t>
            </a:r>
          </a:p>
          <a:p>
            <a:pPr marL="457200" indent="-457200">
              <a:buAutoNum type="arabicPeriod"/>
            </a:pPr>
            <a:endParaRPr lang="en-US" sz="2800" dirty="0" smtClean="0">
              <a:solidFill>
                <a:schemeClr val="tx1"/>
              </a:solidFill>
              <a:latin typeface="Antiqua" pitchFamily="2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ntiqua" pitchFamily="2" charset="0"/>
                <a:ea typeface="Arial Unicode MS" pitchFamily="34" charset="-128"/>
                <a:cs typeface="Arial Unicode MS" pitchFamily="34" charset="-128"/>
              </a:rPr>
              <a:t>I can’t make him …    learn the rules by heart.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1428736"/>
            <a:ext cx="64294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to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2500306"/>
            <a:ext cx="64294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to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2066" y="3929066"/>
            <a:ext cx="64294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-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5429264"/>
            <a:ext cx="64294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-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643050"/>
            <a:ext cx="8643998" cy="4643469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 smtClean="0">
                <a:solidFill>
                  <a:schemeClr val="tx1"/>
                </a:solidFill>
                <a:latin typeface="Antiqua" pitchFamily="2" charset="0"/>
                <a:ea typeface="Arial Unicode MS" pitchFamily="34" charset="-128"/>
                <a:cs typeface="Arial Unicode MS" pitchFamily="34" charset="-128"/>
              </a:rPr>
              <a:t>5. The rain made us …   come home.</a:t>
            </a:r>
          </a:p>
          <a:p>
            <a:pPr marL="457200" indent="-457200"/>
            <a:endParaRPr lang="en-US" sz="2800" dirty="0" smtClean="0">
              <a:solidFill>
                <a:schemeClr val="tx1"/>
              </a:solidFill>
              <a:latin typeface="Antiqua" pitchFamily="2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/>
            <a:r>
              <a:rPr lang="en-US" sz="2800" dirty="0" smtClean="0">
                <a:solidFill>
                  <a:schemeClr val="tx1"/>
                </a:solidFill>
                <a:latin typeface="Antiqua" pitchFamily="2" charset="0"/>
                <a:ea typeface="Arial Unicode MS" pitchFamily="34" charset="-128"/>
                <a:cs typeface="Arial Unicode MS" pitchFamily="34" charset="-128"/>
              </a:rPr>
              <a:t>6. My parents wouldn’t allow me …    go to the party.</a:t>
            </a:r>
          </a:p>
          <a:p>
            <a:pPr marL="457200" indent="-457200"/>
            <a:endParaRPr lang="en-US" sz="2800" dirty="0" smtClean="0">
              <a:solidFill>
                <a:schemeClr val="tx1"/>
              </a:solidFill>
              <a:latin typeface="Antiqua" pitchFamily="2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/>
            <a:r>
              <a:rPr lang="en-US" sz="2800" dirty="0" smtClean="0">
                <a:solidFill>
                  <a:schemeClr val="tx1"/>
                </a:solidFill>
                <a:latin typeface="Antiqua" pitchFamily="2" charset="0"/>
                <a:ea typeface="Arial Unicode MS" pitchFamily="34" charset="-128"/>
                <a:cs typeface="Arial Unicode MS" pitchFamily="34" charset="-128"/>
              </a:rPr>
              <a:t>7. He was forbidden …    leave the house.</a:t>
            </a:r>
          </a:p>
          <a:p>
            <a:pPr marL="457200" indent="-457200"/>
            <a:endParaRPr lang="en-US" sz="2800" dirty="0" smtClean="0">
              <a:solidFill>
                <a:schemeClr val="tx1"/>
              </a:solidFill>
              <a:latin typeface="Antiqua" pitchFamily="2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/>
            <a:r>
              <a:rPr lang="en-US" sz="2800" dirty="0" smtClean="0">
                <a:solidFill>
                  <a:schemeClr val="tx1"/>
                </a:solidFill>
                <a:latin typeface="Antiqua" pitchFamily="2" charset="0"/>
                <a:ea typeface="Arial Unicode MS" pitchFamily="34" charset="-128"/>
                <a:cs typeface="Arial Unicode MS" pitchFamily="34" charset="-128"/>
              </a:rPr>
              <a:t>8. Let Marat  …    have go on the computer.</a:t>
            </a:r>
          </a:p>
          <a:p>
            <a:pPr marL="457200" indent="-457200"/>
            <a:endParaRPr lang="en-US" dirty="0" smtClean="0">
              <a:solidFill>
                <a:schemeClr val="tx1"/>
              </a:solidFill>
              <a:latin typeface="Antiqua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593736"/>
          </a:xfr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cap="none" dirty="0" smtClean="0"/>
              <a:t>P</a:t>
            </a:r>
            <a:r>
              <a:rPr lang="en-US" sz="3600" cap="none" dirty="0" smtClean="0"/>
              <a:t>ut</a:t>
            </a:r>
            <a:r>
              <a:rPr lang="en-US" sz="3200" cap="none" dirty="0" smtClean="0"/>
              <a:t>   </a:t>
            </a:r>
            <a:r>
              <a:rPr lang="en-US" sz="3200" b="1" i="1" cap="none" dirty="0" smtClean="0">
                <a:solidFill>
                  <a:srgbClr val="FF0000"/>
                </a:solidFill>
              </a:rPr>
              <a:t>to</a:t>
            </a:r>
            <a:r>
              <a:rPr lang="en-US" sz="3200" cap="none" dirty="0" smtClean="0"/>
              <a:t>   into the gaps where it is necessary</a:t>
            </a:r>
            <a:endParaRPr lang="ru-RU" sz="3200" cap="none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1857364"/>
            <a:ext cx="64294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-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5429264"/>
            <a:ext cx="64294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-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5008" y="2928934"/>
            <a:ext cx="64294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to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4429132"/>
            <a:ext cx="64294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to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244</Words>
  <Application>Microsoft Office PowerPoint</Application>
  <PresentationFormat>Экран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What age young people can…?</vt:lpstr>
      <vt:lpstr>Young people in Britain can…</vt:lpstr>
      <vt:lpstr>Young people in Russia  can…</vt:lpstr>
      <vt:lpstr>Young people can…</vt:lpstr>
      <vt:lpstr>Put   to   into the gaps where it is necessary</vt:lpstr>
      <vt:lpstr>Put   to   into the gaps where it is necessary</vt:lpstr>
    </vt:vector>
  </TitlesOfParts>
  <Company>Компьютеры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age young people  in Britain can</dc:title>
  <dc:creator>Илья</dc:creator>
  <cp:lastModifiedBy>Илья</cp:lastModifiedBy>
  <cp:revision>45</cp:revision>
  <dcterms:created xsi:type="dcterms:W3CDTF">2009-04-24T14:32:12Z</dcterms:created>
  <dcterms:modified xsi:type="dcterms:W3CDTF">2009-04-27T10:59:10Z</dcterms:modified>
</cp:coreProperties>
</file>