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92" r:id="rId4"/>
    <p:sldId id="257" r:id="rId5"/>
    <p:sldId id="273" r:id="rId6"/>
    <p:sldId id="258" r:id="rId7"/>
    <p:sldId id="274" r:id="rId8"/>
    <p:sldId id="259" r:id="rId9"/>
    <p:sldId id="275" r:id="rId10"/>
    <p:sldId id="260" r:id="rId11"/>
    <p:sldId id="276" r:id="rId12"/>
    <p:sldId id="261" r:id="rId13"/>
    <p:sldId id="277" r:id="rId14"/>
    <p:sldId id="262" r:id="rId15"/>
    <p:sldId id="278" r:id="rId16"/>
    <p:sldId id="263" r:id="rId17"/>
    <p:sldId id="279" r:id="rId18"/>
    <p:sldId id="264" r:id="rId19"/>
    <p:sldId id="280" r:id="rId20"/>
    <p:sldId id="265" r:id="rId21"/>
    <p:sldId id="281" r:id="rId22"/>
    <p:sldId id="266" r:id="rId23"/>
    <p:sldId id="282" r:id="rId24"/>
    <p:sldId id="267" r:id="rId25"/>
    <p:sldId id="283" r:id="rId26"/>
    <p:sldId id="268" r:id="rId27"/>
    <p:sldId id="284" r:id="rId28"/>
    <p:sldId id="272" r:id="rId29"/>
    <p:sldId id="285" r:id="rId30"/>
    <p:sldId id="269" r:id="rId31"/>
    <p:sldId id="286" r:id="rId32"/>
    <p:sldId id="270" r:id="rId33"/>
    <p:sldId id="287" r:id="rId34"/>
    <p:sldId id="288" r:id="rId35"/>
    <p:sldId id="289" r:id="rId36"/>
    <p:sldId id="290" r:id="rId37"/>
    <p:sldId id="29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05" autoAdjust="0"/>
  </p:normalViewPr>
  <p:slideViewPr>
    <p:cSldViewPr>
      <p:cViewPr>
        <p:scale>
          <a:sx n="115" d="100"/>
          <a:sy n="115" d="100"/>
        </p:scale>
        <p:origin x="-144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7D26861-9396-4E9A-8164-5948E15CB927}" type="datetimeFigureOut">
              <a:rPr lang="ru-RU" smtClean="0"/>
              <a:pPr/>
              <a:t>27.03.2015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55C377F-FF2C-4988-8BAA-4EE3D7C3ED0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26861-9396-4E9A-8164-5948E15CB927}" type="datetimeFigureOut">
              <a:rPr lang="ru-RU" smtClean="0"/>
              <a:pPr/>
              <a:t>27.03.2015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5C377F-FF2C-4988-8BAA-4EE3D7C3ED0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gif"/><Relationship Id="rId4" Type="http://schemas.openxmlformats.org/officeDocument/2006/relationships/image" Target="../media/image61.jpeg"/></Relationships>
</file>

<file path=ppt/slides/_rels/slide26.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8.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USSR_Emblem_1936.png?uselang=ru" TargetMode="External"/><Relationship Id="rId7" Type="http://schemas.openxmlformats.org/officeDocument/2006/relationships/image" Target="../media/image5.png"/><Relationship Id="rId2" Type="http://schemas.openxmlformats.org/officeDocument/2006/relationships/hyperlink" Target="https://commons.wikimedia.org/wiki/File:Coat_of_arms_of_the_Soviet_Union_1923%E2%80%931936.svg?uselang=ru"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commons.wikimedia.org/wiki/File:Coat_of_arms_of_the_Soviet_Union_1946-1956.svg?uselang=r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32.xml.rels><?xml version="1.0" encoding="UTF-8" standalone="yes"?>
<Relationships xmlns="http://schemas.openxmlformats.org/package/2006/relationships"><Relationship Id="rId2" Type="http://schemas.openxmlformats.org/officeDocument/2006/relationships/image" Target="../media/image8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3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88640"/>
            <a:ext cx="7772400" cy="2000263"/>
          </a:xfrm>
        </p:spPr>
        <p:txBody>
          <a:bodyPr>
            <a:normAutofit fontScale="90000"/>
          </a:bodyPr>
          <a:lstStyle/>
          <a:p>
            <a:r>
              <a:rPr lang="ru-RU" b="1" dirty="0" smtClean="0">
                <a:solidFill>
                  <a:srgbClr val="C00000"/>
                </a:solidFill>
                <a:latin typeface="Century Gothic" pitchFamily="34" charset="0"/>
              </a:rPr>
              <a:t>Национальные костюмы и гербы союзных республик СССР</a:t>
            </a:r>
            <a:endParaRPr lang="ru-RU" b="1" dirty="0">
              <a:solidFill>
                <a:srgbClr val="C00000"/>
              </a:solidFill>
              <a:latin typeface="Century Gothic" pitchFamily="34" charset="0"/>
            </a:endParaRPr>
          </a:p>
        </p:txBody>
      </p:sp>
      <p:pic>
        <p:nvPicPr>
          <p:cNvPr id="4" name="Рисунок 3" descr="герб СССР.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784" y="2204864"/>
            <a:ext cx="3786194" cy="3723091"/>
          </a:xfrm>
          <a:prstGeom prst="rect">
            <a:avLst/>
          </a:prstGeom>
        </p:spPr>
      </p:pic>
      <p:sp>
        <p:nvSpPr>
          <p:cNvPr id="3" name="TextBox 2"/>
          <p:cNvSpPr txBox="1"/>
          <p:nvPr/>
        </p:nvSpPr>
        <p:spPr>
          <a:xfrm>
            <a:off x="179512" y="6021288"/>
            <a:ext cx="7200800" cy="307777"/>
          </a:xfrm>
          <a:prstGeom prst="rect">
            <a:avLst/>
          </a:prstGeom>
          <a:noFill/>
        </p:spPr>
        <p:txBody>
          <a:bodyPr wrap="square" rtlCol="0">
            <a:spAutoFit/>
          </a:bodyPr>
          <a:lstStyle/>
          <a:p>
            <a:r>
              <a:rPr lang="ru-RU" sz="1400" dirty="0" smtClean="0"/>
              <a:t>Учитель географии АНО «Православная школа-пансион «</a:t>
            </a:r>
            <a:r>
              <a:rPr lang="ru-RU" sz="1400" dirty="0" err="1" smtClean="0"/>
              <a:t>Плесково</a:t>
            </a:r>
            <a:r>
              <a:rPr lang="ru-RU" sz="1400" dirty="0" smtClean="0"/>
              <a:t>» </a:t>
            </a:r>
            <a:r>
              <a:rPr lang="ru-RU" sz="1400" b="1" i="1" dirty="0" smtClean="0"/>
              <a:t>Пушкова А.А.</a:t>
            </a:r>
            <a:endParaRPr lang="ru-RU" sz="1400" b="1" i="1" dirty="0"/>
          </a:p>
        </p:txBody>
      </p:sp>
      <p:sp>
        <p:nvSpPr>
          <p:cNvPr id="5" name="TextBox 4"/>
          <p:cNvSpPr txBox="1"/>
          <p:nvPr/>
        </p:nvSpPr>
        <p:spPr>
          <a:xfrm>
            <a:off x="29776" y="6574005"/>
            <a:ext cx="4032448" cy="261610"/>
          </a:xfrm>
          <a:prstGeom prst="rect">
            <a:avLst/>
          </a:prstGeom>
          <a:noFill/>
        </p:spPr>
        <p:txBody>
          <a:bodyPr wrap="square" rtlCol="0">
            <a:spAutoFit/>
          </a:bodyPr>
          <a:lstStyle/>
          <a:p>
            <a:r>
              <a:rPr lang="ru-RU" sz="1100" b="1" dirty="0" smtClean="0"/>
              <a:t>© </a:t>
            </a:r>
            <a:r>
              <a:rPr lang="en-US" sz="1100" b="1" dirty="0" smtClean="0"/>
              <a:t>www.anastasiapushkova@yandex.ru</a:t>
            </a:r>
            <a:endParaRPr lang="ru-RU" sz="11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ru-RU" b="1" dirty="0" smtClean="0">
                <a:solidFill>
                  <a:schemeClr val="accent2">
                    <a:lumMod val="75000"/>
                  </a:schemeClr>
                </a:solidFill>
                <a:latin typeface="Century Gothic" pitchFamily="34" charset="0"/>
              </a:rPr>
              <a:t>Грузинская ССР</a:t>
            </a:r>
            <a:endParaRPr lang="ru-RU" b="1" dirty="0">
              <a:solidFill>
                <a:schemeClr val="accent2">
                  <a:lumMod val="75000"/>
                </a:schemeClr>
              </a:solidFill>
              <a:latin typeface="Century Gothic" pitchFamily="34" charset="0"/>
            </a:endParaRPr>
          </a:p>
        </p:txBody>
      </p:sp>
      <p:pic>
        <p:nvPicPr>
          <p:cNvPr id="4" name="Содержимое 3" descr="ge.gif"/>
          <p:cNvPicPr>
            <a:picLocks noGrp="1" noChangeAspect="1"/>
          </p:cNvPicPr>
          <p:nvPr>
            <p:ph idx="1"/>
          </p:nvPr>
        </p:nvPicPr>
        <p:blipFill>
          <a:blip r:embed="rId2"/>
          <a:stretch>
            <a:fillRect/>
          </a:stretch>
        </p:blipFill>
        <p:spPr>
          <a:xfrm>
            <a:off x="642910" y="1714488"/>
            <a:ext cx="1962150" cy="1933575"/>
          </a:xfrm>
        </p:spPr>
      </p:pic>
      <p:sp>
        <p:nvSpPr>
          <p:cNvPr id="5" name="Прямоугольник 4"/>
          <p:cNvSpPr/>
          <p:nvPr/>
        </p:nvSpPr>
        <p:spPr>
          <a:xfrm>
            <a:off x="3571868" y="1071546"/>
            <a:ext cx="4572000" cy="5262979"/>
          </a:xfrm>
          <a:prstGeom prst="rect">
            <a:avLst/>
          </a:prstGeom>
        </p:spPr>
        <p:txBody>
          <a:bodyPr>
            <a:spAutoFit/>
          </a:bodyPr>
          <a:lstStyle/>
          <a:p>
            <a:r>
              <a:rPr lang="ru-RU" sz="1600" b="1" dirty="0" smtClean="0">
                <a:latin typeface="Century Gothic" pitchFamily="34" charset="0"/>
              </a:rPr>
              <a:t>Государственный герб Грузинской ССР состоит из круглого красного поля, в верхней части которого изображена светящаяся пятиконечная звезда с простирающимися по всему полю лучами. Внизу — снежный хребет </a:t>
            </a:r>
            <a:r>
              <a:rPr lang="ru-RU" sz="1600" b="1" dirty="0" err="1" smtClean="0">
                <a:latin typeface="Century Gothic" pitchFamily="34" charset="0"/>
              </a:rPr>
              <a:t>голубого</a:t>
            </a:r>
            <a:r>
              <a:rPr lang="ru-RU" sz="1600" b="1" dirty="0" smtClean="0">
                <a:latin typeface="Century Gothic" pitchFamily="34" charset="0"/>
              </a:rPr>
              <a:t> цвета. На правой стороне — золотые колосья и на левой — золотые лозы с виноградными гроздьями. Концы колосьев и лоз переплетены между собой у основания хребта в нижней части поля. Большую часть середины занимает изображение золотого серпа и молота, которые упираются в светящуюся звезду, внизу — в вершину хребта, а по бокам — в колосья и лозы. Вокруг поля помещена надпись на грузинском и русском языках: «Пролетарии всех стран, соединяйтесь!». Герб окаймлен вокруг узором из орнаментов в грузинском стиле.</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Груз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82" y="214291"/>
            <a:ext cx="4071966" cy="2719946"/>
          </a:xfrm>
          <a:prstGeom prst="rect">
            <a:avLst/>
          </a:prstGeom>
        </p:spPr>
      </p:pic>
      <p:pic>
        <p:nvPicPr>
          <p:cNvPr id="3" name="Рисунок 2" descr="Грузия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7818" y="3214686"/>
            <a:ext cx="3500438" cy="3500438"/>
          </a:xfrm>
          <a:prstGeom prst="rect">
            <a:avLst/>
          </a:prstGeom>
        </p:spPr>
      </p:pic>
      <p:pic>
        <p:nvPicPr>
          <p:cNvPr id="4" name="Рисунок 3" descr="Грузия 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44" y="3286124"/>
            <a:ext cx="4778650" cy="3171829"/>
          </a:xfrm>
          <a:prstGeom prst="rect">
            <a:avLst/>
          </a:prstGeom>
        </p:spPr>
      </p:pic>
      <p:pic>
        <p:nvPicPr>
          <p:cNvPr id="5" name="Рисунок 4" descr="Грузия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6314" y="142852"/>
            <a:ext cx="4071934" cy="273185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60000"/>
                    <a:lumOff val="40000"/>
                  </a:schemeClr>
                </a:solidFill>
                <a:latin typeface="Century Gothic" pitchFamily="34" charset="0"/>
              </a:rPr>
              <a:t>Казахская ССР</a:t>
            </a:r>
            <a:endParaRPr lang="ru-RU" b="1" dirty="0">
              <a:solidFill>
                <a:schemeClr val="tx2">
                  <a:lumMod val="60000"/>
                  <a:lumOff val="40000"/>
                </a:schemeClr>
              </a:solidFill>
              <a:latin typeface="Century Gothic" pitchFamily="34" charset="0"/>
            </a:endParaRPr>
          </a:p>
        </p:txBody>
      </p:sp>
      <p:pic>
        <p:nvPicPr>
          <p:cNvPr id="4" name="Содержимое 3" descr="kz.gif"/>
          <p:cNvPicPr>
            <a:picLocks noGrp="1" noChangeAspect="1"/>
          </p:cNvPicPr>
          <p:nvPr>
            <p:ph idx="1"/>
          </p:nvPr>
        </p:nvPicPr>
        <p:blipFill>
          <a:blip r:embed="rId2"/>
          <a:stretch>
            <a:fillRect/>
          </a:stretch>
        </p:blipFill>
        <p:spPr>
          <a:xfrm>
            <a:off x="642910" y="1714488"/>
            <a:ext cx="1752600" cy="1914525"/>
          </a:xfrm>
        </p:spPr>
      </p:pic>
      <p:sp>
        <p:nvSpPr>
          <p:cNvPr id="5" name="Прямоугольник 4"/>
          <p:cNvSpPr/>
          <p:nvPr/>
        </p:nvSpPr>
        <p:spPr>
          <a:xfrm>
            <a:off x="3571868" y="1857364"/>
            <a:ext cx="4572000" cy="3293209"/>
          </a:xfrm>
          <a:prstGeom prst="rect">
            <a:avLst/>
          </a:prstGeom>
        </p:spPr>
        <p:txBody>
          <a:bodyPr>
            <a:spAutoFit/>
          </a:bodyPr>
          <a:lstStyle/>
          <a:p>
            <a:r>
              <a:rPr lang="ru-RU" sz="1600" b="1" dirty="0" smtClean="0">
                <a:latin typeface="Century Gothic" pitchFamily="34" charset="0"/>
              </a:rPr>
              <a:t>Государственный герб Казахской Советской Социалистической Республики состоит из изображения золотых серпа и молота, помещенных крест-накрест, рукоятками книзу, на красном фоне в лучах солнца и в обрамлении колосьев, с надписью на казахском и русском языках: «Пролетарии всех стран, соединяйтесь!». Наверху герба имеется пятиконечная звезда, а в нижней его части — надпись «Казахская С. С. Р.» на казахском и русском языках.</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захстан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3714752"/>
            <a:ext cx="4222900" cy="2857496"/>
          </a:xfrm>
          <a:prstGeom prst="rect">
            <a:avLst/>
          </a:prstGeom>
        </p:spPr>
      </p:pic>
      <p:pic>
        <p:nvPicPr>
          <p:cNvPr id="2" name="Рисунок 1" descr="Казахстан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7818" y="4214818"/>
            <a:ext cx="2526149" cy="2374580"/>
          </a:xfrm>
          <a:prstGeom prst="rect">
            <a:avLst/>
          </a:prstGeom>
        </p:spPr>
      </p:pic>
      <p:pic>
        <p:nvPicPr>
          <p:cNvPr id="3" name="Рисунок 2" descr="Казахстан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57686" y="285728"/>
            <a:ext cx="3997468" cy="3757620"/>
          </a:xfrm>
          <a:prstGeom prst="rect">
            <a:avLst/>
          </a:prstGeom>
        </p:spPr>
      </p:pic>
      <p:pic>
        <p:nvPicPr>
          <p:cNvPr id="5" name="Рисунок 4" descr="Казахстан 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34" y="285728"/>
            <a:ext cx="3286128" cy="3286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2">
                    <a:lumMod val="50000"/>
                  </a:schemeClr>
                </a:solidFill>
                <a:latin typeface="Century Gothic" pitchFamily="34" charset="0"/>
              </a:rPr>
              <a:t>Киргизская ССР</a:t>
            </a:r>
            <a:endParaRPr lang="ru-RU" b="1" dirty="0">
              <a:solidFill>
                <a:schemeClr val="bg2">
                  <a:lumMod val="50000"/>
                </a:schemeClr>
              </a:solidFill>
              <a:latin typeface="Century Gothic" pitchFamily="34" charset="0"/>
            </a:endParaRPr>
          </a:p>
        </p:txBody>
      </p:sp>
      <p:pic>
        <p:nvPicPr>
          <p:cNvPr id="4" name="Содержимое 3" descr="kg.gif"/>
          <p:cNvPicPr>
            <a:picLocks noGrp="1" noChangeAspect="1"/>
          </p:cNvPicPr>
          <p:nvPr>
            <p:ph idx="1"/>
          </p:nvPr>
        </p:nvPicPr>
        <p:blipFill>
          <a:blip r:embed="rId2"/>
          <a:stretch>
            <a:fillRect/>
          </a:stretch>
        </p:blipFill>
        <p:spPr>
          <a:xfrm>
            <a:off x="785786" y="1643050"/>
            <a:ext cx="1733550" cy="1924050"/>
          </a:xfrm>
        </p:spPr>
      </p:pic>
      <p:sp>
        <p:nvSpPr>
          <p:cNvPr id="5" name="Прямоугольник 4"/>
          <p:cNvSpPr/>
          <p:nvPr/>
        </p:nvSpPr>
        <p:spPr>
          <a:xfrm>
            <a:off x="3643306" y="1571612"/>
            <a:ext cx="4572000" cy="3785652"/>
          </a:xfrm>
          <a:prstGeom prst="rect">
            <a:avLst/>
          </a:prstGeom>
        </p:spPr>
        <p:txBody>
          <a:bodyPr>
            <a:spAutoFit/>
          </a:bodyPr>
          <a:lstStyle/>
          <a:p>
            <a:r>
              <a:rPr lang="ru-RU" sz="1600" b="1" dirty="0" smtClean="0">
                <a:latin typeface="Century Gothic" pitchFamily="34" charset="0"/>
              </a:rPr>
              <a:t>Государственный герб Киргизской Советской Социалистической Республики представляет собой изображение серпа и молота в орнаментированном круге, горной цепи с восходящим солнцем в </a:t>
            </a:r>
            <a:r>
              <a:rPr lang="ru-RU" sz="1600" b="1" dirty="0" err="1" smtClean="0">
                <a:latin typeface="Century Gothic" pitchFamily="34" charset="0"/>
              </a:rPr>
              <a:t>голубой</a:t>
            </a:r>
            <a:r>
              <a:rPr lang="ru-RU" sz="1600" b="1" dirty="0" smtClean="0">
                <a:latin typeface="Century Gothic" pitchFamily="34" charset="0"/>
              </a:rPr>
              <a:t> арке, обрамлённых справа колосьями пшеницы, слева — ветвью хлопчатника и перевитых красной лентой. На ленте надписи: в средней части на киргизском и русском языках «Пролетарии всех стран, соединяйтесь!», внизу на киргизском языке «</a:t>
            </a:r>
            <a:r>
              <a:rPr lang="ru-RU" sz="1600" b="1" dirty="0" err="1" smtClean="0">
                <a:latin typeface="Century Gothic" pitchFamily="34" charset="0"/>
              </a:rPr>
              <a:t>Кыргыз</a:t>
            </a:r>
            <a:r>
              <a:rPr lang="ru-RU" sz="1600" b="1" dirty="0" smtClean="0">
                <a:latin typeface="Century Gothic" pitchFamily="34" charset="0"/>
              </a:rPr>
              <a:t> ССР». В верхней части герба — пятиконечная звезда.</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Киргизия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7686" y="142852"/>
            <a:ext cx="3209252" cy="4214818"/>
          </a:xfrm>
          <a:prstGeom prst="rect">
            <a:avLst/>
          </a:prstGeom>
        </p:spPr>
      </p:pic>
      <p:pic>
        <p:nvPicPr>
          <p:cNvPr id="4" name="Рисунок 3" descr="Киргизия.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10" y="214290"/>
            <a:ext cx="3110129" cy="2638426"/>
          </a:xfrm>
          <a:prstGeom prst="rect">
            <a:avLst/>
          </a:prstGeom>
        </p:spPr>
      </p:pic>
      <p:pic>
        <p:nvPicPr>
          <p:cNvPr id="5" name="Рисунок 4" descr="Киргизия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034" y="3000372"/>
            <a:ext cx="4071966" cy="3691916"/>
          </a:xfrm>
          <a:prstGeom prst="rect">
            <a:avLst/>
          </a:prstGeom>
        </p:spPr>
      </p:pic>
      <p:pic>
        <p:nvPicPr>
          <p:cNvPr id="2" name="Рисунок 1" descr="Киргизия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9388" y="2928934"/>
            <a:ext cx="2532585" cy="378621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4">
                    <a:lumMod val="60000"/>
                    <a:lumOff val="40000"/>
                  </a:schemeClr>
                </a:solidFill>
                <a:latin typeface="Century Gothic" pitchFamily="34" charset="0"/>
              </a:rPr>
              <a:t>Латвийская ССР</a:t>
            </a:r>
            <a:endParaRPr lang="ru-RU" b="1" dirty="0">
              <a:solidFill>
                <a:schemeClr val="accent4">
                  <a:lumMod val="60000"/>
                  <a:lumOff val="40000"/>
                </a:schemeClr>
              </a:solidFill>
              <a:latin typeface="Century Gothic" pitchFamily="34" charset="0"/>
            </a:endParaRPr>
          </a:p>
        </p:txBody>
      </p:sp>
      <p:pic>
        <p:nvPicPr>
          <p:cNvPr id="4" name="Содержимое 3" descr="lv.gif"/>
          <p:cNvPicPr>
            <a:picLocks noGrp="1" noChangeAspect="1"/>
          </p:cNvPicPr>
          <p:nvPr>
            <p:ph idx="1"/>
          </p:nvPr>
        </p:nvPicPr>
        <p:blipFill>
          <a:blip r:embed="rId2"/>
          <a:stretch>
            <a:fillRect/>
          </a:stretch>
        </p:blipFill>
        <p:spPr>
          <a:xfrm>
            <a:off x="785786" y="1857364"/>
            <a:ext cx="1809750" cy="1905000"/>
          </a:xfrm>
        </p:spPr>
      </p:pic>
      <p:sp>
        <p:nvSpPr>
          <p:cNvPr id="5" name="Прямоугольник 4"/>
          <p:cNvSpPr/>
          <p:nvPr/>
        </p:nvSpPr>
        <p:spPr>
          <a:xfrm>
            <a:off x="3500430" y="1857364"/>
            <a:ext cx="4572000" cy="2554545"/>
          </a:xfrm>
          <a:prstGeom prst="rect">
            <a:avLst/>
          </a:prstGeom>
        </p:spPr>
        <p:txBody>
          <a:bodyPr>
            <a:spAutoFit/>
          </a:bodyPr>
          <a:lstStyle/>
          <a:p>
            <a:r>
              <a:rPr lang="ru-RU" sz="1600" b="1" dirty="0" smtClean="0">
                <a:latin typeface="Century Gothic" pitchFamily="34" charset="0"/>
              </a:rPr>
              <a:t>Герб представляет собой изображение серпа и молота в лучах восходящего солнца и в обрамлении колосьев; в верхней части герба — пятиконечная звезда; в нижней части — море и на ленте, обвивающей колосья, надписи: на латышском языке — в центре — «</a:t>
            </a:r>
            <a:r>
              <a:rPr lang="ru-RU" sz="1600" b="1" dirty="0" err="1" smtClean="0">
                <a:latin typeface="Century Gothic" pitchFamily="34" charset="0"/>
              </a:rPr>
              <a:t>Latvijas</a:t>
            </a:r>
            <a:r>
              <a:rPr lang="ru-RU" sz="1600" b="1" dirty="0" smtClean="0">
                <a:latin typeface="Century Gothic" pitchFamily="34" charset="0"/>
              </a:rPr>
              <a:t> PSR» и по бокам — «</a:t>
            </a:r>
            <a:r>
              <a:rPr lang="ru-RU" sz="1600" b="1" dirty="0" err="1" smtClean="0">
                <a:latin typeface="Century Gothic" pitchFamily="34" charset="0"/>
              </a:rPr>
              <a:t>Visu</a:t>
            </a:r>
            <a:r>
              <a:rPr lang="ru-RU" sz="1600" b="1" dirty="0" smtClean="0">
                <a:latin typeface="Century Gothic" pitchFamily="34" charset="0"/>
              </a:rPr>
              <a:t> </a:t>
            </a:r>
            <a:r>
              <a:rPr lang="ru-RU" sz="1600" b="1" dirty="0" err="1" smtClean="0">
                <a:latin typeface="Century Gothic" pitchFamily="34" charset="0"/>
              </a:rPr>
              <a:t>zemju</a:t>
            </a:r>
            <a:r>
              <a:rPr lang="ru-RU" sz="1600" b="1" dirty="0" smtClean="0">
                <a:latin typeface="Century Gothic" pitchFamily="34" charset="0"/>
              </a:rPr>
              <a:t> </a:t>
            </a:r>
            <a:r>
              <a:rPr lang="ru-RU" sz="1600" b="1" dirty="0" err="1" smtClean="0">
                <a:latin typeface="Century Gothic" pitchFamily="34" charset="0"/>
              </a:rPr>
              <a:t>proletārieši</a:t>
            </a:r>
            <a:r>
              <a:rPr lang="ru-RU" sz="1600" b="1" dirty="0" smtClean="0">
                <a:latin typeface="Century Gothic" pitchFamily="34" charset="0"/>
              </a:rPr>
              <a:t>, </a:t>
            </a:r>
            <a:r>
              <a:rPr lang="ru-RU" sz="1600" b="1" dirty="0" err="1" smtClean="0">
                <a:latin typeface="Century Gothic" pitchFamily="34" charset="0"/>
              </a:rPr>
              <a:t>savienojieties</a:t>
            </a:r>
            <a:r>
              <a:rPr lang="ru-RU" sz="1600" b="1" dirty="0" smtClean="0">
                <a:latin typeface="Century Gothic" pitchFamily="34" charset="0"/>
              </a:rPr>
              <a:t>!» и на русском языке — «Пролетарии всех стран, соединяйтесь!»</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атв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14290"/>
            <a:ext cx="3807326" cy="3407557"/>
          </a:xfrm>
          <a:prstGeom prst="rect">
            <a:avLst/>
          </a:prstGeom>
        </p:spPr>
      </p:pic>
      <p:pic>
        <p:nvPicPr>
          <p:cNvPr id="3" name="Рисунок 2" descr="Латвия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6056" y="332656"/>
            <a:ext cx="3571880" cy="2684863"/>
          </a:xfrm>
          <a:prstGeom prst="rect">
            <a:avLst/>
          </a:prstGeom>
        </p:spPr>
      </p:pic>
      <p:pic>
        <p:nvPicPr>
          <p:cNvPr id="4" name="Рисунок 3" descr="Латвия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7752" y="3357562"/>
            <a:ext cx="3643318" cy="3224336"/>
          </a:xfrm>
          <a:prstGeom prst="rect">
            <a:avLst/>
          </a:prstGeom>
        </p:spPr>
      </p:pic>
      <p:pic>
        <p:nvPicPr>
          <p:cNvPr id="5" name="Рисунок 4" descr="Латвия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158" y="3857628"/>
            <a:ext cx="3643318" cy="272034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5">
                    <a:lumMod val="75000"/>
                  </a:schemeClr>
                </a:solidFill>
                <a:latin typeface="Century Gothic" pitchFamily="34" charset="0"/>
              </a:rPr>
              <a:t>Литовская ССР</a:t>
            </a:r>
            <a:endParaRPr lang="ru-RU" b="1" dirty="0">
              <a:solidFill>
                <a:schemeClr val="accent5">
                  <a:lumMod val="75000"/>
                </a:schemeClr>
              </a:solidFill>
              <a:latin typeface="Century Gothic" pitchFamily="34" charset="0"/>
            </a:endParaRPr>
          </a:p>
        </p:txBody>
      </p:sp>
      <p:pic>
        <p:nvPicPr>
          <p:cNvPr id="4" name="Содержимое 3" descr="lt.gif"/>
          <p:cNvPicPr>
            <a:picLocks noGrp="1" noChangeAspect="1"/>
          </p:cNvPicPr>
          <p:nvPr>
            <p:ph idx="1"/>
          </p:nvPr>
        </p:nvPicPr>
        <p:blipFill>
          <a:blip r:embed="rId2"/>
          <a:stretch>
            <a:fillRect/>
          </a:stretch>
        </p:blipFill>
        <p:spPr>
          <a:xfrm>
            <a:off x="714348" y="1928802"/>
            <a:ext cx="1743075" cy="1905000"/>
          </a:xfrm>
        </p:spPr>
      </p:pic>
      <p:sp>
        <p:nvSpPr>
          <p:cNvPr id="5" name="Прямоугольник 4"/>
          <p:cNvSpPr/>
          <p:nvPr/>
        </p:nvSpPr>
        <p:spPr>
          <a:xfrm>
            <a:off x="3571868" y="1714488"/>
            <a:ext cx="4572000" cy="3046988"/>
          </a:xfrm>
          <a:prstGeom prst="rect">
            <a:avLst/>
          </a:prstGeom>
        </p:spPr>
        <p:txBody>
          <a:bodyPr>
            <a:spAutoFit/>
          </a:bodyPr>
          <a:lstStyle/>
          <a:p>
            <a:r>
              <a:rPr lang="ru-RU" sz="1600" b="1" dirty="0" smtClean="0">
                <a:latin typeface="Century Gothic" pitchFamily="34" charset="0"/>
              </a:rPr>
              <a:t>Герб представлял собой изображение золотого серпа и молота в золотых лучах солнца на белом фоне, обрамленного колосьями и дубовыми листьями, перевитыми красными лентами с надписями слева на литовском ,,</a:t>
            </a:r>
            <a:r>
              <a:rPr lang="ru-RU" sz="1600" b="1" dirty="0" err="1" smtClean="0">
                <a:latin typeface="Century Gothic" pitchFamily="34" charset="0"/>
              </a:rPr>
              <a:t>Visų</a:t>
            </a:r>
            <a:r>
              <a:rPr lang="ru-RU" sz="1600" b="1" dirty="0" smtClean="0">
                <a:latin typeface="Century Gothic" pitchFamily="34" charset="0"/>
              </a:rPr>
              <a:t> </a:t>
            </a:r>
            <a:r>
              <a:rPr lang="ru-RU" sz="1600" b="1" dirty="0" err="1" smtClean="0">
                <a:latin typeface="Century Gothic" pitchFamily="34" charset="0"/>
              </a:rPr>
              <a:t>šalių</a:t>
            </a:r>
            <a:r>
              <a:rPr lang="ru-RU" sz="1600" b="1" dirty="0" smtClean="0">
                <a:latin typeface="Century Gothic" pitchFamily="34" charset="0"/>
              </a:rPr>
              <a:t> </a:t>
            </a:r>
            <a:r>
              <a:rPr lang="ru-RU" sz="1600" b="1" dirty="0" err="1" smtClean="0">
                <a:latin typeface="Century Gothic" pitchFamily="34" charset="0"/>
              </a:rPr>
              <a:t>proletarai</a:t>
            </a:r>
            <a:r>
              <a:rPr lang="ru-RU" sz="1600" b="1" dirty="0" smtClean="0">
                <a:latin typeface="Century Gothic" pitchFamily="34" charset="0"/>
              </a:rPr>
              <a:t>, </a:t>
            </a:r>
            <a:r>
              <a:rPr lang="ru-RU" sz="1600" b="1" dirty="0" err="1" smtClean="0">
                <a:latin typeface="Century Gothic" pitchFamily="34" charset="0"/>
              </a:rPr>
              <a:t>vienykitės</a:t>
            </a:r>
            <a:r>
              <a:rPr lang="ru-RU" sz="1600" b="1" dirty="0" smtClean="0">
                <a:latin typeface="Century Gothic" pitchFamily="34" charset="0"/>
              </a:rPr>
              <a:t>! </a:t>
            </a:r>
            <a:r>
              <a:rPr lang="ru-RU" sz="1600" b="1" i="1" dirty="0" smtClean="0">
                <a:latin typeface="Century Gothic" pitchFamily="34" charset="0"/>
              </a:rPr>
              <a:t>и справа на русском языках «Пролетарии всех стран, соединяйтесь!». В верхней части герба располагалась пятиконечная звезда, в нижней его части — буквы на красной ленте «LTSR»</a:t>
            </a:r>
            <a:r>
              <a:rPr lang="ru-RU" sz="1600" b="1" dirty="0" smtClean="0">
                <a:latin typeface="Century Gothic" pitchFamily="34" charset="0"/>
              </a:rPr>
              <a:t>.</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Литва.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7158" y="285729"/>
            <a:ext cx="4143404" cy="3335440"/>
          </a:xfrm>
          <a:prstGeom prst="rect">
            <a:avLst/>
          </a:prstGeom>
        </p:spPr>
      </p:pic>
      <p:pic>
        <p:nvPicPr>
          <p:cNvPr id="3" name="Рисунок 2" descr="Литва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2066" y="285728"/>
            <a:ext cx="3571880" cy="2530082"/>
          </a:xfrm>
          <a:prstGeom prst="rect">
            <a:avLst/>
          </a:prstGeom>
        </p:spPr>
      </p:pic>
      <p:pic>
        <p:nvPicPr>
          <p:cNvPr id="4" name="Рисунок 3" descr="Литва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0826" y="3071810"/>
            <a:ext cx="2227214" cy="3500438"/>
          </a:xfrm>
          <a:prstGeom prst="rect">
            <a:avLst/>
          </a:prstGeom>
        </p:spPr>
      </p:pic>
      <p:pic>
        <p:nvPicPr>
          <p:cNvPr id="5" name="Рисунок 4" descr="Литва 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5720" y="3929066"/>
            <a:ext cx="3214690" cy="2662835"/>
          </a:xfrm>
          <a:prstGeom prst="rect">
            <a:avLst/>
          </a:prstGeom>
        </p:spPr>
      </p:pic>
      <p:pic>
        <p:nvPicPr>
          <p:cNvPr id="6" name="Рисунок 5" descr="Литва 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57554" y="3571876"/>
            <a:ext cx="3071814" cy="2201467"/>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57158" y="3500438"/>
            <a:ext cx="835824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12 декабря 1991 года, Верховным Советом РСФСР было антиконституционно ратифицировано Беловежское соглашение; в связи с этим был «расторгнут» </a:t>
            </a:r>
            <a:r>
              <a:rPr kumimoji="0" lang="ru-RU" sz="1400" b="1" i="0" u="none" strike="noStrike" cap="none" normalizeH="0" baseline="0" dirty="0" err="1" smtClean="0">
                <a:ln>
                  <a:noFill/>
                </a:ln>
                <a:solidFill>
                  <a:schemeClr val="tx1"/>
                </a:solidFill>
                <a:effectLst/>
                <a:latin typeface="Century Gothic" pitchFamily="34" charset="0"/>
                <a:ea typeface="Calibri" pitchFamily="34" charset="0"/>
                <a:cs typeface="Times New Roman" pitchFamily="18" charset="0"/>
              </a:rPr>
              <a:t>несуществовавший</a:t>
            </a:r>
            <a:r>
              <a:rPr kumimoji="0" lang="ru-RU"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 с 1924 года Договор об образовании СССР.</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Советский Союз прекратил существование. Одной из самых удивительных черт этого уникального государства была его национальная политика. На протяжении 70 лет центральное советское правительство делало всё возможное, чтобы из пёстрого калейдоскопа народностей и племён Российской империи сформировать современные нации, создать и укрепить основы национальной государственности там, где её никогда не было. Официальное это называлось "решением национального вопроса", но фактически вся история союзного государства оказалась лишь последовательной подготовкой народов к самостоятельной жизни.</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К тому же закрепив с 1924 года беспрецедентную конституционную норму «За каждой союзной республикой сохраняется право свободного выхода из СССР», создатели Союза изначально запрограммировали его конец.</a:t>
            </a:r>
            <a:endParaRPr kumimoji="0" lang="ru-RU" sz="1400" b="1" i="0" u="none" strike="noStrike" cap="none" normalizeH="0" baseline="0" dirty="0" smtClean="0">
              <a:ln>
                <a:noFill/>
              </a:ln>
              <a:solidFill>
                <a:schemeClr val="tx1"/>
              </a:solidFill>
              <a:effectLst/>
              <a:latin typeface="Century Gothic" pitchFamily="34" charset="0"/>
            </a:endParaRPr>
          </a:p>
        </p:txBody>
      </p:sp>
      <p:pic>
        <p:nvPicPr>
          <p:cNvPr id="3" name="Рисунок 2" descr="ыыык.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71670" y="285728"/>
            <a:ext cx="4571999" cy="3036093"/>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1">
                    <a:lumMod val="75000"/>
                  </a:schemeClr>
                </a:solidFill>
                <a:latin typeface="Century Gothic" pitchFamily="34" charset="0"/>
              </a:rPr>
              <a:t>Молдавская ССР</a:t>
            </a:r>
            <a:endParaRPr lang="ru-RU" b="1" dirty="0">
              <a:solidFill>
                <a:schemeClr val="accent1">
                  <a:lumMod val="75000"/>
                </a:schemeClr>
              </a:solidFill>
              <a:latin typeface="Century Gothic" pitchFamily="34" charset="0"/>
            </a:endParaRPr>
          </a:p>
        </p:txBody>
      </p:sp>
      <p:pic>
        <p:nvPicPr>
          <p:cNvPr id="4" name="Содержимое 3" descr="md.gif"/>
          <p:cNvPicPr>
            <a:picLocks noGrp="1" noChangeAspect="1"/>
          </p:cNvPicPr>
          <p:nvPr>
            <p:ph idx="1"/>
          </p:nvPr>
        </p:nvPicPr>
        <p:blipFill>
          <a:blip r:embed="rId2"/>
          <a:stretch>
            <a:fillRect/>
          </a:stretch>
        </p:blipFill>
        <p:spPr>
          <a:xfrm>
            <a:off x="857224" y="2071678"/>
            <a:ext cx="1685925" cy="1895475"/>
          </a:xfrm>
        </p:spPr>
      </p:pic>
      <p:sp>
        <p:nvSpPr>
          <p:cNvPr id="5" name="Прямоугольник 4"/>
          <p:cNvSpPr/>
          <p:nvPr/>
        </p:nvSpPr>
        <p:spPr>
          <a:xfrm>
            <a:off x="3714744" y="1714488"/>
            <a:ext cx="4572000" cy="3539430"/>
          </a:xfrm>
          <a:prstGeom prst="rect">
            <a:avLst/>
          </a:prstGeom>
        </p:spPr>
        <p:txBody>
          <a:bodyPr>
            <a:spAutoFit/>
          </a:bodyPr>
          <a:lstStyle/>
          <a:p>
            <a:r>
              <a:rPr lang="ru-RU" sz="1600" b="1" dirty="0">
                <a:latin typeface="Century Gothic" pitchFamily="34" charset="0"/>
              </a:rPr>
              <a:t>Государственный герб Молдавской Советской Социалистической Республики представляет собой </a:t>
            </a:r>
            <a:r>
              <a:rPr lang="ru-RU" sz="1600" b="1" dirty="0" smtClean="0">
                <a:latin typeface="Century Gothic" pitchFamily="34" charset="0"/>
              </a:rPr>
              <a:t>изображение серпа и молота </a:t>
            </a:r>
            <a:r>
              <a:rPr lang="ru-RU" sz="1600" b="1" dirty="0">
                <a:latin typeface="Century Gothic" pitchFamily="34" charset="0"/>
              </a:rPr>
              <a:t>в </a:t>
            </a:r>
            <a:r>
              <a:rPr lang="ru-RU" sz="1600" b="1" dirty="0" smtClean="0">
                <a:latin typeface="Century Gothic" pitchFamily="34" charset="0"/>
              </a:rPr>
              <a:t>лучах солнца </a:t>
            </a:r>
            <a:r>
              <a:rPr lang="ru-RU" sz="1600" b="1" dirty="0">
                <a:latin typeface="Century Gothic" pitchFamily="34" charset="0"/>
              </a:rPr>
              <a:t>и в обрамлении </a:t>
            </a:r>
            <a:r>
              <a:rPr lang="ru-RU" sz="1600" b="1" dirty="0" smtClean="0">
                <a:latin typeface="Century Gothic" pitchFamily="34" charset="0"/>
              </a:rPr>
              <a:t> колосьев и початков кукурузы </a:t>
            </a:r>
            <a:r>
              <a:rPr lang="ru-RU" sz="1600" b="1" dirty="0">
                <a:latin typeface="Century Gothic" pitchFamily="34" charset="0"/>
              </a:rPr>
              <a:t>с гирляндой из </a:t>
            </a:r>
            <a:r>
              <a:rPr lang="ru-RU" sz="1600" b="1" dirty="0" smtClean="0">
                <a:latin typeface="Century Gothic" pitchFamily="34" charset="0"/>
              </a:rPr>
              <a:t>гроздьев винограда </a:t>
            </a:r>
            <a:r>
              <a:rPr lang="ru-RU" sz="1600" b="1" dirty="0">
                <a:latin typeface="Century Gothic" pitchFamily="34" charset="0"/>
              </a:rPr>
              <a:t>и плодов, с надписями на красной ленте: внизу «РССМ», на правой стороне </a:t>
            </a:r>
            <a:r>
              <a:rPr lang="ru-RU" sz="1600" b="1" dirty="0" smtClean="0">
                <a:latin typeface="Century Gothic" pitchFamily="34" charset="0"/>
              </a:rPr>
              <a:t>на русском языке «Пролетарии всех стран, соединяйтесь!», </a:t>
            </a:r>
            <a:r>
              <a:rPr lang="ru-RU" sz="1600" b="1" dirty="0">
                <a:latin typeface="Century Gothic" pitchFamily="34" charset="0"/>
              </a:rPr>
              <a:t>на левой — </a:t>
            </a:r>
            <a:r>
              <a:rPr lang="ru-RU" sz="1600" b="1" dirty="0" smtClean="0">
                <a:latin typeface="Century Gothic" pitchFamily="34" charset="0"/>
              </a:rPr>
              <a:t>на молдавском языке </a:t>
            </a:r>
            <a:r>
              <a:rPr lang="ru-RU" sz="1600" b="1" dirty="0">
                <a:latin typeface="Century Gothic" pitchFamily="34" charset="0"/>
              </a:rPr>
              <a:t>«</a:t>
            </a:r>
            <a:r>
              <a:rPr lang="ru-RU" sz="1600" b="1" dirty="0" err="1">
                <a:latin typeface="Century Gothic" pitchFamily="34" charset="0"/>
              </a:rPr>
              <a:t>Пролетарь</a:t>
            </a:r>
            <a:r>
              <a:rPr lang="ru-RU" sz="1600" b="1" dirty="0">
                <a:latin typeface="Century Gothic" pitchFamily="34" charset="0"/>
              </a:rPr>
              <a:t> дин </a:t>
            </a:r>
            <a:r>
              <a:rPr lang="ru-RU" sz="1600" b="1" dirty="0" err="1">
                <a:latin typeface="Century Gothic" pitchFamily="34" charset="0"/>
              </a:rPr>
              <a:t>тоате</a:t>
            </a:r>
            <a:r>
              <a:rPr lang="ru-RU" sz="1600" b="1" dirty="0">
                <a:latin typeface="Century Gothic" pitchFamily="34" charset="0"/>
              </a:rPr>
              <a:t> </a:t>
            </a:r>
            <a:r>
              <a:rPr lang="ru-RU" sz="1600" b="1" dirty="0" err="1">
                <a:latin typeface="Century Gothic" pitchFamily="34" charset="0"/>
              </a:rPr>
              <a:t>цэриле</a:t>
            </a:r>
            <a:r>
              <a:rPr lang="ru-RU" sz="1600" b="1" dirty="0">
                <a:latin typeface="Century Gothic" pitchFamily="34" charset="0"/>
              </a:rPr>
              <a:t>, </a:t>
            </a:r>
            <a:r>
              <a:rPr lang="ru-RU" sz="1600" b="1" dirty="0" err="1">
                <a:latin typeface="Century Gothic" pitchFamily="34" charset="0"/>
              </a:rPr>
              <a:t>уници-вэ</a:t>
            </a:r>
            <a:r>
              <a:rPr lang="ru-RU" sz="1600" b="1" dirty="0">
                <a:latin typeface="Century Gothic" pitchFamily="34" charset="0"/>
              </a:rPr>
              <a:t>!» В верхней части герба </a:t>
            </a:r>
            <a:r>
              <a:rPr lang="ru-RU" sz="1600" b="1" dirty="0" smtClean="0">
                <a:latin typeface="Century Gothic" pitchFamily="34" charset="0"/>
              </a:rPr>
              <a:t>— пятиконечная звезда.</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олдав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0232" y="3643314"/>
            <a:ext cx="3571868" cy="2678901"/>
          </a:xfrm>
          <a:prstGeom prst="rect">
            <a:avLst/>
          </a:prstGeom>
        </p:spPr>
      </p:pic>
      <p:pic>
        <p:nvPicPr>
          <p:cNvPr id="3" name="Рисунок 2" descr="Молдавия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628" y="3071810"/>
            <a:ext cx="3514740" cy="2343160"/>
          </a:xfrm>
          <a:prstGeom prst="rect">
            <a:avLst/>
          </a:prstGeom>
        </p:spPr>
      </p:pic>
      <p:pic>
        <p:nvPicPr>
          <p:cNvPr id="4" name="Рисунок 3" descr="Молдавия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13518" y="285728"/>
            <a:ext cx="3631234" cy="2428892"/>
          </a:xfrm>
          <a:prstGeom prst="rect">
            <a:avLst/>
          </a:prstGeom>
        </p:spPr>
      </p:pic>
      <p:pic>
        <p:nvPicPr>
          <p:cNvPr id="5" name="Рисунок 4" descr="молдавия 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82" y="3500438"/>
            <a:ext cx="1714512" cy="3007915"/>
          </a:xfrm>
          <a:prstGeom prst="rect">
            <a:avLst/>
          </a:prstGeom>
        </p:spPr>
      </p:pic>
      <p:pic>
        <p:nvPicPr>
          <p:cNvPr id="6" name="Рисунок 5" descr="молдавия 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282" y="214290"/>
            <a:ext cx="4026506" cy="307183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latin typeface="Century Gothic" pitchFamily="34" charset="0"/>
              </a:rPr>
              <a:t>Российская СФСР</a:t>
            </a:r>
            <a:endParaRPr lang="ru-RU" b="1" dirty="0">
              <a:solidFill>
                <a:srgbClr val="FF0000"/>
              </a:solidFill>
              <a:latin typeface="Century Gothic" pitchFamily="34" charset="0"/>
            </a:endParaRPr>
          </a:p>
        </p:txBody>
      </p:sp>
      <p:pic>
        <p:nvPicPr>
          <p:cNvPr id="4" name="Содержимое 3" descr="ru.gif"/>
          <p:cNvPicPr>
            <a:picLocks noGrp="1" noChangeAspect="1"/>
          </p:cNvPicPr>
          <p:nvPr>
            <p:ph idx="1"/>
          </p:nvPr>
        </p:nvPicPr>
        <p:blipFill>
          <a:blip r:embed="rId2"/>
          <a:stretch>
            <a:fillRect/>
          </a:stretch>
        </p:blipFill>
        <p:spPr>
          <a:xfrm>
            <a:off x="428596" y="1785926"/>
            <a:ext cx="1714500" cy="1895475"/>
          </a:xfrm>
        </p:spPr>
      </p:pic>
      <p:sp>
        <p:nvSpPr>
          <p:cNvPr id="5" name="Прямоугольник 4"/>
          <p:cNvSpPr/>
          <p:nvPr/>
        </p:nvSpPr>
        <p:spPr>
          <a:xfrm>
            <a:off x="2857488" y="1785926"/>
            <a:ext cx="4572000" cy="2800767"/>
          </a:xfrm>
          <a:prstGeom prst="rect">
            <a:avLst/>
          </a:prstGeom>
        </p:spPr>
        <p:txBody>
          <a:bodyPr>
            <a:spAutoFit/>
          </a:bodyPr>
          <a:lstStyle/>
          <a:p>
            <a:r>
              <a:rPr lang="ru-RU" sz="1600" b="1" dirty="0" smtClean="0">
                <a:latin typeface="Century Gothic" pitchFamily="34" charset="0"/>
              </a:rPr>
              <a:t>Герб Российской Социалистической Федеративной Советской Республики состоит из изображений на красном фоне в лучах солнца золотых серпа и молота, помещённых крест-накрест рукоятками книзу, окружённый венцом из колосьев и с надписью: а) Российская Социалистическая Федеративная Советская Республика</a:t>
            </a:r>
          </a:p>
          <a:p>
            <a:r>
              <a:rPr lang="ru-RU" sz="1600" b="1" dirty="0" smtClean="0">
                <a:latin typeface="Century Gothic" pitchFamily="34" charset="0"/>
              </a:rPr>
              <a:t>б) Пролетарии всех стран, соединяйтесь!</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осс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14290"/>
            <a:ext cx="4071966" cy="3508677"/>
          </a:xfrm>
          <a:prstGeom prst="rect">
            <a:avLst/>
          </a:prstGeom>
        </p:spPr>
      </p:pic>
      <p:pic>
        <p:nvPicPr>
          <p:cNvPr id="3" name="Рисунок 2" descr="Россия 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4876" y="285728"/>
            <a:ext cx="3971933" cy="3309944"/>
          </a:xfrm>
          <a:prstGeom prst="rect">
            <a:avLst/>
          </a:prstGeom>
        </p:spPr>
      </p:pic>
      <p:pic>
        <p:nvPicPr>
          <p:cNvPr id="4" name="Рисунок 3" descr="Россия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4876" y="3714752"/>
            <a:ext cx="4018970" cy="2980736"/>
          </a:xfrm>
          <a:prstGeom prst="rect">
            <a:avLst/>
          </a:prstGeom>
        </p:spPr>
      </p:pic>
      <p:pic>
        <p:nvPicPr>
          <p:cNvPr id="5" name="Рисунок 4" descr="Россия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472" y="3857628"/>
            <a:ext cx="3357546" cy="279795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lstStyle/>
          <a:p>
            <a:r>
              <a:rPr lang="ru-RU" b="1" dirty="0" smtClean="0">
                <a:solidFill>
                  <a:schemeClr val="accent6">
                    <a:lumMod val="75000"/>
                  </a:schemeClr>
                </a:solidFill>
                <a:latin typeface="Century Gothic" pitchFamily="34" charset="0"/>
              </a:rPr>
              <a:t>Таджикская ССР</a:t>
            </a:r>
            <a:endParaRPr lang="ru-RU" b="1" dirty="0">
              <a:solidFill>
                <a:schemeClr val="accent6">
                  <a:lumMod val="75000"/>
                </a:schemeClr>
              </a:solidFill>
              <a:latin typeface="Century Gothic" pitchFamily="34" charset="0"/>
            </a:endParaRPr>
          </a:p>
        </p:txBody>
      </p:sp>
      <p:pic>
        <p:nvPicPr>
          <p:cNvPr id="4" name="Содержимое 3" descr="tj.gif"/>
          <p:cNvPicPr>
            <a:picLocks noGrp="1" noChangeAspect="1"/>
          </p:cNvPicPr>
          <p:nvPr>
            <p:ph idx="1"/>
          </p:nvPr>
        </p:nvPicPr>
        <p:blipFill>
          <a:blip r:embed="rId2"/>
          <a:stretch>
            <a:fillRect/>
          </a:stretch>
        </p:blipFill>
        <p:spPr>
          <a:xfrm>
            <a:off x="642910" y="1857364"/>
            <a:ext cx="1876425" cy="1933575"/>
          </a:xfrm>
        </p:spPr>
      </p:pic>
      <p:sp>
        <p:nvSpPr>
          <p:cNvPr id="5" name="Прямоугольник 4"/>
          <p:cNvSpPr/>
          <p:nvPr/>
        </p:nvSpPr>
        <p:spPr>
          <a:xfrm>
            <a:off x="3428992" y="1571612"/>
            <a:ext cx="4572000" cy="4031873"/>
          </a:xfrm>
          <a:prstGeom prst="rect">
            <a:avLst/>
          </a:prstGeom>
        </p:spPr>
        <p:txBody>
          <a:bodyPr>
            <a:spAutoFit/>
          </a:bodyPr>
          <a:lstStyle/>
          <a:p>
            <a:r>
              <a:rPr lang="ru-RU" sz="1600" b="1" dirty="0" smtClean="0">
                <a:latin typeface="Century Gothic" pitchFamily="34" charset="0"/>
              </a:rPr>
              <a:t>Государственный герб Таджикской Советской Социалистической Республики состоит из изображения пятиконечной  звезды, в верхней части которой изображены серп и молот в лучах солнца. Пятиконечная звезда обрамлена венцом, составленным справа из колосьев пшеницы, слева из веток хлопчатника с раскрытыми коробочками. Сверху венец перевит лентой с надписью: « Пролетарии всех стран, соединяйтесь!» на таджикском и русском языках. В нижнем секторе круга, образуемого венцом, лента с надписью «Таджикская ССР» на таджикском и русском языках.</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аджикистан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142852"/>
            <a:ext cx="4143364" cy="3114429"/>
          </a:xfrm>
          <a:prstGeom prst="rect">
            <a:avLst/>
          </a:prstGeom>
        </p:spPr>
      </p:pic>
      <p:pic>
        <p:nvPicPr>
          <p:cNvPr id="3" name="Рисунок 2" descr="Таджикистан 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844" y="3571876"/>
            <a:ext cx="3683359" cy="2891437"/>
          </a:xfrm>
          <a:prstGeom prst="rect">
            <a:avLst/>
          </a:prstGeom>
        </p:spPr>
      </p:pic>
      <p:pic>
        <p:nvPicPr>
          <p:cNvPr id="4" name="Рисунок 3" descr="таджикистан 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1670" y="3429000"/>
            <a:ext cx="2090057" cy="3135086"/>
          </a:xfrm>
          <a:prstGeom prst="rect">
            <a:avLst/>
          </a:prstGeom>
        </p:spPr>
      </p:pic>
      <p:pic>
        <p:nvPicPr>
          <p:cNvPr id="5" name="Рисунок 4" descr="таджикистан 6.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3438" y="142852"/>
            <a:ext cx="4118914" cy="2743197"/>
          </a:xfrm>
          <a:prstGeom prst="rect">
            <a:avLst/>
          </a:prstGeom>
        </p:spPr>
      </p:pic>
      <p:pic>
        <p:nvPicPr>
          <p:cNvPr id="6" name="Рисунок 5" descr="таджикистан 5.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57686" y="3143248"/>
            <a:ext cx="4563257" cy="307351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latin typeface="Century Gothic" pitchFamily="34" charset="0"/>
              </a:rPr>
              <a:t>Туркменская ССР</a:t>
            </a:r>
            <a:endParaRPr lang="ru-RU" b="1" dirty="0">
              <a:solidFill>
                <a:srgbClr val="FFC000"/>
              </a:solidFill>
              <a:latin typeface="Century Gothic" pitchFamily="34" charset="0"/>
            </a:endParaRPr>
          </a:p>
        </p:txBody>
      </p:sp>
      <p:pic>
        <p:nvPicPr>
          <p:cNvPr id="4" name="Содержимое 3" descr="tm.gif"/>
          <p:cNvPicPr>
            <a:picLocks noGrp="1" noChangeAspect="1"/>
          </p:cNvPicPr>
          <p:nvPr>
            <p:ph idx="1"/>
          </p:nvPr>
        </p:nvPicPr>
        <p:blipFill>
          <a:blip r:embed="rId2"/>
          <a:stretch>
            <a:fillRect/>
          </a:stretch>
        </p:blipFill>
        <p:spPr>
          <a:xfrm>
            <a:off x="785786" y="2000240"/>
            <a:ext cx="1876425" cy="1914525"/>
          </a:xfrm>
        </p:spPr>
      </p:pic>
      <p:sp>
        <p:nvSpPr>
          <p:cNvPr id="5" name="Прямоугольник 4"/>
          <p:cNvSpPr/>
          <p:nvPr/>
        </p:nvSpPr>
        <p:spPr>
          <a:xfrm>
            <a:off x="3714744" y="2000240"/>
            <a:ext cx="4572000" cy="2800767"/>
          </a:xfrm>
          <a:prstGeom prst="rect">
            <a:avLst/>
          </a:prstGeom>
        </p:spPr>
        <p:txBody>
          <a:bodyPr>
            <a:spAutoFit/>
          </a:bodyPr>
          <a:lstStyle/>
          <a:p>
            <a:r>
              <a:rPr lang="ru-RU" sz="1600" b="1" dirty="0" smtClean="0">
                <a:latin typeface="Century Gothic" pitchFamily="34" charset="0"/>
              </a:rPr>
              <a:t>Государственный герб Туркменской Советской Социалистической Республики состоит из изображения на фоне восходящего солнца серпа и молота, красной звезды, фабричных зданий, обрамленных венком из раскрытого хлопка и колосьев, ковра, с надписью на обвивающей венок красной ленте: «Пролетарии всех стран, соединяйтесь!» на туркменском и русском языках.</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Туркмения 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142852"/>
            <a:ext cx="4286280" cy="3571900"/>
          </a:xfrm>
          <a:prstGeom prst="rect">
            <a:avLst/>
          </a:prstGeom>
        </p:spPr>
      </p:pic>
      <p:pic>
        <p:nvPicPr>
          <p:cNvPr id="3" name="Рисунок 2" descr="Туркмения.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314" y="3286124"/>
            <a:ext cx="4071966" cy="3406878"/>
          </a:xfrm>
          <a:prstGeom prst="rect">
            <a:avLst/>
          </a:prstGeom>
        </p:spPr>
      </p:pic>
      <p:pic>
        <p:nvPicPr>
          <p:cNvPr id="4" name="Рисунок 3" descr="туркмения 6.jpg"/>
          <p:cNvPicPr>
            <a:picLocks noChangeAspect="1"/>
          </p:cNvPicPr>
          <p:nvPr/>
        </p:nvPicPr>
        <p:blipFill>
          <a:blip r:embed="rId4"/>
          <a:stretch>
            <a:fillRect/>
          </a:stretch>
        </p:blipFill>
        <p:spPr>
          <a:xfrm>
            <a:off x="5286380" y="142852"/>
            <a:ext cx="2886075" cy="2667000"/>
          </a:xfrm>
          <a:prstGeom prst="rect">
            <a:avLst/>
          </a:prstGeom>
        </p:spPr>
      </p:pic>
      <p:pic>
        <p:nvPicPr>
          <p:cNvPr id="5" name="Рисунок 4" descr="туркмения 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86182" y="2428868"/>
            <a:ext cx="2322444" cy="1544426"/>
          </a:xfrm>
          <a:prstGeom prst="rect">
            <a:avLst/>
          </a:prstGeom>
        </p:spPr>
      </p:pic>
      <p:pic>
        <p:nvPicPr>
          <p:cNvPr id="6" name="Рисунок 5" descr="туркмения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4282" y="4214818"/>
            <a:ext cx="3908177" cy="228601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2">
                    <a:lumMod val="75000"/>
                  </a:schemeClr>
                </a:solidFill>
                <a:latin typeface="Century Gothic" pitchFamily="34" charset="0"/>
              </a:rPr>
              <a:t>Узбекская ССР</a:t>
            </a:r>
            <a:endParaRPr lang="ru-RU" b="1" dirty="0">
              <a:solidFill>
                <a:schemeClr val="accent2">
                  <a:lumMod val="75000"/>
                </a:schemeClr>
              </a:solidFill>
              <a:latin typeface="Century Gothic" pitchFamily="34" charset="0"/>
            </a:endParaRPr>
          </a:p>
        </p:txBody>
      </p:sp>
      <p:pic>
        <p:nvPicPr>
          <p:cNvPr id="4" name="Содержимое 3" descr="uz.gif"/>
          <p:cNvPicPr>
            <a:picLocks noGrp="1" noChangeAspect="1"/>
          </p:cNvPicPr>
          <p:nvPr>
            <p:ph idx="1"/>
          </p:nvPr>
        </p:nvPicPr>
        <p:blipFill>
          <a:blip r:embed="rId2"/>
          <a:stretch>
            <a:fillRect/>
          </a:stretch>
        </p:blipFill>
        <p:spPr>
          <a:xfrm>
            <a:off x="1000100" y="2000240"/>
            <a:ext cx="1676400" cy="1905000"/>
          </a:xfrm>
        </p:spPr>
      </p:pic>
      <p:sp>
        <p:nvSpPr>
          <p:cNvPr id="5" name="Прямоугольник 4"/>
          <p:cNvSpPr/>
          <p:nvPr/>
        </p:nvSpPr>
        <p:spPr>
          <a:xfrm>
            <a:off x="3643306" y="1571612"/>
            <a:ext cx="4572000" cy="3785652"/>
          </a:xfrm>
          <a:prstGeom prst="rect">
            <a:avLst/>
          </a:prstGeom>
        </p:spPr>
        <p:txBody>
          <a:bodyPr>
            <a:spAutoFit/>
          </a:bodyPr>
          <a:lstStyle/>
          <a:p>
            <a:r>
              <a:rPr lang="ru-RU" sz="1600" b="1" dirty="0" smtClean="0">
                <a:latin typeface="Century Gothic" pitchFamily="34" charset="0"/>
              </a:rPr>
              <a:t>Государственный герб Узбекской Советской Социалистической Республики представляет собой изображение в лучах солнца серпа и молота, окруженных венком, состоящим справа из колосьев пшеницы и слева − из веток хлопчатника с цветами и раскрытыми коробочками хлопка; в верхней части герба находится пятиконечная звезда; внизу изображена часть земного шара. На ленте венка надписи: слева − на узбекском, справа − на русском языках «Пролетарии всех стран, соединяйтесь!» Внизу на банте ленты надпись «</a:t>
            </a:r>
            <a:r>
              <a:rPr lang="ru-RU" sz="1600" b="1" dirty="0" err="1" smtClean="0">
                <a:latin typeface="Century Gothic" pitchFamily="34" charset="0"/>
              </a:rPr>
              <a:t>УзССР</a:t>
            </a:r>
            <a:r>
              <a:rPr lang="ru-RU" sz="1600" b="1" dirty="0" smtClean="0">
                <a:latin typeface="Century Gothic" pitchFamily="34" charset="0"/>
              </a:rPr>
              <a:t>».</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збекистан.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20" y="214290"/>
            <a:ext cx="4406457" cy="3143272"/>
          </a:xfrm>
          <a:prstGeom prst="rect">
            <a:avLst/>
          </a:prstGeom>
        </p:spPr>
      </p:pic>
      <p:pic>
        <p:nvPicPr>
          <p:cNvPr id="3" name="Рисунок 2" descr="Узбекистан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2066" y="142852"/>
            <a:ext cx="3608281" cy="3776668"/>
          </a:xfrm>
          <a:prstGeom prst="rect">
            <a:avLst/>
          </a:prstGeom>
        </p:spPr>
      </p:pic>
      <p:pic>
        <p:nvPicPr>
          <p:cNvPr id="5" name="Рисунок 4" descr="узбекистан 3.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720" y="3500438"/>
            <a:ext cx="2085645" cy="3143248"/>
          </a:xfrm>
          <a:prstGeom prst="rect">
            <a:avLst/>
          </a:prstGeom>
        </p:spPr>
      </p:pic>
      <p:pic>
        <p:nvPicPr>
          <p:cNvPr id="6" name="Рисунок 5" descr="узбекистан 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0628" y="3786190"/>
            <a:ext cx="3944727" cy="2876548"/>
          </a:xfrm>
          <a:prstGeom prst="rect">
            <a:avLst/>
          </a:prstGeom>
        </p:spPr>
      </p:pic>
      <p:pic>
        <p:nvPicPr>
          <p:cNvPr id="4" name="Рисунок 3" descr="Узбекистан 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00232" y="3786190"/>
            <a:ext cx="3430276" cy="25669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500306"/>
            <a:ext cx="8786874" cy="4031873"/>
          </a:xfrm>
          <a:prstGeom prst="rect">
            <a:avLst/>
          </a:prstGeom>
        </p:spPr>
        <p:txBody>
          <a:bodyPr wrap="square">
            <a:spAutoFit/>
          </a:bodyPr>
          <a:lstStyle/>
          <a:p>
            <a:r>
              <a:rPr lang="ru-RU" sz="1600" b="1" dirty="0" smtClean="0">
                <a:latin typeface="Century Gothic" pitchFamily="34" charset="0"/>
              </a:rPr>
              <a:t>Государственный герб СССР — официальный государственный символ СССР, наряду с флагом и гимном, один из первых социалистических гербов. Герб был установлен Конституцией СССР (ст. 143) и представлял собой изображение серпа и молота на фоне земного шара, в лучах солнца и в обрамлении колосьев, с надписью на языках союзных республик «Пролетарии всех стран, соединяйтесь!». В верхней части герба — пятиконечная красная звезда с жёлтым ободком.</a:t>
            </a:r>
          </a:p>
          <a:p>
            <a:r>
              <a:rPr lang="ru-RU" sz="1600" b="1" dirty="0" smtClean="0">
                <a:latin typeface="Century Gothic" pitchFamily="34" charset="0"/>
              </a:rPr>
              <a:t>Государственный герб СССР символизировал союз рабочих и крестьян, добровольное объединение равноправных союзных республик в едином союзном государстве, равноправие всех наций и выражал идею интернациональной солидарности народов СССР с трудящимися всех стран планеты Земля.</a:t>
            </a:r>
          </a:p>
          <a:p>
            <a:r>
              <a:rPr lang="ru-RU" sz="1600" b="1" dirty="0" smtClean="0">
                <a:latin typeface="Century Gothic" pitchFamily="34" charset="0"/>
              </a:rPr>
              <a:t>Материки на гербе изображены светло-коричневыми, девизы — золотыми буквами по красной ленте. Колосья символизируют жизнеспособность государства, процветание; солнце — свет коммунистических идей, светлое будущее.</a:t>
            </a:r>
            <a:endParaRPr lang="ru-RU" sz="1600" b="1" dirty="0">
              <a:latin typeface="Century Gothic" pitchFamily="34" charset="0"/>
            </a:endParaRPr>
          </a:p>
        </p:txBody>
      </p:sp>
      <p:sp>
        <p:nvSpPr>
          <p:cNvPr id="50177" name="Rectangle 1"/>
          <p:cNvSpPr>
            <a:spLocks noChangeArrowheads="1"/>
          </p:cNvSpPr>
          <p:nvPr/>
        </p:nvSpPr>
        <p:spPr bwMode="auto">
          <a:xfrm>
            <a:off x="5214942" y="1142984"/>
            <a:ext cx="285752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ru-RU" sz="1800" b="0" i="0" u="none" strike="noStrike" cap="none" normalizeH="0" baseline="0" dirty="0" smtClean="0">
                <a:ln>
                  <a:noFill/>
                </a:ln>
                <a:solidFill>
                  <a:schemeClr val="tx1"/>
                </a:solidFill>
                <a:effectLst/>
                <a:latin typeface="Arial" pitchFamily="34" charset="0"/>
                <a:hlinkClick r:id="rId2"/>
              </a:rPr>
              <a:t>  </a:t>
            </a:r>
            <a:endParaRPr kumimoji="0" lang="ru-RU" sz="71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ru-RU" sz="1200" b="0" i="0" u="none" strike="noStrike" cap="none" normalizeH="0" baseline="0" dirty="0" smtClean="0">
                <a:ln>
                  <a:noFill/>
                </a:ln>
                <a:solidFill>
                  <a:schemeClr val="tx1"/>
                </a:solidFill>
                <a:effectLst/>
                <a:latin typeface="Arial" pitchFamily="34" charset="0"/>
                <a:hlinkClick r:id="rId3"/>
              </a:rPr>
              <a:t>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ru-RU" sz="1200" b="0" i="0" u="none" strike="noStrike" cap="none" normalizeH="0" baseline="0" dirty="0" smtClean="0">
                <a:ln>
                  <a:noFill/>
                </a:ln>
                <a:solidFill>
                  <a:schemeClr val="tx1"/>
                </a:solidFill>
                <a:effectLst/>
                <a:latin typeface="Arial" pitchFamily="34" charset="0"/>
                <a:hlinkClick r:id="rId4"/>
              </a:rPr>
              <a:t>  </a:t>
            </a:r>
            <a:endParaRPr kumimoji="0" lang="ru-RU" sz="12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entury Gothic" pitchFamily="34" charset="0"/>
              </a:rPr>
              <a:t>Герб СССР (1946-1956)</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7200" b="0" i="0" u="none" strike="noStrike" cap="none" normalizeH="0" baseline="0" dirty="0" smtClean="0">
              <a:ln>
                <a:noFill/>
              </a:ln>
              <a:solidFill>
                <a:schemeClr val="tx1"/>
              </a:solidFill>
              <a:effectLst/>
              <a:latin typeface="Arial" pitchFamily="34" charset="0"/>
            </a:endParaRPr>
          </a:p>
        </p:txBody>
      </p:sp>
      <p:pic>
        <p:nvPicPr>
          <p:cNvPr id="50178" name="Picture 2" descr="https://upload.wikimedia.org/wikipedia/commons/thumb/d/dc/Coat_of_arms_of_the_Soviet_Union_1923%E2%80%931936.svg/120px-Coat_of_arms_of_the_Soviet_Union_1923%E2%80%931936.svg.png">
            <a:hlinkClick r:id="rId2"/>
          </p:cNvPr>
          <p:cNvPicPr>
            <a:picLocks noChangeAspect="1" noChangeArrowheads="1"/>
          </p:cNvPicPr>
          <p:nvPr/>
        </p:nvPicPr>
        <p:blipFill>
          <a:blip r:embed="rId5"/>
          <a:srcRect/>
          <a:stretch>
            <a:fillRect/>
          </a:stretch>
        </p:blipFill>
        <p:spPr bwMode="auto">
          <a:xfrm>
            <a:off x="843409" y="214290"/>
            <a:ext cx="1656881" cy="1643074"/>
          </a:xfrm>
          <a:prstGeom prst="rect">
            <a:avLst/>
          </a:prstGeom>
          <a:noFill/>
        </p:spPr>
      </p:pic>
      <p:pic>
        <p:nvPicPr>
          <p:cNvPr id="50179" name="Picture 3" descr="https://upload.wikimedia.org/wikipedia/commons/thumb/4/4a/USSR_Emblem_1936.png/120px-USSR_Emblem_1936.png">
            <a:hlinkClick r:id="rId3"/>
          </p:cNvPr>
          <p:cNvPicPr>
            <a:picLocks noChangeAspect="1" noChangeArrowheads="1"/>
          </p:cNvPicPr>
          <p:nvPr/>
        </p:nvPicPr>
        <p:blipFill>
          <a:blip r:embed="rId6"/>
          <a:srcRect/>
          <a:stretch>
            <a:fillRect/>
          </a:stretch>
        </p:blipFill>
        <p:spPr bwMode="auto">
          <a:xfrm>
            <a:off x="3500430" y="214290"/>
            <a:ext cx="1714512" cy="1714512"/>
          </a:xfrm>
          <a:prstGeom prst="rect">
            <a:avLst/>
          </a:prstGeom>
          <a:noFill/>
        </p:spPr>
      </p:pic>
      <p:pic>
        <p:nvPicPr>
          <p:cNvPr id="50180" name="Picture 4" descr="https://upload.wikimedia.org/wikipedia/commons/thumb/6/64/Coat_of_arms_of_the_Soviet_Union_1946-1956.svg/117px-Coat_of_arms_of_the_Soviet_Union_1946-1956.svg.png">
            <a:hlinkClick r:id="rId4"/>
          </p:cNvPr>
          <p:cNvPicPr>
            <a:picLocks noChangeAspect="1" noChangeArrowheads="1"/>
          </p:cNvPicPr>
          <p:nvPr/>
        </p:nvPicPr>
        <p:blipFill>
          <a:blip r:embed="rId7"/>
          <a:srcRect/>
          <a:stretch>
            <a:fillRect/>
          </a:stretch>
        </p:blipFill>
        <p:spPr bwMode="auto">
          <a:xfrm>
            <a:off x="5857884" y="214289"/>
            <a:ext cx="1714512" cy="1758474"/>
          </a:xfrm>
          <a:prstGeom prst="rect">
            <a:avLst/>
          </a:prstGeom>
          <a:noFill/>
        </p:spPr>
      </p:pic>
      <p:sp>
        <p:nvSpPr>
          <p:cNvPr id="7" name="Прямоугольник 6"/>
          <p:cNvSpPr/>
          <p:nvPr/>
        </p:nvSpPr>
        <p:spPr>
          <a:xfrm>
            <a:off x="642910" y="1857364"/>
            <a:ext cx="2286016" cy="646331"/>
          </a:xfrm>
          <a:prstGeom prst="rect">
            <a:avLst/>
          </a:prstGeom>
        </p:spPr>
        <p:txBody>
          <a:bodyPr wrap="square">
            <a:spAutoFit/>
          </a:bodyPr>
          <a:lstStyle/>
          <a:p>
            <a:pPr lvl="0" algn="ctr"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Century Gothic" pitchFamily="34" charset="0"/>
              </a:rPr>
              <a:t>Окончательный вариант герба </a:t>
            </a:r>
          </a:p>
          <a:p>
            <a:pPr lvl="0" algn="ctr"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Century Gothic" pitchFamily="34" charset="0"/>
              </a:rPr>
              <a:t>СССР от 6 июля 1923 года</a:t>
            </a:r>
          </a:p>
        </p:txBody>
      </p:sp>
      <p:sp>
        <p:nvSpPr>
          <p:cNvPr id="8" name="Прямоугольник 7"/>
          <p:cNvSpPr/>
          <p:nvPr/>
        </p:nvSpPr>
        <p:spPr>
          <a:xfrm>
            <a:off x="3286116" y="2000240"/>
            <a:ext cx="1957587" cy="276999"/>
          </a:xfrm>
          <a:prstGeom prst="rect">
            <a:avLst/>
          </a:prstGeom>
        </p:spPr>
        <p:txBody>
          <a:bodyPr wrap="none">
            <a:spAutoFit/>
          </a:bodyPr>
          <a:lstStyle/>
          <a:p>
            <a:pPr lvl="0" algn="ctr" eaLnBrk="0" fontAlgn="base" hangingPunct="0">
              <a:spcBef>
                <a:spcPct val="0"/>
              </a:spcBef>
              <a:spcAft>
                <a:spcPct val="0"/>
              </a:spcAft>
            </a:pPr>
            <a:r>
              <a:rPr kumimoji="0" lang="ru-RU" sz="1200" b="1" i="0" u="none" strike="noStrike" cap="none" normalizeH="0" baseline="0" dirty="0" smtClean="0">
                <a:ln>
                  <a:noFill/>
                </a:ln>
                <a:solidFill>
                  <a:schemeClr val="tx1"/>
                </a:solidFill>
                <a:effectLst/>
                <a:latin typeface="Century Gothic" pitchFamily="34" charset="0"/>
              </a:rPr>
              <a:t>Герб СССР (1936-1946)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latin typeface="Century Gothic" pitchFamily="34" charset="0"/>
              </a:rPr>
              <a:t>Украинская ССР</a:t>
            </a:r>
            <a:endParaRPr lang="ru-RU" b="1" dirty="0">
              <a:solidFill>
                <a:srgbClr val="00B050"/>
              </a:solidFill>
              <a:latin typeface="Century Gothic" pitchFamily="34" charset="0"/>
            </a:endParaRPr>
          </a:p>
        </p:txBody>
      </p:sp>
      <p:pic>
        <p:nvPicPr>
          <p:cNvPr id="4" name="Содержимое 3" descr="ua.gif"/>
          <p:cNvPicPr>
            <a:picLocks noGrp="1" noChangeAspect="1"/>
          </p:cNvPicPr>
          <p:nvPr>
            <p:ph idx="1"/>
          </p:nvPr>
        </p:nvPicPr>
        <p:blipFill>
          <a:blip r:embed="rId2"/>
          <a:stretch>
            <a:fillRect/>
          </a:stretch>
        </p:blipFill>
        <p:spPr>
          <a:xfrm>
            <a:off x="714348" y="1785926"/>
            <a:ext cx="1771650" cy="1905000"/>
          </a:xfrm>
        </p:spPr>
      </p:pic>
      <p:sp>
        <p:nvSpPr>
          <p:cNvPr id="5" name="Прямоугольник 4"/>
          <p:cNvSpPr/>
          <p:nvPr/>
        </p:nvSpPr>
        <p:spPr>
          <a:xfrm>
            <a:off x="3428992" y="1785926"/>
            <a:ext cx="4572000" cy="2800767"/>
          </a:xfrm>
          <a:prstGeom prst="rect">
            <a:avLst/>
          </a:prstGeom>
        </p:spPr>
        <p:txBody>
          <a:bodyPr>
            <a:spAutoFit/>
          </a:bodyPr>
          <a:lstStyle/>
          <a:p>
            <a:r>
              <a:rPr lang="ru-RU" sz="1600" b="1" dirty="0" smtClean="0">
                <a:latin typeface="Century Gothic" pitchFamily="34" charset="0"/>
              </a:rPr>
              <a:t>Государственный герб Украинской Советской Социалистической Республики представляет собой изображение серпа и молота, расположенных на щите в лучах солнца и в обрамлении колосьев, с надписью на ленте: внизу венка – "</a:t>
            </a:r>
            <a:r>
              <a:rPr lang="ru-RU" sz="1600" b="1" dirty="0" err="1" smtClean="0">
                <a:latin typeface="Century Gothic" pitchFamily="34" charset="0"/>
              </a:rPr>
              <a:t>Українська</a:t>
            </a:r>
            <a:r>
              <a:rPr lang="ru-RU" sz="1600" b="1" dirty="0" smtClean="0">
                <a:latin typeface="Century Gothic" pitchFamily="34" charset="0"/>
              </a:rPr>
              <a:t> РСР", на правом витке - "Пролетарии всех стран, соединяйтесь!" и на левом – "</a:t>
            </a:r>
            <a:r>
              <a:rPr lang="ru-RU" sz="1600" b="1" dirty="0" err="1" smtClean="0">
                <a:latin typeface="Century Gothic" pitchFamily="34" charset="0"/>
              </a:rPr>
              <a:t>Пролетарі</a:t>
            </a:r>
            <a:r>
              <a:rPr lang="ru-RU" sz="1600" b="1" dirty="0" smtClean="0">
                <a:latin typeface="Century Gothic" pitchFamily="34" charset="0"/>
              </a:rPr>
              <a:t> </a:t>
            </a:r>
            <a:r>
              <a:rPr lang="ru-RU" sz="1600" b="1" dirty="0" err="1" smtClean="0">
                <a:latin typeface="Century Gothic" pitchFamily="34" charset="0"/>
              </a:rPr>
              <a:t>всіх</a:t>
            </a:r>
            <a:r>
              <a:rPr lang="ru-RU" sz="1600" b="1" dirty="0" smtClean="0">
                <a:latin typeface="Century Gothic" pitchFamily="34" charset="0"/>
              </a:rPr>
              <a:t> </a:t>
            </a:r>
            <a:r>
              <a:rPr lang="ru-RU" sz="1600" b="1" dirty="0" err="1" smtClean="0">
                <a:latin typeface="Century Gothic" pitchFamily="34" charset="0"/>
              </a:rPr>
              <a:t>країн</a:t>
            </a:r>
            <a:r>
              <a:rPr lang="ru-RU" sz="1600" b="1" dirty="0" smtClean="0">
                <a:latin typeface="Century Gothic" pitchFamily="34" charset="0"/>
              </a:rPr>
              <a:t>, </a:t>
            </a:r>
            <a:r>
              <a:rPr lang="ru-RU" sz="1600" b="1" dirty="0" err="1" smtClean="0">
                <a:latin typeface="Century Gothic" pitchFamily="34" charset="0"/>
              </a:rPr>
              <a:t>єднайтеся</a:t>
            </a:r>
            <a:r>
              <a:rPr lang="ru-RU" sz="1600" b="1" dirty="0" smtClean="0">
                <a:latin typeface="Century Gothic" pitchFamily="34" charset="0"/>
              </a:rPr>
              <a:t>!". Над щитом между колосьями – пятиконечная звезда .</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Украина 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282" y="285728"/>
            <a:ext cx="2740645" cy="4116320"/>
          </a:xfrm>
          <a:prstGeom prst="rect">
            <a:avLst/>
          </a:prstGeom>
        </p:spPr>
      </p:pic>
      <p:pic>
        <p:nvPicPr>
          <p:cNvPr id="4" name="Рисунок 3" descr="Украина.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86050" y="3643314"/>
            <a:ext cx="3164263" cy="2689624"/>
          </a:xfrm>
          <a:prstGeom prst="rect">
            <a:avLst/>
          </a:prstGeom>
        </p:spPr>
      </p:pic>
      <p:pic>
        <p:nvPicPr>
          <p:cNvPr id="5" name="Рисунок 4" descr="Украина 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7554" y="214290"/>
            <a:ext cx="4363041" cy="2983229"/>
          </a:xfrm>
          <a:prstGeom prst="rect">
            <a:avLst/>
          </a:prstGeom>
        </p:spPr>
      </p:pic>
      <p:pic>
        <p:nvPicPr>
          <p:cNvPr id="3" name="Рисунок 2" descr="Украина 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1208" y="2857496"/>
            <a:ext cx="2912454" cy="3786190"/>
          </a:xfrm>
          <a:prstGeom prst="rect">
            <a:avLst/>
          </a:prstGeom>
        </p:spPr>
      </p:pic>
      <p:pic>
        <p:nvPicPr>
          <p:cNvPr id="6" name="Рисунок 5" descr="Украина 3.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20" y="4643446"/>
            <a:ext cx="2285996" cy="1802127"/>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2">
                    <a:lumMod val="50000"/>
                  </a:schemeClr>
                </a:solidFill>
                <a:latin typeface="Century Gothic" pitchFamily="34" charset="0"/>
              </a:rPr>
              <a:t>Эстонская ССР</a:t>
            </a:r>
            <a:endParaRPr lang="ru-RU" b="1" dirty="0">
              <a:solidFill>
                <a:schemeClr val="bg2">
                  <a:lumMod val="50000"/>
                </a:schemeClr>
              </a:solidFill>
              <a:latin typeface="Century Gothic" pitchFamily="34" charset="0"/>
            </a:endParaRPr>
          </a:p>
        </p:txBody>
      </p:sp>
      <p:pic>
        <p:nvPicPr>
          <p:cNvPr id="4" name="Содержимое 3" descr="ee.gif"/>
          <p:cNvPicPr>
            <a:picLocks noGrp="1" noChangeAspect="1"/>
          </p:cNvPicPr>
          <p:nvPr>
            <p:ph idx="1"/>
          </p:nvPr>
        </p:nvPicPr>
        <p:blipFill>
          <a:blip r:embed="rId2"/>
          <a:stretch>
            <a:fillRect/>
          </a:stretch>
        </p:blipFill>
        <p:spPr>
          <a:xfrm>
            <a:off x="611560" y="1772816"/>
            <a:ext cx="1771650" cy="1924050"/>
          </a:xfrm>
        </p:spPr>
      </p:pic>
      <p:sp>
        <p:nvSpPr>
          <p:cNvPr id="5" name="Прямоугольник 4"/>
          <p:cNvSpPr/>
          <p:nvPr/>
        </p:nvSpPr>
        <p:spPr>
          <a:xfrm>
            <a:off x="3357554" y="1643050"/>
            <a:ext cx="4572000" cy="3293209"/>
          </a:xfrm>
          <a:prstGeom prst="rect">
            <a:avLst/>
          </a:prstGeom>
        </p:spPr>
        <p:txBody>
          <a:bodyPr>
            <a:spAutoFit/>
          </a:bodyPr>
          <a:lstStyle/>
          <a:p>
            <a:r>
              <a:rPr lang="ru-RU" sz="1600" b="1" dirty="0" smtClean="0">
                <a:latin typeface="Century Gothic" pitchFamily="34" charset="0"/>
              </a:rPr>
              <a:t>Государственный герб Эстонской Советской Социалистической Республики состоит из изображения в лучах восходящего солнца серпа и молота, окруженного венком, который состоит слева — из хвойных ветвей и справа — из ржаных колосьев. Обе половинки венка перевиты красной лентой с надписями на эстонском и русском языках: «Пролетарии всех стран, соединяйтесь!» и ниже «</a:t>
            </a:r>
            <a:r>
              <a:rPr lang="ru-RU" sz="1600" b="1" dirty="0" err="1" smtClean="0">
                <a:latin typeface="Century Gothic" pitchFamily="34" charset="0"/>
              </a:rPr>
              <a:t>Eesti</a:t>
            </a:r>
            <a:r>
              <a:rPr lang="ru-RU" sz="1600" b="1" dirty="0" smtClean="0">
                <a:latin typeface="Century Gothic" pitchFamily="34" charset="0"/>
              </a:rPr>
              <a:t> NSV». Наверху герба находится пятиконечная звезда.</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Эстон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44" y="142852"/>
            <a:ext cx="4714908" cy="3316152"/>
          </a:xfrm>
          <a:prstGeom prst="rect">
            <a:avLst/>
          </a:prstGeom>
        </p:spPr>
      </p:pic>
      <p:pic>
        <p:nvPicPr>
          <p:cNvPr id="3" name="Рисунок 2" descr="Эстония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0628" y="142852"/>
            <a:ext cx="3689787" cy="2533654"/>
          </a:xfrm>
          <a:prstGeom prst="rect">
            <a:avLst/>
          </a:prstGeom>
        </p:spPr>
      </p:pic>
      <p:pic>
        <p:nvPicPr>
          <p:cNvPr id="4" name="Рисунок 3" descr="Эстония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57818" y="3071810"/>
            <a:ext cx="3501515" cy="3495679"/>
          </a:xfrm>
          <a:prstGeom prst="rect">
            <a:avLst/>
          </a:prstGeom>
        </p:spPr>
      </p:pic>
      <p:pic>
        <p:nvPicPr>
          <p:cNvPr id="5" name="Рисунок 4" descr="эстония 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348" y="3929066"/>
            <a:ext cx="4119568" cy="274245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a:bodyPr>
          <a:lstStyle/>
          <a:p>
            <a:r>
              <a:rPr lang="ru-RU" b="1" dirty="0">
                <a:solidFill>
                  <a:schemeClr val="accent2">
                    <a:lumMod val="60000"/>
                    <a:lumOff val="40000"/>
                  </a:schemeClr>
                </a:solidFill>
                <a:latin typeface="Century Gothic" pitchFamily="34" charset="0"/>
              </a:rPr>
              <a:t>Фонтан Дружбы Народов на ВДНХ</a:t>
            </a:r>
            <a:r>
              <a:rPr lang="ru-RU" dirty="0">
                <a:solidFill>
                  <a:schemeClr val="accent2">
                    <a:lumMod val="60000"/>
                    <a:lumOff val="40000"/>
                  </a:schemeClr>
                </a:solidFill>
                <a:latin typeface="Century Gothic" pitchFamily="34" charset="0"/>
              </a:rPr>
              <a:t/>
            </a:r>
            <a:br>
              <a:rPr lang="ru-RU" dirty="0">
                <a:solidFill>
                  <a:schemeClr val="accent2">
                    <a:lumMod val="60000"/>
                    <a:lumOff val="40000"/>
                  </a:schemeClr>
                </a:solidFill>
                <a:latin typeface="Century Gothic" pitchFamily="34" charset="0"/>
              </a:rPr>
            </a:br>
            <a:endParaRPr lang="ru-RU" dirty="0">
              <a:solidFill>
                <a:schemeClr val="accent2">
                  <a:lumMod val="60000"/>
                  <a:lumOff val="40000"/>
                </a:schemeClr>
              </a:solidFill>
              <a:latin typeface="Century Gothic" pitchFamily="34" charset="0"/>
            </a:endParaRPr>
          </a:p>
        </p:txBody>
      </p:sp>
      <p:pic>
        <p:nvPicPr>
          <p:cNvPr id="4" name="Содержимое 3" descr="фонтан.jpg"/>
          <p:cNvPicPr>
            <a:picLocks noGrp="1" noChangeAspect="1"/>
          </p:cNvPicPr>
          <p:nvPr>
            <p:ph idx="1"/>
          </p:nvPr>
        </p:nvPicPr>
        <p:blipFill>
          <a:blip r:embed="rId2"/>
          <a:stretch>
            <a:fillRect/>
          </a:stretch>
        </p:blipFill>
        <p:spPr>
          <a:xfrm>
            <a:off x="3071802" y="2428868"/>
            <a:ext cx="5715040" cy="3667151"/>
          </a:xfrm>
        </p:spPr>
      </p:pic>
      <p:sp>
        <p:nvSpPr>
          <p:cNvPr id="5" name="Прямоугольник 4"/>
          <p:cNvSpPr/>
          <p:nvPr/>
        </p:nvSpPr>
        <p:spPr>
          <a:xfrm>
            <a:off x="214282" y="2643182"/>
            <a:ext cx="2571768" cy="3416320"/>
          </a:xfrm>
          <a:prstGeom prst="rect">
            <a:avLst/>
          </a:prstGeom>
        </p:spPr>
        <p:txBody>
          <a:bodyPr wrap="square">
            <a:spAutoFit/>
          </a:bodyPr>
          <a:lstStyle/>
          <a:p>
            <a:pPr lvl="0" fontAlgn="base">
              <a:spcBef>
                <a:spcPct val="0"/>
              </a:spcBef>
              <a:spcAft>
                <a:spcPct val="0"/>
              </a:spcAft>
            </a:pPr>
            <a:r>
              <a:rPr kumimoji="0" lang="ru-RU" sz="1200" b="1" i="0" strike="noStrike" cap="none" normalizeH="0" baseline="0" dirty="0" smtClean="0">
                <a:ln>
                  <a:noFill/>
                </a:ln>
                <a:effectLst/>
                <a:latin typeface="Century Gothic" pitchFamily="34" charset="0"/>
                <a:ea typeface="Times New Roman" pitchFamily="18" charset="0"/>
                <a:cs typeface="Times New Roman" pitchFamily="18" charset="0"/>
              </a:rPr>
              <a:t>В Москве порядка 250 фонтанов, и любой из них по-своему замечателен и красив. Но самым знаменитым и впечатляющим называют Фонтан Дружбы Народов.</a:t>
            </a:r>
            <a:endParaRPr kumimoji="0" lang="ru-RU" sz="1200" b="1" i="0" strike="noStrike" cap="none" normalizeH="0" baseline="0" dirty="0" smtClean="0">
              <a:ln>
                <a:noFill/>
              </a:ln>
              <a:effectLst/>
              <a:latin typeface="Century Gothic" pitchFamily="34" charset="0"/>
            </a:endParaRPr>
          </a:p>
          <a:p>
            <a:pPr lvl="0" eaLnBrk="0" fontAlgn="base" hangingPunct="0">
              <a:spcBef>
                <a:spcPct val="0"/>
              </a:spcBef>
              <a:spcAft>
                <a:spcPct val="0"/>
              </a:spcAft>
            </a:pPr>
            <a:r>
              <a:rPr kumimoji="0" lang="ru-RU" sz="1200" b="1" i="0" strike="noStrike" cap="none" normalizeH="0" baseline="0" dirty="0" smtClean="0">
                <a:ln>
                  <a:noFill/>
                </a:ln>
                <a:effectLst/>
                <a:latin typeface="Century Gothic" pitchFamily="34" charset="0"/>
                <a:ea typeface="Times New Roman" pitchFamily="18" charset="0"/>
                <a:cs typeface="Times New Roman" pitchFamily="18" charset="0"/>
              </a:rPr>
              <a:t>Несмотря на то, что эта достопримечательность столицы расположена далеко от центра, потоки туристов возле фонтана не иссякают ни летом, ни зимой (хотя в морозы сам фонтан не работает). Столичные жители тоже любят гулять здесь. Чем же так полюбился людям этот фонтан?</a:t>
            </a:r>
            <a:endParaRPr kumimoji="0" lang="ru-RU" sz="1200" b="1" i="0" strike="noStrike" cap="none" normalizeH="0" baseline="0" dirty="0" smtClean="0">
              <a:ln>
                <a:noFill/>
              </a:ln>
              <a:effectLst/>
              <a:latin typeface="Century Gothic"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rmAutofit/>
          </a:bodyPr>
          <a:lstStyle/>
          <a:p>
            <a:r>
              <a:rPr lang="ru-RU" sz="3200" b="1" dirty="0">
                <a:solidFill>
                  <a:schemeClr val="accent2">
                    <a:lumMod val="60000"/>
                    <a:lumOff val="40000"/>
                  </a:schemeClr>
                </a:solidFill>
                <a:latin typeface="Century Gothic" pitchFamily="34" charset="0"/>
              </a:rPr>
              <a:t>Грандиозность и размах</a:t>
            </a:r>
            <a:endParaRPr lang="ru-RU" sz="3200" dirty="0">
              <a:solidFill>
                <a:schemeClr val="accent2">
                  <a:lumMod val="60000"/>
                  <a:lumOff val="40000"/>
                </a:schemeClr>
              </a:solidFill>
              <a:latin typeface="Century Gothic" pitchFamily="34" charset="0"/>
            </a:endParaRPr>
          </a:p>
        </p:txBody>
      </p:sp>
      <p:pic>
        <p:nvPicPr>
          <p:cNvPr id="5" name="Содержимое 4" descr="фонтан 3.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57158" y="2071678"/>
            <a:ext cx="4217409" cy="2917041"/>
          </a:xfrm>
        </p:spPr>
      </p:pic>
      <p:sp>
        <p:nvSpPr>
          <p:cNvPr id="4" name="Содержимое 3"/>
          <p:cNvSpPr>
            <a:spLocks noGrp="1"/>
          </p:cNvSpPr>
          <p:nvPr>
            <p:ph sz="half" idx="2"/>
          </p:nvPr>
        </p:nvSpPr>
        <p:spPr/>
        <p:txBody>
          <a:bodyPr>
            <a:normAutofit fontScale="47500" lnSpcReduction="20000"/>
          </a:bodyPr>
          <a:lstStyle/>
          <a:p>
            <a:pPr marL="0" indent="0" algn="just">
              <a:lnSpc>
                <a:spcPct val="120000"/>
              </a:lnSpc>
              <a:spcBef>
                <a:spcPts val="0"/>
              </a:spcBef>
              <a:buNone/>
            </a:pPr>
            <a:r>
              <a:rPr lang="ru-RU" sz="2500" b="1" dirty="0">
                <a:latin typeface="Century Gothic" pitchFamily="34" charset="0"/>
              </a:rPr>
              <a:t>Фонтан Дружбы Народов самый большой среди каскада </a:t>
            </a:r>
            <a:r>
              <a:rPr lang="ru-RU" sz="2500" b="1" dirty="0" smtClean="0">
                <a:latin typeface="Century Gothic" pitchFamily="34" charset="0"/>
              </a:rPr>
              <a:t>фонтанов ВДНХ. </a:t>
            </a:r>
            <a:r>
              <a:rPr lang="ru-RU" sz="2500" b="1" dirty="0">
                <a:latin typeface="Century Gothic" pitchFamily="34" charset="0"/>
              </a:rPr>
              <a:t>Построен он в 1954 году по проекту К. </a:t>
            </a:r>
            <a:r>
              <a:rPr lang="ru-RU" sz="2500" b="1" dirty="0" err="1">
                <a:latin typeface="Century Gothic" pitchFamily="34" charset="0"/>
              </a:rPr>
              <a:t>Топуридзе</a:t>
            </a:r>
            <a:r>
              <a:rPr lang="ru-RU" sz="2500" b="1" dirty="0">
                <a:latin typeface="Century Gothic" pitchFamily="34" charset="0"/>
              </a:rPr>
              <a:t>, выполненному группой скульпторов и мастеров под руководством инженера В. </a:t>
            </a:r>
            <a:r>
              <a:rPr lang="ru-RU" sz="2500" b="1" dirty="0" err="1">
                <a:latin typeface="Century Gothic" pitchFamily="34" charset="0"/>
              </a:rPr>
              <a:t>Клявина</a:t>
            </a:r>
            <a:r>
              <a:rPr lang="ru-RU" sz="2500" b="1" dirty="0">
                <a:latin typeface="Century Gothic" pitchFamily="34" charset="0"/>
              </a:rPr>
              <a:t>.</a:t>
            </a:r>
          </a:p>
          <a:p>
            <a:pPr marL="0" indent="0" algn="just">
              <a:lnSpc>
                <a:spcPct val="120000"/>
              </a:lnSpc>
              <a:spcBef>
                <a:spcPts val="0"/>
              </a:spcBef>
              <a:buNone/>
            </a:pPr>
            <a:r>
              <a:rPr lang="ru-RU" sz="2500" b="1" dirty="0">
                <a:latin typeface="Century Gothic" pitchFamily="34" charset="0"/>
              </a:rPr>
              <a:t>Длина периметра сооружения – 170 метров, общая площадь 3,5 тысячи м</a:t>
            </a:r>
            <a:r>
              <a:rPr lang="ru-RU" sz="2500" b="1" baseline="30000" dirty="0">
                <a:latin typeface="Century Gothic" pitchFamily="34" charset="0"/>
              </a:rPr>
              <a:t>2</a:t>
            </a:r>
            <a:r>
              <a:rPr lang="ru-RU" sz="2500" b="1" dirty="0">
                <a:latin typeface="Century Gothic" pitchFamily="34" charset="0"/>
              </a:rPr>
              <a:t>. За одну секунду вверх выбрасывается 1200 литров воды. Но более всего поражают не грандиозные размеры, а скульптурная композиция. Посреди фонтана стоит гигантский сноп из пшеницы, подсолнухов и конопли, выращиваемой в те годы на колхозных полях для хозяйственных нужд. Все покрыто сусальным </a:t>
            </a:r>
            <a:r>
              <a:rPr lang="ru-RU" sz="2500" b="1" dirty="0" smtClean="0">
                <a:latin typeface="Century Gothic" pitchFamily="34" charset="0"/>
              </a:rPr>
              <a:t>золотом.</a:t>
            </a:r>
          </a:p>
          <a:p>
            <a:pPr marL="0" indent="0" algn="just">
              <a:lnSpc>
                <a:spcPct val="120000"/>
              </a:lnSpc>
              <a:spcBef>
                <a:spcPts val="0"/>
              </a:spcBef>
              <a:buNone/>
            </a:pPr>
            <a:r>
              <a:rPr lang="ru-RU" sz="2500" b="1" dirty="0" smtClean="0">
                <a:latin typeface="Century Gothic" pitchFamily="34" charset="0"/>
              </a:rPr>
              <a:t>Поначалу </a:t>
            </a:r>
            <a:r>
              <a:rPr lang="ru-RU" sz="2500" b="1" dirty="0">
                <a:latin typeface="Century Gothic" pitchFamily="34" charset="0"/>
              </a:rPr>
              <a:t>фонтан даже назвали Золотой Сноп, но вскоре переименовали. Сноп окружают 16 дев в национальных костюмах народов республик Советского Союза.</a:t>
            </a:r>
          </a:p>
          <a:p>
            <a:endParaRPr lang="ru-R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ru-RU" sz="3200" b="1" dirty="0">
                <a:solidFill>
                  <a:srgbClr val="C00000"/>
                </a:solidFill>
                <a:latin typeface="Century Gothic" pitchFamily="34" charset="0"/>
              </a:rPr>
              <a:t>Загадки золотых девушек</a:t>
            </a:r>
            <a:br>
              <a:rPr lang="ru-RU" sz="3200" b="1" dirty="0">
                <a:solidFill>
                  <a:srgbClr val="C00000"/>
                </a:solidFill>
                <a:latin typeface="Century Gothic" pitchFamily="34" charset="0"/>
              </a:rPr>
            </a:br>
            <a:endParaRPr lang="ru-RU" sz="3200" b="1" dirty="0">
              <a:solidFill>
                <a:srgbClr val="C00000"/>
              </a:solidFill>
              <a:latin typeface="Century Gothic" pitchFamily="34" charset="0"/>
            </a:endParaRPr>
          </a:p>
        </p:txBody>
      </p:sp>
      <p:pic>
        <p:nvPicPr>
          <p:cNvPr id="5" name="Содержимое 4" descr="фонтан 2.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785918" y="500042"/>
            <a:ext cx="4857784" cy="3068501"/>
          </a:xfrm>
        </p:spPr>
      </p:pic>
      <p:sp>
        <p:nvSpPr>
          <p:cNvPr id="4" name="Содержимое 3"/>
          <p:cNvSpPr>
            <a:spLocks noGrp="1"/>
          </p:cNvSpPr>
          <p:nvPr>
            <p:ph sz="half" idx="2"/>
          </p:nvPr>
        </p:nvSpPr>
        <p:spPr>
          <a:xfrm>
            <a:off x="214282" y="3714752"/>
            <a:ext cx="8572560" cy="3000396"/>
          </a:xfrm>
        </p:spPr>
        <p:txBody>
          <a:bodyPr>
            <a:normAutofit fontScale="25000" lnSpcReduction="20000"/>
          </a:bodyPr>
          <a:lstStyle/>
          <a:p>
            <a:pPr marL="0" indent="0">
              <a:lnSpc>
                <a:spcPct val="120000"/>
              </a:lnSpc>
              <a:spcBef>
                <a:spcPts val="0"/>
              </a:spcBef>
              <a:buNone/>
            </a:pPr>
            <a:r>
              <a:rPr lang="ru-RU" sz="4800" b="1" dirty="0">
                <a:latin typeface="Century Gothic" pitchFamily="34" charset="0"/>
              </a:rPr>
              <a:t>Вдумчивый человек может удивиться количеству статуй, ведь в СССР было всего 15 союзных республик. Эта загадка довольно проста – ранее в состав страны входила и шестнадцатая, Карело-Финская Республика, но позднее ее статус трансформировался на Карельскую АССР в составе РФСР.</a:t>
            </a:r>
          </a:p>
          <a:p>
            <a:pPr marL="0" indent="0">
              <a:lnSpc>
                <a:spcPct val="120000"/>
              </a:lnSpc>
              <a:spcBef>
                <a:spcPts val="0"/>
              </a:spcBef>
              <a:buNone/>
            </a:pPr>
            <a:r>
              <a:rPr lang="ru-RU" sz="4800" b="1" dirty="0">
                <a:latin typeface="Century Gothic" pitchFamily="34" charset="0"/>
              </a:rPr>
              <a:t>Не одно поколение юных москвичей (да и взрослых гостей города) старалось угадать, какая скульптура символизируют ту или иную республику. Очень увлекательное занятие. На всех девушках национальные платья разные народов. Чтобы правильно угадать, надо хорошо разбираться в этнографии костюма.</a:t>
            </a:r>
          </a:p>
          <a:p>
            <a:pPr marL="0" indent="0">
              <a:lnSpc>
                <a:spcPct val="120000"/>
              </a:lnSpc>
              <a:spcBef>
                <a:spcPts val="0"/>
              </a:spcBef>
              <a:buNone/>
            </a:pPr>
            <a:r>
              <a:rPr lang="ru-RU" sz="4800" b="1" dirty="0">
                <a:latin typeface="Century Gothic" pitchFamily="34" charset="0"/>
              </a:rPr>
              <a:t>Лица женщин тоже могут помочь в разрешении этой загадки – для пяти скульпторов позировали 16 ярких представительниц внешнего облика всех 16 национальностей. Но, к сожалению, сейчас известны имена только троих: эстонской балерины </a:t>
            </a:r>
            <a:r>
              <a:rPr lang="ru-RU" sz="4800" b="1" dirty="0" err="1">
                <a:latin typeface="Century Gothic" pitchFamily="34" charset="0"/>
              </a:rPr>
              <a:t>Вирве</a:t>
            </a:r>
            <a:r>
              <a:rPr lang="ru-RU" sz="4800" b="1" dirty="0">
                <a:latin typeface="Century Gothic" pitchFamily="34" charset="0"/>
              </a:rPr>
              <a:t> </a:t>
            </a:r>
            <a:r>
              <a:rPr lang="ru-RU" sz="4800" b="1" dirty="0" err="1">
                <a:latin typeface="Century Gothic" pitchFamily="34" charset="0"/>
              </a:rPr>
              <a:t>Кипле-Парсаданян</a:t>
            </a:r>
            <a:r>
              <a:rPr lang="ru-RU" sz="4800" b="1" dirty="0">
                <a:latin typeface="Century Gothic" pitchFamily="34" charset="0"/>
              </a:rPr>
              <a:t>, туркменской пианистки </a:t>
            </a:r>
            <a:r>
              <a:rPr lang="ru-RU" sz="4800" b="1" dirty="0" err="1">
                <a:latin typeface="Century Gothic" pitchFamily="34" charset="0"/>
              </a:rPr>
              <a:t>Гозель</a:t>
            </a:r>
            <a:r>
              <a:rPr lang="ru-RU" sz="4800" b="1" dirty="0">
                <a:latin typeface="Century Gothic" pitchFamily="34" charset="0"/>
              </a:rPr>
              <a:t> </a:t>
            </a:r>
            <a:r>
              <a:rPr lang="ru-RU" sz="4800" b="1" dirty="0" err="1">
                <a:latin typeface="Century Gothic" pitchFamily="34" charset="0"/>
              </a:rPr>
              <a:t>Аннамамедовой</a:t>
            </a:r>
            <a:r>
              <a:rPr lang="ru-RU" sz="4800" b="1" dirty="0">
                <a:latin typeface="Century Gothic" pitchFamily="34" charset="0"/>
              </a:rPr>
              <a:t> и красавицы-грузинки Родам </a:t>
            </a:r>
            <a:r>
              <a:rPr lang="ru-RU" sz="4800" b="1" dirty="0" err="1">
                <a:latin typeface="Century Gothic" pitchFamily="34" charset="0"/>
              </a:rPr>
              <a:t>Амирэджиби</a:t>
            </a:r>
            <a:r>
              <a:rPr lang="ru-RU" sz="4800" b="1" dirty="0">
                <a:latin typeface="Century Gothic" pitchFamily="34" charset="0"/>
              </a:rPr>
              <a:t>.</a:t>
            </a:r>
          </a:p>
          <a:p>
            <a:pPr marL="0" indent="0">
              <a:lnSpc>
                <a:spcPct val="120000"/>
              </a:lnSpc>
              <a:spcBef>
                <a:spcPts val="0"/>
              </a:spcBef>
              <a:buNone/>
            </a:pPr>
            <a:r>
              <a:rPr lang="ru-RU" sz="4800" b="1" dirty="0">
                <a:latin typeface="Century Gothic" pitchFamily="34" charset="0"/>
              </a:rPr>
              <a:t>Еще одна загадка – женщины держат в руках то сельскохозяйственное растение, которое чаще всего выращивалась на полях ее родной республики.</a:t>
            </a:r>
          </a:p>
          <a:p>
            <a:pPr marL="0" indent="0">
              <a:lnSpc>
                <a:spcPct val="120000"/>
              </a:lnSpc>
              <a:spcBef>
                <a:spcPts val="0"/>
              </a:spcBef>
              <a:buNone/>
            </a:pPr>
            <a:r>
              <a:rPr lang="ru-RU" sz="4800" b="1" dirty="0">
                <a:latin typeface="Century Gothic" pitchFamily="34" charset="0"/>
              </a:rPr>
              <a:t>Известно, что поначалу фигуры не должны были быть золотыми. Но, как гласит предание, Сталин удивился: «Неужели нам не хватает золота на наших девушек?». И тогда Берия лично подписал распоряжение выделить из государственного хранилища 3,5 кг золота для нанесения позолоты.</a:t>
            </a:r>
          </a:p>
          <a:p>
            <a:pPr marL="0" indent="0">
              <a:lnSpc>
                <a:spcPct val="120000"/>
              </a:lnSpc>
              <a:spcBef>
                <a:spcPts val="0"/>
              </a:spcBef>
              <a:buNone/>
            </a:pPr>
            <a:endParaRPr lang="ru-RU"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000232" y="214290"/>
            <a:ext cx="437812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strike="noStrike" cap="none" normalizeH="0" baseline="0" dirty="0" smtClean="0">
                <a:ln>
                  <a:noFill/>
                </a:ln>
                <a:solidFill>
                  <a:srgbClr val="008080"/>
                </a:solidFill>
                <a:effectLst/>
                <a:latin typeface="Century Gothic" pitchFamily="34" charset="0"/>
                <a:ea typeface="Times New Roman" pitchFamily="18" charset="0"/>
                <a:cs typeface="Times New Roman" pitchFamily="18" charset="0"/>
              </a:rPr>
              <a:t>Ночная игра красок</a:t>
            </a:r>
            <a:endParaRPr kumimoji="0" lang="ru-RU" sz="3200" b="0" i="0" strike="noStrike" cap="none" normalizeH="0" baseline="0" dirty="0" smtClean="0">
              <a:ln>
                <a:noFill/>
              </a:ln>
              <a:solidFill>
                <a:schemeClr val="tx1"/>
              </a:solidFill>
              <a:effectLst/>
              <a:latin typeface="Century Gothic" pitchFamily="34" charset="0"/>
            </a:endParaRPr>
          </a:p>
        </p:txBody>
      </p:sp>
      <p:sp>
        <p:nvSpPr>
          <p:cNvPr id="47106" name="Rectangle 2"/>
          <p:cNvSpPr>
            <a:spLocks noChangeArrowheads="1"/>
          </p:cNvSpPr>
          <p:nvPr/>
        </p:nvSpPr>
        <p:spPr bwMode="auto">
          <a:xfrm>
            <a:off x="4857752" y="1142984"/>
            <a:ext cx="378621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strike="noStrike" cap="none" normalizeH="0" baseline="0" dirty="0" smtClean="0">
                <a:ln>
                  <a:noFill/>
                </a:ln>
                <a:effectLst/>
                <a:latin typeface="Century Gothic" pitchFamily="34" charset="0"/>
                <a:ea typeface="Times New Roman" pitchFamily="18" charset="0"/>
                <a:cs typeface="Times New Roman" pitchFamily="18" charset="0"/>
              </a:rPr>
              <a:t>Система струй поднимается в центральной части фонтана до 20 метров. И хотя последние годы насосная станция не включается на полную мощность (ожидается реконструкция) – все равно зрелище потрясает. Станция с насосами находится под землей и соединена с павильоном 71 тоннелем.</a:t>
            </a:r>
            <a:endParaRPr kumimoji="0" lang="ru-RU" sz="1200" b="1" i="0" strike="noStrike" cap="none" normalizeH="0" baseline="0" dirty="0" smtClean="0">
              <a:ln>
                <a:noFill/>
              </a:ln>
              <a:effectLst/>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strike="noStrike" cap="none" normalizeH="0" baseline="0" dirty="0" smtClean="0">
                <a:ln>
                  <a:noFill/>
                </a:ln>
                <a:effectLst/>
                <a:latin typeface="Century Gothic" pitchFamily="34" charset="0"/>
                <a:ea typeface="Times New Roman" pitchFamily="18" charset="0"/>
                <a:cs typeface="Times New Roman" pitchFamily="18" charset="0"/>
              </a:rPr>
              <a:t>Каждые полтора часа в автоматическом режиме происходит смена фигур струй. А в вечернее время эта красота еще и подсвечивается 250 прожекторами. В результате получается невообразимая феерия света и воды, которую невозможно описать словами, а можно только увидеть.</a:t>
            </a:r>
            <a:endParaRPr kumimoji="0" lang="ru-RU" sz="1200" b="1" i="0" strike="noStrike" cap="none" normalizeH="0" baseline="0" dirty="0" smtClean="0">
              <a:ln>
                <a:noFill/>
              </a:ln>
              <a:effectLst/>
              <a:latin typeface="Century Gothic"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1" i="0" strike="noStrike" cap="none" normalizeH="0" baseline="0" dirty="0" smtClean="0">
                <a:ln>
                  <a:noFill/>
                </a:ln>
                <a:effectLst/>
                <a:latin typeface="Century Gothic" pitchFamily="34" charset="0"/>
                <a:ea typeface="Times New Roman" pitchFamily="18" charset="0"/>
                <a:cs typeface="Times New Roman" pitchFamily="18" charset="0"/>
              </a:rPr>
              <a:t>Летним днем солнце весело играет на золотых фигурках девушек, украшая это рукотворное воплощение дружбы всех народов. Многие считают эту композицию самым ярким памятником советской эпохи. Он напоминает новым поколениям о том, как их предки хотели жить в мире, и как они сплотились после тягот борьбы с гитлеровской Германией. А ведь такая победа, действительно, стала возможна благодаря взаимовыручке, дружбе и братской любви между людьми разных национальностей.</a:t>
            </a:r>
            <a:endParaRPr kumimoji="0" lang="ru-RU" sz="1200" b="1" i="0" strike="noStrike" cap="none" normalizeH="0" baseline="0" dirty="0" smtClean="0">
              <a:ln>
                <a:noFill/>
              </a:ln>
              <a:effectLst/>
              <a:latin typeface="Century Gothic" pitchFamily="34" charset="0"/>
            </a:endParaRPr>
          </a:p>
        </p:txBody>
      </p:sp>
      <p:pic>
        <p:nvPicPr>
          <p:cNvPr id="4" name="Рисунок 3" descr="фонтан 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2844" y="1285860"/>
            <a:ext cx="4607752" cy="3071834"/>
          </a:xfrm>
          <a:prstGeom prst="rect">
            <a:avLst/>
          </a:prstGeom>
        </p:spPr>
      </p:pic>
      <p:sp>
        <p:nvSpPr>
          <p:cNvPr id="5" name="TextBox 4"/>
          <p:cNvSpPr txBox="1"/>
          <p:nvPr/>
        </p:nvSpPr>
        <p:spPr>
          <a:xfrm>
            <a:off x="29776" y="6574005"/>
            <a:ext cx="4032448" cy="261610"/>
          </a:xfrm>
          <a:prstGeom prst="rect">
            <a:avLst/>
          </a:prstGeom>
          <a:noFill/>
        </p:spPr>
        <p:txBody>
          <a:bodyPr wrap="square" rtlCol="0">
            <a:spAutoFit/>
          </a:bodyPr>
          <a:lstStyle/>
          <a:p>
            <a:r>
              <a:rPr lang="ru-RU" sz="1100" b="1" dirty="0" smtClean="0"/>
              <a:t>© </a:t>
            </a:r>
            <a:r>
              <a:rPr lang="en-US" sz="1100" b="1" dirty="0" smtClean="0"/>
              <a:t>www.anastasiapushkova@yandex.ru</a:t>
            </a:r>
            <a:endParaRPr lang="ru-RU" sz="11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3"/>
                </a:solidFill>
                <a:latin typeface="Century Gothic" pitchFamily="34" charset="0"/>
              </a:rPr>
              <a:t>Азербайджанская ССР</a:t>
            </a:r>
            <a:endParaRPr lang="ru-RU" b="1" dirty="0">
              <a:solidFill>
                <a:schemeClr val="accent3"/>
              </a:solidFill>
              <a:latin typeface="Century Gothic" pitchFamily="34" charset="0"/>
            </a:endParaRPr>
          </a:p>
        </p:txBody>
      </p:sp>
      <p:pic>
        <p:nvPicPr>
          <p:cNvPr id="6" name="Содержимое 5" descr="az.gif"/>
          <p:cNvPicPr>
            <a:picLocks noGrp="1" noChangeAspect="1"/>
          </p:cNvPicPr>
          <p:nvPr>
            <p:ph idx="1"/>
          </p:nvPr>
        </p:nvPicPr>
        <p:blipFill>
          <a:blip r:embed="rId2"/>
          <a:stretch>
            <a:fillRect/>
          </a:stretch>
        </p:blipFill>
        <p:spPr>
          <a:xfrm>
            <a:off x="928662" y="1500174"/>
            <a:ext cx="1724025" cy="1876425"/>
          </a:xfrm>
        </p:spPr>
      </p:pic>
      <p:sp>
        <p:nvSpPr>
          <p:cNvPr id="7" name="Прямоугольник 6"/>
          <p:cNvSpPr/>
          <p:nvPr/>
        </p:nvSpPr>
        <p:spPr>
          <a:xfrm>
            <a:off x="3357554" y="1571612"/>
            <a:ext cx="4572000" cy="3293209"/>
          </a:xfrm>
          <a:prstGeom prst="rect">
            <a:avLst/>
          </a:prstGeom>
        </p:spPr>
        <p:txBody>
          <a:bodyPr>
            <a:spAutoFit/>
          </a:bodyPr>
          <a:lstStyle/>
          <a:p>
            <a:r>
              <a:rPr lang="ru-RU" sz="1600" b="1" dirty="0" smtClean="0">
                <a:latin typeface="Century Gothic" pitchFamily="34" charset="0"/>
              </a:rPr>
              <a:t>Государственный герб Азербайджанской Советской Социалистической Республики представляет собой изображение серпа и молота, нефтяной вышки на фоне восходящего солнца, обрамленных венцом из хлопка и колосьев, с надписью на азербайджанском и русском языках: «Азербайджанская Советская Социалистическая Республика», «Пролетарии всех стран, соединяйтесь!» В верхней части герба − пятиконечная звезда.</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Азербайджан.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4281" y="142852"/>
            <a:ext cx="4015251" cy="2857520"/>
          </a:xfrm>
        </p:spPr>
      </p:pic>
      <p:pic>
        <p:nvPicPr>
          <p:cNvPr id="5" name="Рисунок 4" descr="Азербайджан4.jpg"/>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214290"/>
            <a:ext cx="3334448" cy="4118044"/>
          </a:xfrm>
          <a:prstGeom prst="rect">
            <a:avLst/>
          </a:prstGeom>
        </p:spPr>
      </p:pic>
      <p:pic>
        <p:nvPicPr>
          <p:cNvPr id="6" name="Рисунок 5" descr="Азербайджан 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0415" y="2786058"/>
            <a:ext cx="3003585" cy="3789523"/>
          </a:xfrm>
          <a:prstGeom prst="rect">
            <a:avLst/>
          </a:prstGeom>
        </p:spPr>
      </p:pic>
      <p:pic>
        <p:nvPicPr>
          <p:cNvPr id="7" name="Рисунок 6" descr="Азербайджан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596" y="3714752"/>
            <a:ext cx="4357698" cy="291239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lumMod val="75000"/>
                  </a:schemeClr>
                </a:solidFill>
                <a:latin typeface="Century Gothic" pitchFamily="34" charset="0"/>
              </a:rPr>
              <a:t>Армянская ССР</a:t>
            </a:r>
            <a:endParaRPr lang="ru-RU" b="1" dirty="0">
              <a:solidFill>
                <a:schemeClr val="bg1">
                  <a:lumMod val="75000"/>
                </a:schemeClr>
              </a:solidFill>
              <a:latin typeface="Century Gothic" pitchFamily="34" charset="0"/>
            </a:endParaRPr>
          </a:p>
        </p:txBody>
      </p:sp>
      <p:pic>
        <p:nvPicPr>
          <p:cNvPr id="4" name="Содержимое 3" descr="am.gif"/>
          <p:cNvPicPr>
            <a:picLocks noGrp="1" noChangeAspect="1"/>
          </p:cNvPicPr>
          <p:nvPr>
            <p:ph idx="1"/>
          </p:nvPr>
        </p:nvPicPr>
        <p:blipFill>
          <a:blip r:embed="rId2"/>
          <a:stretch>
            <a:fillRect/>
          </a:stretch>
        </p:blipFill>
        <p:spPr>
          <a:xfrm>
            <a:off x="642910" y="1643050"/>
            <a:ext cx="1981200" cy="1914525"/>
          </a:xfrm>
        </p:spPr>
      </p:pic>
      <p:sp>
        <p:nvSpPr>
          <p:cNvPr id="5" name="Прямоугольник 4"/>
          <p:cNvSpPr/>
          <p:nvPr/>
        </p:nvSpPr>
        <p:spPr>
          <a:xfrm>
            <a:off x="3428992" y="1500174"/>
            <a:ext cx="4572000" cy="3539430"/>
          </a:xfrm>
          <a:prstGeom prst="rect">
            <a:avLst/>
          </a:prstGeom>
        </p:spPr>
        <p:txBody>
          <a:bodyPr>
            <a:spAutoFit/>
          </a:bodyPr>
          <a:lstStyle/>
          <a:p>
            <a:r>
              <a:rPr lang="ru-RU" sz="1600" b="1" dirty="0" smtClean="0">
                <a:latin typeface="Century Gothic" pitchFamily="34" charset="0"/>
              </a:rPr>
              <a:t>Государственный герб Армянской Советской Социалистической Республики состоит из изображения Большого и Малого Арарата, сверху серп и молот на пятиконечной звезде, окружённой лучами. У подножия гор куст виноградника с лозой и листьями, справа и слева колосья пшеницы. Вокруг герба на полях надпись на армянском языке «Армянская Советская Социалистическая Республика». Внизу на красном фоне надпись на красном фоне на армянском и русском языках «Пролетарии всех стран, соединяйтесь!»</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Армения 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0628" y="642918"/>
            <a:ext cx="4000508" cy="4293879"/>
          </a:xfrm>
          <a:prstGeom prst="rect">
            <a:avLst/>
          </a:prstGeom>
        </p:spPr>
      </p:pic>
      <p:pic>
        <p:nvPicPr>
          <p:cNvPr id="5" name="Рисунок 4" descr="Армения.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4744" y="4071942"/>
            <a:ext cx="3214710" cy="2609273"/>
          </a:xfrm>
          <a:prstGeom prst="rect">
            <a:avLst/>
          </a:prstGeom>
        </p:spPr>
      </p:pic>
      <p:pic>
        <p:nvPicPr>
          <p:cNvPr id="3" name="Рисунок 2" descr="Армения 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1802" y="0"/>
            <a:ext cx="2541847" cy="3643314"/>
          </a:xfrm>
          <a:prstGeom prst="rect">
            <a:avLst/>
          </a:prstGeom>
        </p:spPr>
      </p:pic>
      <p:pic>
        <p:nvPicPr>
          <p:cNvPr id="4" name="Рисунок 3" descr="Армения 3.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4282" y="0"/>
            <a:ext cx="2369301" cy="3143272"/>
          </a:xfrm>
          <a:prstGeom prst="rect">
            <a:avLst/>
          </a:prstGeom>
        </p:spPr>
      </p:pic>
      <p:pic>
        <p:nvPicPr>
          <p:cNvPr id="6" name="Рисунок 5" descr="Армения 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8662" y="3214686"/>
            <a:ext cx="2605469" cy="364331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accent6">
                    <a:lumMod val="75000"/>
                  </a:schemeClr>
                </a:solidFill>
                <a:latin typeface="Century Gothic" pitchFamily="34" charset="0"/>
              </a:rPr>
              <a:t>Белорусская ССР</a:t>
            </a:r>
            <a:endParaRPr lang="ru-RU" b="1" dirty="0">
              <a:solidFill>
                <a:schemeClr val="accent6">
                  <a:lumMod val="75000"/>
                </a:schemeClr>
              </a:solidFill>
              <a:latin typeface="Century Gothic" pitchFamily="34" charset="0"/>
            </a:endParaRPr>
          </a:p>
        </p:txBody>
      </p:sp>
      <p:pic>
        <p:nvPicPr>
          <p:cNvPr id="4" name="Содержимое 3" descr="by.gif"/>
          <p:cNvPicPr>
            <a:picLocks noGrp="1" noChangeAspect="1"/>
          </p:cNvPicPr>
          <p:nvPr>
            <p:ph idx="1"/>
          </p:nvPr>
        </p:nvPicPr>
        <p:blipFill>
          <a:blip r:embed="rId2"/>
          <a:stretch>
            <a:fillRect/>
          </a:stretch>
        </p:blipFill>
        <p:spPr>
          <a:xfrm>
            <a:off x="714348" y="1643050"/>
            <a:ext cx="1905000" cy="1914525"/>
          </a:xfrm>
        </p:spPr>
      </p:pic>
      <p:sp>
        <p:nvSpPr>
          <p:cNvPr id="5" name="Прямоугольник 4"/>
          <p:cNvSpPr/>
          <p:nvPr/>
        </p:nvSpPr>
        <p:spPr>
          <a:xfrm>
            <a:off x="3643306" y="1428736"/>
            <a:ext cx="4572000" cy="4278094"/>
          </a:xfrm>
          <a:prstGeom prst="rect">
            <a:avLst/>
          </a:prstGeom>
        </p:spPr>
        <p:txBody>
          <a:bodyPr>
            <a:spAutoFit/>
          </a:bodyPr>
          <a:lstStyle/>
          <a:p>
            <a:r>
              <a:rPr lang="ru-RU" sz="1600" b="1" dirty="0" smtClean="0">
                <a:latin typeface="Century Gothic" pitchFamily="34" charset="0"/>
              </a:rPr>
              <a:t>Государственный герб Белорусской Советской Социалистической Республики представляет собой изображение в лучах восходящего солнца серпа и молота, окружённых венком, состоящим слева из ржаных колосьев, переплетённых клевером, и справа — из ржаных колосьев, переплетённых льном; внизу между обеими половинами венка находится часть земного шара. Обе половины венка перевиты красной лентой, на которой помещены надписи на белорусском и русском языках: «Пролетарии всех стран, соединяйтесь!», и ниже — «БССР». В верхней части герба — пятиконечная звезда.</a:t>
            </a:r>
            <a:endParaRPr lang="ru-RU" sz="1600" b="1" dirty="0">
              <a:latin typeface="Century Gothic"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елоруссия.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720" y="4143380"/>
            <a:ext cx="3643318" cy="2422806"/>
          </a:xfrm>
          <a:prstGeom prst="rect">
            <a:avLst/>
          </a:prstGeom>
        </p:spPr>
      </p:pic>
      <p:pic>
        <p:nvPicPr>
          <p:cNvPr id="3" name="Рисунок 2" descr="Белоруссия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9058" y="1785926"/>
            <a:ext cx="4977111" cy="4786322"/>
          </a:xfrm>
          <a:prstGeom prst="rect">
            <a:avLst/>
          </a:prstGeom>
        </p:spPr>
      </p:pic>
      <p:pic>
        <p:nvPicPr>
          <p:cNvPr id="4" name="Рисунок 3" descr="Белоруссия 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844" y="214290"/>
            <a:ext cx="4500574" cy="315790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1801</Words>
  <Application>Microsoft Office PowerPoint</Application>
  <PresentationFormat>Экран (4:3)</PresentationFormat>
  <Paragraphs>66</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Национальные костюмы и гербы союзных республик СССР</vt:lpstr>
      <vt:lpstr>Презентация PowerPoint</vt:lpstr>
      <vt:lpstr>Презентация PowerPoint</vt:lpstr>
      <vt:lpstr>Азербайджанская ССР</vt:lpstr>
      <vt:lpstr>Презентация PowerPoint</vt:lpstr>
      <vt:lpstr>Армянская ССР</vt:lpstr>
      <vt:lpstr>Презентация PowerPoint</vt:lpstr>
      <vt:lpstr>Белорусская ССР</vt:lpstr>
      <vt:lpstr>Презентация PowerPoint</vt:lpstr>
      <vt:lpstr>Грузинская ССР</vt:lpstr>
      <vt:lpstr>Презентация PowerPoint</vt:lpstr>
      <vt:lpstr>Казахская ССР</vt:lpstr>
      <vt:lpstr>Презентация PowerPoint</vt:lpstr>
      <vt:lpstr>Киргизская ССР</vt:lpstr>
      <vt:lpstr>Презентация PowerPoint</vt:lpstr>
      <vt:lpstr>Латвийская ССР</vt:lpstr>
      <vt:lpstr>Презентация PowerPoint</vt:lpstr>
      <vt:lpstr>Литовская ССР</vt:lpstr>
      <vt:lpstr>Презентация PowerPoint</vt:lpstr>
      <vt:lpstr>Молдавская ССР</vt:lpstr>
      <vt:lpstr>Презентация PowerPoint</vt:lpstr>
      <vt:lpstr>Российская СФСР</vt:lpstr>
      <vt:lpstr>Презентация PowerPoint</vt:lpstr>
      <vt:lpstr>Таджикская ССР</vt:lpstr>
      <vt:lpstr>Презентация PowerPoint</vt:lpstr>
      <vt:lpstr>Туркменская ССР</vt:lpstr>
      <vt:lpstr>Презентация PowerPoint</vt:lpstr>
      <vt:lpstr>Узбекская ССР</vt:lpstr>
      <vt:lpstr>Презентация PowerPoint</vt:lpstr>
      <vt:lpstr>Украинская ССР</vt:lpstr>
      <vt:lpstr>Презентация PowerPoint</vt:lpstr>
      <vt:lpstr>Эстонская ССР</vt:lpstr>
      <vt:lpstr>Презентация PowerPoint</vt:lpstr>
      <vt:lpstr>Фонтан Дружбы Народов на ВДНХ </vt:lpstr>
      <vt:lpstr>Грандиозность и размах</vt:lpstr>
      <vt:lpstr>Загадки золотых девушек </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Национальные костюмы и гербы союзных республик СССР</dc:title>
  <dc:creator>Matilda</dc:creator>
  <cp:lastModifiedBy>Pushkova</cp:lastModifiedBy>
  <cp:revision>23</cp:revision>
  <dcterms:created xsi:type="dcterms:W3CDTF">2015-02-09T16:12:54Z</dcterms:created>
  <dcterms:modified xsi:type="dcterms:W3CDTF">2015-03-27T11:50:32Z</dcterms:modified>
</cp:coreProperties>
</file>