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FF"/>
    <a:srgbClr val="0000FF"/>
    <a:srgbClr val="0066FF"/>
    <a:srgbClr val="00FFCC"/>
    <a:srgbClr val="660066"/>
    <a:srgbClr val="00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9" autoAdjust="0"/>
    <p:restoredTop sz="94660"/>
  </p:normalViewPr>
  <p:slideViewPr>
    <p:cSldViewPr>
      <p:cViewPr varScale="1">
        <p:scale>
          <a:sx n="68" d="100"/>
          <a:sy n="6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B711AF-E14E-43A2-B9A5-DFF30459A3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951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149513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14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0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1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2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3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4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5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70B251-898E-44FF-B45C-A472F46A73D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9BA7D-FE64-4AD2-AA14-FCE36F63B3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55FDC0-758A-4472-8379-7D8DCF09BD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DB28C8-7F05-4245-B59B-17A53D0CA4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FC5751-70BA-41AF-9C6E-71B4920A61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75184C-9FD0-472C-97B2-42E433B65A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EA30F8-D77F-4A4E-850E-2DF095A772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31D88C-8B1B-46D8-BE2F-BDBEC85C9E1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ABBCB4-5A46-4396-9D2D-D0AFDA1C8DF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24A207-579F-478E-834D-CC62A6FB3A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98575F-70D4-4CB0-927C-150C93F87E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96A829-94DA-4BF0-AEC7-425B0A3006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848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0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0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50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>
    <p:zo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15888"/>
            <a:ext cx="8785225" cy="1296987"/>
          </a:xfrm>
          <a:noFill/>
          <a:ln>
            <a:solidFill>
              <a:srgbClr val="33CCCC"/>
            </a:solidFill>
          </a:ln>
        </p:spPr>
        <p:txBody>
          <a:bodyPr/>
          <a:lstStyle/>
          <a:p>
            <a:pPr algn="ctr"/>
            <a:r>
              <a:rPr lang="ru-RU" sz="2400" i="1">
                <a:solidFill>
                  <a:srgbClr val="0000FF"/>
                </a:solidFill>
                <a:latin typeface="Times New Roman" pitchFamily="18" charset="0"/>
              </a:rPr>
              <a:t>Урок по геометрии в 8 классе.</a:t>
            </a:r>
            <a:br>
              <a:rPr lang="ru-RU" sz="2400" i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i="1">
                <a:solidFill>
                  <a:srgbClr val="0000FF"/>
                </a:solidFill>
                <a:latin typeface="Times New Roman" pitchFamily="18" charset="0"/>
              </a:rPr>
              <a:t>Тема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:«</a:t>
            </a:r>
            <a:r>
              <a:rPr lang="ru-RU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Соотношение    между сторонами и углами  </a:t>
            </a:r>
            <a:br>
              <a:rPr lang="ru-RU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прямоугольного треугольника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 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661025"/>
            <a:ext cx="5992813" cy="863600"/>
          </a:xfrm>
          <a:noFill/>
        </p:spPr>
        <p:txBody>
          <a:bodyPr/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412875"/>
            <a:ext cx="3692525" cy="41767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Минутки здоровья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9425"/>
            <a:ext cx="9144000" cy="5108575"/>
          </a:xfrm>
          <a:prstGeom prst="rect">
            <a:avLst/>
          </a:prstGeom>
          <a:noFill/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920037" cy="811213"/>
          </a:xfrm>
        </p:spPr>
        <p:txBody>
          <a:bodyPr/>
          <a:lstStyle/>
          <a:p>
            <a:pPr marL="742950" indent="-742950"/>
            <a:r>
              <a:rPr lang="ru-RU" sz="1400">
                <a:solidFill>
                  <a:srgbClr val="0000FF"/>
                </a:solidFill>
              </a:rPr>
              <a:t>               </a:t>
            </a:r>
            <a:r>
              <a:rPr lang="ru-RU" sz="1600" i="1">
                <a:solidFill>
                  <a:srgbClr val="660066"/>
                </a:solidFill>
              </a:rPr>
              <a:t>Посмотрели:</a:t>
            </a:r>
            <a:r>
              <a:rPr lang="ru-RU" sz="1600" i="1">
                <a:solidFill>
                  <a:srgbClr val="0000FF"/>
                </a:solidFill>
              </a:rPr>
              <a:t/>
            </a:r>
            <a:br>
              <a:rPr lang="ru-RU" sz="1600" i="1">
                <a:solidFill>
                  <a:srgbClr val="0000FF"/>
                </a:solidFill>
              </a:rPr>
            </a:br>
            <a:r>
              <a:rPr lang="ru-RU" sz="1400" b="1" i="1">
                <a:solidFill>
                  <a:srgbClr val="000000"/>
                </a:solidFill>
              </a:rPr>
              <a:t>1.вправо- влево;</a:t>
            </a:r>
            <a:br>
              <a:rPr lang="ru-RU" sz="1400" b="1" i="1">
                <a:solidFill>
                  <a:srgbClr val="000000"/>
                </a:solidFill>
              </a:rPr>
            </a:br>
            <a:r>
              <a:rPr lang="ru-RU" sz="1400" b="1" i="1">
                <a:solidFill>
                  <a:srgbClr val="000000"/>
                </a:solidFill>
              </a:rPr>
              <a:t>2.вверх – вниз;</a:t>
            </a:r>
            <a:br>
              <a:rPr lang="ru-RU" sz="1400" b="1" i="1">
                <a:solidFill>
                  <a:srgbClr val="000000"/>
                </a:solidFill>
              </a:rPr>
            </a:br>
            <a:r>
              <a:rPr lang="ru-RU" sz="1400" b="1" i="1">
                <a:solidFill>
                  <a:srgbClr val="FF99CC"/>
                </a:solidFill>
              </a:rPr>
              <a:t>3.влево- вниз</a:t>
            </a:r>
            <a:r>
              <a:rPr lang="ru-RU" sz="1400" b="1" i="1">
                <a:solidFill>
                  <a:srgbClr val="FF99CC"/>
                </a:solidFill>
                <a:cs typeface="Arial" charset="0"/>
              </a:rPr>
              <a:t>→ прямо→ вправо- вниз;</a:t>
            </a:r>
            <a:br>
              <a:rPr lang="ru-RU" sz="1400" b="1" i="1">
                <a:solidFill>
                  <a:srgbClr val="FF99CC"/>
                </a:solidFill>
                <a:cs typeface="Arial" charset="0"/>
              </a:rPr>
            </a:br>
            <a:r>
              <a:rPr lang="ru-RU" sz="1400" b="1" i="1">
                <a:solidFill>
                  <a:srgbClr val="009900"/>
                </a:solidFill>
                <a:cs typeface="Arial" charset="0"/>
              </a:rPr>
              <a:t>4.восьмёрка(по часовой стрелке);</a:t>
            </a:r>
            <a:br>
              <a:rPr lang="ru-RU" sz="1400" b="1" i="1">
                <a:solidFill>
                  <a:srgbClr val="009900"/>
                </a:solidFill>
                <a:cs typeface="Arial" charset="0"/>
              </a:rPr>
            </a:br>
            <a:r>
              <a:rPr lang="ru-RU" sz="1400" b="1" i="1">
                <a:solidFill>
                  <a:srgbClr val="009900"/>
                </a:solidFill>
                <a:cs typeface="Arial" charset="0"/>
              </a:rPr>
              <a:t>5.восьмёрка(против часовой стрелки);</a:t>
            </a:r>
            <a:r>
              <a:rPr lang="ru-RU" sz="1400" i="1">
                <a:solidFill>
                  <a:srgbClr val="009900"/>
                </a:solidFill>
                <a:cs typeface="Arial" charset="0"/>
              </a:rPr>
              <a:t/>
            </a:r>
            <a:br>
              <a:rPr lang="ru-RU" sz="1400" i="1">
                <a:solidFill>
                  <a:srgbClr val="009900"/>
                </a:solidFill>
                <a:cs typeface="Arial" charset="0"/>
              </a:rPr>
            </a:br>
            <a:r>
              <a:rPr lang="ru-RU" sz="1400" i="1">
                <a:solidFill>
                  <a:srgbClr val="660066"/>
                </a:solidFill>
                <a:cs typeface="Arial" charset="0"/>
              </a:rPr>
              <a:t>.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5076825" y="455613"/>
            <a:ext cx="406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CC0000"/>
                </a:solidFill>
              </a:rPr>
              <a:t>6.вокруг(по часовой стрелке);</a:t>
            </a:r>
            <a:r>
              <a:rPr lang="ru-RU" sz="1400" b="1" i="1">
                <a:solidFill>
                  <a:srgbClr val="009900"/>
                </a:solidFill>
              </a:rPr>
              <a:t/>
            </a:r>
            <a:br>
              <a:rPr lang="ru-RU" sz="1400" b="1" i="1">
                <a:solidFill>
                  <a:srgbClr val="009900"/>
                </a:solidFill>
              </a:rPr>
            </a:br>
            <a:r>
              <a:rPr lang="ru-RU" sz="1400" b="1" i="1">
                <a:solidFill>
                  <a:srgbClr val="0000FF"/>
                </a:solidFill>
              </a:rPr>
              <a:t>7.вокруг(против часовой стрелки);</a:t>
            </a:r>
            <a:br>
              <a:rPr lang="ru-RU" sz="1400" b="1" i="1">
                <a:solidFill>
                  <a:srgbClr val="0000FF"/>
                </a:solidFill>
              </a:rPr>
            </a:br>
            <a:r>
              <a:rPr lang="ru-RU" sz="1400" b="1" i="1">
                <a:solidFill>
                  <a:srgbClr val="660066"/>
                </a:solidFill>
              </a:rPr>
              <a:t>8. на кончик носа;</a:t>
            </a:r>
            <a:br>
              <a:rPr lang="ru-RU" sz="1400" b="1" i="1">
                <a:solidFill>
                  <a:srgbClr val="660066"/>
                </a:solidFill>
              </a:rPr>
            </a:br>
            <a:r>
              <a:rPr lang="ru-RU" sz="1400" b="1" i="1">
                <a:solidFill>
                  <a:srgbClr val="660066"/>
                </a:solidFill>
              </a:rPr>
              <a:t>9.между бровей(на переносицу);</a:t>
            </a:r>
            <a:br>
              <a:rPr lang="ru-RU" sz="1400" b="1" i="1">
                <a:solidFill>
                  <a:srgbClr val="660066"/>
                </a:solidFill>
              </a:rPr>
            </a:br>
            <a:r>
              <a:rPr lang="ru-RU" sz="1400" b="1" i="1">
                <a:solidFill>
                  <a:srgbClr val="660066"/>
                </a:solidFill>
              </a:rPr>
              <a:t>10.вдаль→вблизь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38" y="1700213"/>
            <a:ext cx="3675062" cy="5157787"/>
          </a:xfrm>
          <a:prstGeom prst="rect">
            <a:avLst/>
          </a:prstGeom>
          <a:noFill/>
        </p:spPr>
      </p:pic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955675"/>
          </a:xfrm>
        </p:spPr>
        <p:txBody>
          <a:bodyPr/>
          <a:lstStyle/>
          <a:p>
            <a:r>
              <a:rPr lang="ru-RU">
                <a:solidFill>
                  <a:srgbClr val="CC0000"/>
                </a:solidFill>
              </a:rPr>
              <a:t>Домашнее</a:t>
            </a:r>
            <a:r>
              <a:rPr lang="ru-RU"/>
              <a:t> </a:t>
            </a:r>
            <a:r>
              <a:rPr lang="ru-RU">
                <a:solidFill>
                  <a:srgbClr val="CC0000"/>
                </a:solidFill>
              </a:rPr>
              <a:t>задание: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96975"/>
            <a:ext cx="4191000" cy="2736850"/>
          </a:xfrm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Изучение теоретического материала по учебнику      на страницах 149-151   (пункт 66);</a:t>
            </a:r>
          </a:p>
          <a:p>
            <a:r>
              <a:rPr lang="ru-RU" sz="2400">
                <a:solidFill>
                  <a:srgbClr val="0000FF"/>
                </a:solidFill>
              </a:rPr>
              <a:t>стр. 152 №591(в,г); </a:t>
            </a:r>
          </a:p>
          <a:p>
            <a:r>
              <a:rPr lang="ru-RU" sz="2400">
                <a:solidFill>
                  <a:srgbClr val="0000FF"/>
                </a:solidFill>
              </a:rPr>
              <a:t>стр. 152 №595.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Gul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57200"/>
            <a:ext cx="4321175" cy="2466975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Спасибо за урок.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 До свидания!</a:t>
            </a:r>
            <a:r>
              <a:rPr lang="ru-RU"/>
              <a:t>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245350"/>
            <a:ext cx="7010400" cy="5048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676400" y="371475"/>
            <a:ext cx="7010400" cy="85725"/>
          </a:xfrm>
        </p:spPr>
        <p:txBody>
          <a:bodyPr/>
          <a:lstStyle/>
          <a:p>
            <a:endParaRPr lang="ru-RU" sz="350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404813"/>
            <a:ext cx="7354887" cy="5691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2400">
                <a:solidFill>
                  <a:srgbClr val="CC0000"/>
                </a:solidFill>
              </a:rPr>
              <a:t>Тригонометрия – математическая дисциплина, изучающая зависимость между сторонами и углами треугольника.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  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</a:t>
            </a:r>
            <a:r>
              <a:rPr lang="ru-RU" sz="2400">
                <a:solidFill>
                  <a:srgbClr val="0000FF"/>
                </a:solidFill>
              </a:rPr>
              <a:t>Тригонометрия возникла из практических нужд человека. С ее помощью можно определить расстояние до недоступных предметов и вообще, существенно упростить процесс геодезической съемки местности для составления географических карт.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0000FF"/>
                </a:solidFill>
              </a:rPr>
              <a:t>       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60350"/>
            <a:ext cx="7010400" cy="73025"/>
          </a:xfrm>
        </p:spPr>
        <p:txBody>
          <a:bodyPr/>
          <a:lstStyle/>
          <a:p>
            <a:endParaRPr lang="ru-RU" sz="350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60350"/>
            <a:ext cx="7010400" cy="583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FF"/>
                </a:solidFill>
              </a:rPr>
              <a:t>        </a:t>
            </a:r>
            <a:r>
              <a:rPr lang="ru-RU" sz="1800">
                <a:solidFill>
                  <a:srgbClr val="0000FF"/>
                </a:solidFill>
              </a:rPr>
              <a:t>Зачатки тригонометрических познаний зародились в древности. Важный шаг в развитии тригонометрии был сделан индийскими учеными. Окончательный вид тригонометрия приобрела в 17 веке в трудах Л.Эйлера.</a:t>
            </a:r>
          </a:p>
          <a:p>
            <a:endParaRPr lang="ru-RU" sz="1800"/>
          </a:p>
        </p:txBody>
      </p:sp>
      <p:pic>
        <p:nvPicPr>
          <p:cNvPr id="151556" name="Picture 4" descr="Эйл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773238"/>
            <a:ext cx="3198813" cy="3673475"/>
          </a:xfrm>
          <a:prstGeom prst="rect">
            <a:avLst/>
          </a:prstGeom>
          <a:noFill/>
        </p:spPr>
      </p:pic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419475" y="5661025"/>
            <a:ext cx="331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Леонард Эйлер (1707-1783)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3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3933825"/>
            <a:ext cx="3455988" cy="2232025"/>
          </a:xfrm>
          <a:noFill/>
          <a:ln/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747713"/>
            <a:ext cx="7010400" cy="215900"/>
          </a:xfrm>
        </p:spPr>
        <p:txBody>
          <a:bodyPr/>
          <a:lstStyle/>
          <a:p>
            <a:endParaRPr lang="ru-RU" sz="3500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2484438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66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324008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420938"/>
            <a:ext cx="20875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1042988" y="2492375"/>
            <a:ext cx="2173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Рисунок 1</a:t>
            </a:r>
            <a:r>
              <a:rPr lang="ru-RU"/>
              <a:t>                                                 </a:t>
            </a:r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3635375" y="47974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Рисунок</a:t>
            </a:r>
            <a:r>
              <a:rPr lang="ru-RU"/>
              <a:t> </a:t>
            </a: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6588125" y="63087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Рисунок 3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676400" y="387350"/>
            <a:ext cx="7010400" cy="69850"/>
          </a:xfrm>
        </p:spPr>
        <p:txBody>
          <a:bodyPr/>
          <a:lstStyle/>
          <a:p>
            <a:endParaRPr lang="ru-RU" sz="3500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692275" y="549275"/>
            <a:ext cx="7010400" cy="568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00FF"/>
                </a:solidFill>
              </a:rPr>
              <a:t>Ответьте на вопросы: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FF"/>
                </a:solidFill>
              </a:rPr>
              <a:t>1.Какие могут быть углы?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CCFF"/>
                </a:solidFill>
              </a:rPr>
              <a:t>(острые, тупые, прямые)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FF"/>
                </a:solidFill>
              </a:rPr>
              <a:t>2.Как называются стороны прямоугольного треугольника?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FF"/>
                </a:solidFill>
              </a:rPr>
              <a:t> </a:t>
            </a:r>
            <a:r>
              <a:rPr lang="ru-RU" sz="2400">
                <a:solidFill>
                  <a:srgbClr val="00CCFF"/>
                </a:solidFill>
              </a:rPr>
              <a:t>(катеты, гипотенуза)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FF"/>
                </a:solidFill>
              </a:rPr>
              <a:t>3.Какие соотношении между сторонами и углами прямоугольного треугольника вы знаете?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CCFF"/>
                </a:solidFill>
              </a:rPr>
              <a:t>(теорема Пифагора, свойства катета, лежащего против угла в 30°)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FF"/>
                </a:solidFill>
              </a:rPr>
              <a:t>4.Какие задачи из жизни могут привести к необходимости вычислять неизвестные стороны в треугольнике?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FF"/>
                </a:solidFill>
              </a:rPr>
              <a:t> </a:t>
            </a:r>
            <a:r>
              <a:rPr lang="ru-RU" sz="2400">
                <a:solidFill>
                  <a:srgbClr val="00CCFF"/>
                </a:solidFill>
              </a:rPr>
              <a:t>(строительство домов, дорог и др.)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61" name="Picture 13" descr="j0301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30688"/>
            <a:ext cx="2627313" cy="2627312"/>
          </a:xfrm>
          <a:prstGeom prst="rect">
            <a:avLst/>
          </a:prstGeom>
          <a:noFill/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7010400" cy="92075"/>
          </a:xfrm>
        </p:spPr>
        <p:txBody>
          <a:bodyPr/>
          <a:lstStyle/>
          <a:p>
            <a:endParaRPr lang="ru-RU" sz="350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260350"/>
            <a:ext cx="6635750" cy="6192838"/>
          </a:xfrm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В древности люди следили за светилами и по этим наблюдениям вели календарь, рассчитывали сроки сева, время разлива рек; корабли на море, караваны на суше ориентировались в пути по звездам. Все это привело к потребности научиться вычислять стороны в треугольнике, две вершины которого находятся на земле, а третья представляется точкой на звездном небе. Исходя из этой потребности и возникла наука – </a:t>
            </a:r>
            <a:r>
              <a:rPr lang="ru-RU" sz="2400">
                <a:solidFill>
                  <a:srgbClr val="CC0000"/>
                </a:solidFill>
              </a:rPr>
              <a:t>тригонометрия – наука,изучающая связи между сторонами и углами в треугольнике</a:t>
            </a:r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2268538" y="24209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2268538" y="3716338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H="1">
            <a:off x="2051050" y="4076700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2051050" y="46529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2195513" y="5084763"/>
            <a:ext cx="2159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2484438" y="602138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H="1">
            <a:off x="5148263" y="2276475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5148263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7" name="Rectangle 17"/>
          <p:cNvSpPr>
            <a:spLocks noGrp="1" noChangeArrowheads="1"/>
          </p:cNvSpPr>
          <p:nvPr>
            <p:ph type="title"/>
          </p:nvPr>
        </p:nvSpPr>
        <p:spPr>
          <a:xfrm flipV="1">
            <a:off x="1676400" y="-100013"/>
            <a:ext cx="7010400" cy="100013"/>
          </a:xfrm>
        </p:spPr>
        <p:txBody>
          <a:bodyPr/>
          <a:lstStyle/>
          <a:p>
            <a:endParaRPr lang="ru-RU" sz="3500"/>
          </a:p>
        </p:txBody>
      </p:sp>
      <p:pic>
        <p:nvPicPr>
          <p:cNvPr id="15872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94238" y="260350"/>
            <a:ext cx="4149725" cy="5473700"/>
          </a:xfrm>
          <a:noFill/>
          <a:ln/>
        </p:spPr>
      </p:pic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572000" y="5876925"/>
            <a:ext cx="4932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819275" algn="l"/>
              </a:tabLst>
            </a:pPr>
            <a:r>
              <a:rPr lang="ru-RU" i="1">
                <a:solidFill>
                  <a:srgbClr val="0000FF"/>
                </a:solidFill>
              </a:rPr>
              <a:t>Пифагор — древнегреческий учёный	</a:t>
            </a:r>
          </a:p>
          <a:p>
            <a:pPr algn="ctr">
              <a:tabLst>
                <a:tab pos="1819275" algn="l"/>
              </a:tabLst>
            </a:pPr>
            <a:r>
              <a:rPr lang="en-US" i="1">
                <a:solidFill>
                  <a:srgbClr val="0000FF"/>
                </a:solidFill>
              </a:rPr>
              <a:t>VI </a:t>
            </a:r>
            <a:r>
              <a:rPr lang="ru-RU" i="1">
                <a:solidFill>
                  <a:srgbClr val="0000FF"/>
                </a:solidFill>
              </a:rPr>
              <a:t>в. до н. э.</a:t>
            </a:r>
            <a:r>
              <a:rPr lang="ru-RU">
                <a:solidFill>
                  <a:srgbClr val="0000FF"/>
                </a:solidFill>
              </a:rPr>
              <a:t>	</a:t>
            </a:r>
          </a:p>
        </p:txBody>
      </p:sp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3959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8740" name="Group 20"/>
          <p:cNvGraphicFramePr>
            <a:graphicFrameLocks noGrp="1"/>
          </p:cNvGraphicFramePr>
          <p:nvPr>
            <p:ph idx="1"/>
          </p:nvPr>
        </p:nvGraphicFramePr>
        <p:xfrm>
          <a:off x="1676400" y="1981200"/>
          <a:ext cx="7010400" cy="36576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755650" y="5949950"/>
            <a:ext cx="256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>
                <a:solidFill>
                  <a:srgbClr val="0000FF"/>
                </a:solidFill>
              </a:rPr>
              <a:t>Евклид </a:t>
            </a:r>
            <a:r>
              <a:rPr lang="en-US" i="1">
                <a:solidFill>
                  <a:srgbClr val="0000FF"/>
                </a:solidFill>
              </a:rPr>
              <a:t>(III </a:t>
            </a:r>
            <a:r>
              <a:rPr lang="ru-RU" i="1">
                <a:solidFill>
                  <a:srgbClr val="0000FF"/>
                </a:solidFill>
              </a:rPr>
              <a:t>в. до н. э.)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100013"/>
            <a:ext cx="7010400" cy="100013"/>
          </a:xfrm>
        </p:spPr>
        <p:txBody>
          <a:bodyPr/>
          <a:lstStyle/>
          <a:p>
            <a:endParaRPr lang="ru-RU" sz="3500"/>
          </a:p>
        </p:txBody>
      </p:sp>
      <p:pic>
        <p:nvPicPr>
          <p:cNvPr id="160772" name="Picture 4" descr="img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60350"/>
            <a:ext cx="3744913" cy="2695575"/>
          </a:xfrm>
          <a:noFill/>
          <a:ln/>
        </p:spPr>
      </p:pic>
      <p:pic>
        <p:nvPicPr>
          <p:cNvPr id="160773" name="Picture 5" descr="Image13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284538"/>
            <a:ext cx="10795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5" name="Picture 7" descr="Image13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221163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6" name="Picture 8" descr="Image13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5157788"/>
            <a:ext cx="1079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0" y="150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0787" name="Group 19"/>
          <p:cNvGraphicFramePr>
            <a:graphicFrameLocks noGrp="1"/>
          </p:cNvGraphicFramePr>
          <p:nvPr/>
        </p:nvGraphicFramePr>
        <p:xfrm>
          <a:off x="0" y="1503363"/>
          <a:ext cx="208280" cy="7772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798" name="Group 30"/>
          <p:cNvGraphicFramePr>
            <a:graphicFrameLocks noGrp="1"/>
          </p:cNvGraphicFramePr>
          <p:nvPr/>
        </p:nvGraphicFramePr>
        <p:xfrm>
          <a:off x="0" y="2811463"/>
          <a:ext cx="208280" cy="7010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 </a:t>
                      </a: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809" name="Group 41"/>
          <p:cNvGraphicFramePr>
            <a:graphicFrameLocks noGrp="1"/>
          </p:cNvGraphicFramePr>
          <p:nvPr/>
        </p:nvGraphicFramePr>
        <p:xfrm>
          <a:off x="0" y="4048125"/>
          <a:ext cx="208280" cy="7772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0" y="150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0821" name="Group 53"/>
          <p:cNvGraphicFramePr>
            <a:graphicFrameLocks noGrp="1"/>
          </p:cNvGraphicFramePr>
          <p:nvPr/>
        </p:nvGraphicFramePr>
        <p:xfrm>
          <a:off x="0" y="1503363"/>
          <a:ext cx="208280" cy="7772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832" name="Group 64"/>
          <p:cNvGraphicFramePr>
            <a:graphicFrameLocks noGrp="1"/>
          </p:cNvGraphicFramePr>
          <p:nvPr/>
        </p:nvGraphicFramePr>
        <p:xfrm>
          <a:off x="0" y="2811463"/>
          <a:ext cx="208280" cy="7010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 </a:t>
                      </a: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843" name="Group 75"/>
          <p:cNvGraphicFramePr>
            <a:graphicFrameLocks noGrp="1"/>
          </p:cNvGraphicFramePr>
          <p:nvPr/>
        </p:nvGraphicFramePr>
        <p:xfrm>
          <a:off x="0" y="4048125"/>
          <a:ext cx="208280" cy="7772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845" name="Rectangle 77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0855" name="Group 87"/>
          <p:cNvGraphicFramePr>
            <a:graphicFrameLocks noGrp="1"/>
          </p:cNvGraphicFramePr>
          <p:nvPr/>
        </p:nvGraphicFramePr>
        <p:xfrm>
          <a:off x="0" y="3043238"/>
          <a:ext cx="208280" cy="7772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856" name="Rectangle 88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0866" name="Group 98"/>
          <p:cNvGraphicFramePr>
            <a:graphicFrameLocks noGrp="1"/>
          </p:cNvGraphicFramePr>
          <p:nvPr/>
        </p:nvGraphicFramePr>
        <p:xfrm>
          <a:off x="0" y="3043238"/>
          <a:ext cx="208280" cy="7772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867" name="Rectangle 99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0877" name="Group 109"/>
          <p:cNvGraphicFramePr>
            <a:graphicFrameLocks noGrp="1"/>
          </p:cNvGraphicFramePr>
          <p:nvPr/>
        </p:nvGraphicFramePr>
        <p:xfrm>
          <a:off x="0" y="3043238"/>
          <a:ext cx="208280" cy="7772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0878" name="Picture 110" descr="Image13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284538"/>
            <a:ext cx="10080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879" name="Picture 111" descr="Image13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221163"/>
            <a:ext cx="10080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880" name="Picture 112" descr="Image13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5157788"/>
            <a:ext cx="10080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881" name="Rectangle 113"/>
          <p:cNvSpPr>
            <a:spLocks noChangeArrowheads="1"/>
          </p:cNvSpPr>
          <p:nvPr/>
        </p:nvSpPr>
        <p:spPr bwMode="auto">
          <a:xfrm>
            <a:off x="3132138" y="2924175"/>
            <a:ext cx="56578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CC0000"/>
                </a:solidFill>
              </a:rPr>
              <a:t>Синус </a:t>
            </a:r>
            <a:r>
              <a:rPr lang="ru-RU" sz="2400" b="1" i="1">
                <a:solidFill>
                  <a:srgbClr val="0000FF"/>
                </a:solidFill>
              </a:rPr>
              <a:t>– это отношение противолежащего катета к гипотенузе.</a:t>
            </a:r>
            <a:endParaRPr lang="ru-RU" sz="2400">
              <a:solidFill>
                <a:srgbClr val="0000FF"/>
              </a:solidFill>
            </a:endParaRPr>
          </a:p>
          <a:p>
            <a:r>
              <a:rPr lang="ru-RU" sz="2400" b="1" i="1">
                <a:solidFill>
                  <a:srgbClr val="CC0000"/>
                </a:solidFill>
              </a:rPr>
              <a:t>Косинус </a:t>
            </a:r>
            <a:r>
              <a:rPr lang="ru-RU" sz="2400" b="1" i="1">
                <a:solidFill>
                  <a:srgbClr val="0000FF"/>
                </a:solidFill>
              </a:rPr>
              <a:t>– это отношение прилежащего катета к гипотенузе.</a:t>
            </a:r>
            <a:r>
              <a:rPr lang="ru-RU" sz="2400">
                <a:solidFill>
                  <a:srgbClr val="0000FF"/>
                </a:solidFill>
              </a:rPr>
              <a:t>      </a:t>
            </a:r>
          </a:p>
          <a:p>
            <a:r>
              <a:rPr lang="ru-RU" sz="2400" b="1" i="1">
                <a:solidFill>
                  <a:srgbClr val="CC0000"/>
                </a:solidFill>
              </a:rPr>
              <a:t>Тангенс </a:t>
            </a:r>
            <a:r>
              <a:rPr lang="ru-RU" sz="2400" b="1" i="1">
                <a:solidFill>
                  <a:srgbClr val="0000FF"/>
                </a:solidFill>
              </a:rPr>
              <a:t>– это отношение противолежащего катета к прилежащему.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0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0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0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100013"/>
            <a:ext cx="7010400" cy="100013"/>
          </a:xfrm>
        </p:spPr>
        <p:txBody>
          <a:bodyPr/>
          <a:lstStyle/>
          <a:p>
            <a:endParaRPr lang="ru-RU" sz="3500"/>
          </a:p>
        </p:txBody>
      </p:sp>
      <p:pic>
        <p:nvPicPr>
          <p:cNvPr id="161796" name="Picture 4" descr="Image137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4149725"/>
            <a:ext cx="5113338" cy="831850"/>
          </a:xfrm>
          <a:noFill/>
          <a:ln/>
        </p:spPr>
      </p:pic>
      <p:pic>
        <p:nvPicPr>
          <p:cNvPr id="161797" name="Picture 5" descr="Image1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765175"/>
            <a:ext cx="28082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684213" y="3284538"/>
            <a:ext cx="729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CC0000"/>
                </a:solidFill>
              </a:rPr>
              <a:t>Основное тригонометрическое тождество: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Урок по геометрии в 8 классе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по геометрии в 8 классе</Template>
  <TotalTime>1553</TotalTime>
  <Words>351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Урок по геометрии в 8 классе</vt:lpstr>
      <vt:lpstr>Урок по геометрии в 8 классе. Тема:«Соотношение    между сторонами и углами            прямоугольного треугольника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 Посмотрели: 1.вправо- влево; 2.вверх – вниз; 3.влево- вниз→ прямо→ вправо- вниз; 4.восьмёрка(по часовой стрелке); 5.восьмёрка(против часовой стрелки); .</vt:lpstr>
      <vt:lpstr>Домашнее задание:</vt:lpstr>
      <vt:lpstr>Спасибо за урок.  До свидания!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геометрии в 8 классе. Тема:«Соотношение    между сторонами и углами            прямоугольного треугольника »</dc:title>
  <dc:creator>Admin</dc:creator>
  <cp:lastModifiedBy>teacher</cp:lastModifiedBy>
  <cp:revision>64</cp:revision>
  <dcterms:created xsi:type="dcterms:W3CDTF">2015-01-27T02:50:57Z</dcterms:created>
  <dcterms:modified xsi:type="dcterms:W3CDTF">2015-03-05T11:54:49Z</dcterms:modified>
</cp:coreProperties>
</file>