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AE944-DFD0-4FAD-B1C2-2D9910BF7DC4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1D7F3-246C-49DF-A77C-CF91A8ADE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9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D7F3-246C-49DF-A77C-CF91A8ADEB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6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D7F3-246C-49DF-A77C-CF91A8ADEB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D7F3-246C-49DF-A77C-CF91A8ADEB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8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1D7F3-246C-49DF-A77C-CF91A8ADEB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7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C9409B-23B7-4306-95E3-3453B318EB26}" type="datetimeFigureOut">
              <a:rPr lang="ru-RU" smtClean="0"/>
              <a:t>14.08.2011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26EF8C-0290-4825-A4F2-16136CEFB0A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28102" cy="3960440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 w="139700" prst="cross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5300" dirty="0" smtClean="0">
                <a:solidFill>
                  <a:srgbClr val="00B0F0"/>
                </a:solidFill>
              </a:rPr>
              <a:t>Урок математики </a:t>
            </a:r>
            <a:br>
              <a:rPr lang="ru-RU" sz="5300" dirty="0" smtClean="0">
                <a:solidFill>
                  <a:srgbClr val="00B0F0"/>
                </a:solidFill>
              </a:rPr>
            </a:br>
            <a:r>
              <a:rPr lang="ru-RU" sz="5300" dirty="0" smtClean="0">
                <a:solidFill>
                  <a:srgbClr val="00B0F0"/>
                </a:solidFill>
              </a:rPr>
              <a:t>2 класс </a:t>
            </a:r>
            <a:br>
              <a:rPr lang="ru-RU" sz="5300" dirty="0" smtClean="0">
                <a:solidFill>
                  <a:srgbClr val="00B0F0"/>
                </a:solidFill>
              </a:rPr>
            </a:br>
            <a:r>
              <a:rPr lang="ru-RU" sz="4400" dirty="0" smtClean="0">
                <a:solidFill>
                  <a:srgbClr val="00B0F0"/>
                </a:solidFill>
              </a:rPr>
              <a:t>тема :  </a:t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Т</a:t>
            </a:r>
            <a:r>
              <a:rPr lang="ru-RU" sz="6000" dirty="0">
                <a:solidFill>
                  <a:srgbClr val="FFC000"/>
                </a:solidFill>
              </a:rPr>
              <a:t>а</a:t>
            </a:r>
            <a:r>
              <a:rPr lang="ru-RU" sz="6000" dirty="0" smtClean="0">
                <a:solidFill>
                  <a:srgbClr val="FFC000"/>
                </a:solidFill>
              </a:rPr>
              <a:t>блица умножения и деления на 5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112568" cy="14401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Гимназия № 205</a:t>
            </a:r>
          </a:p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Мелентьева Светлана Васильевна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832648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en-US" dirty="0" smtClean="0">
                <a:solidFill>
                  <a:srgbClr val="3333FF"/>
                </a:solidFill>
              </a:rPr>
              <a:t/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  </a:t>
            </a:r>
            <a:r>
              <a:rPr lang="ru-RU" dirty="0" smtClean="0">
                <a:solidFill>
                  <a:srgbClr val="3333FF"/>
                </a:solidFill>
              </a:rPr>
              <a:t>В ящике с апельсинами сидел Чебурашка. Апельсины весили 12 кг, а Чебурашка   в 2 раза  меньше. Сколько кг весил Чебурашка ?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357088" cy="2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8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/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ru-RU" dirty="0" smtClean="0">
                <a:solidFill>
                  <a:srgbClr val="3333FF"/>
                </a:solidFill>
              </a:rPr>
              <a:t>Дядя Федор поймал 13 рыб, а Шарик – на 6 рыб меньше. Сколько рыб поймал Шарик?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3538"/>
            <a:ext cx="373273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86600" cy="1385664"/>
          </a:xfrm>
        </p:spPr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</a:rPr>
              <a:t> Проверь себя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852936"/>
            <a:ext cx="8291264" cy="2952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000099"/>
                </a:solidFill>
              </a:rPr>
              <a:t>6  7  8  9</a:t>
            </a:r>
            <a:endParaRPr lang="ru-RU" sz="16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6642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Затруднение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7787208" cy="8751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7086600" cy="3384376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        составить таблицу         умножения и деления на 5</a:t>
            </a:r>
            <a:endParaRPr lang="ru-RU" sz="40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76382" y="3717032"/>
                <a:ext cx="2880320" cy="13681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 ·   :</m:t>
                      </m:r>
                      <m:r>
                        <a:rPr lang="ru-RU" sz="80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82" y="3717032"/>
                <a:ext cx="2880320" cy="1368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32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3960440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2500"/>
          </a:bodyPr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·  5 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  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 : 5 = 6     30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   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5 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7     35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  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5 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8     45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45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5 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9     45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03848" y="332656"/>
                <a:ext cx="3384376" cy="9922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72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·</m:t>
                      </m:r>
                      <m:r>
                        <a:rPr lang="en-US" sz="72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  :</m:t>
                      </m:r>
                      <m:r>
                        <a:rPr lang="en-US" sz="7200" b="1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2656"/>
                <a:ext cx="3384376" cy="9922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34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920880" cy="3744416"/>
          </a:xfr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7220000"/>
            </a:lightRig>
          </a:scene3d>
          <a:sp3d>
            <a:bevelT w="101600" prst="riblet"/>
          </a:sp3d>
        </p:spPr>
        <p:txBody>
          <a:bodyPr anchor="ctr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en-US" sz="4000" dirty="0" smtClean="0">
                <a:solidFill>
                  <a:srgbClr val="000099"/>
                </a:solidFill>
              </a:rPr>
              <a:t> 54   40   18   36   63   15   21 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 30   49    5    56   27   35   20  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 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4000" dirty="0" smtClean="0">
                <a:solidFill>
                  <a:srgbClr val="000099"/>
                </a:solidFill>
              </a:rPr>
              <a:t> 14   48   10   12    8    45   81   25      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085184"/>
            <a:ext cx="6582544" cy="15121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уравнение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03648" y="1125888"/>
            <a:ext cx="792088" cy="745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08104" y="1137810"/>
            <a:ext cx="792088" cy="742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75904" y="2380713"/>
            <a:ext cx="792088" cy="70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36096" y="2373003"/>
            <a:ext cx="789959" cy="720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2380713"/>
            <a:ext cx="817240" cy="731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95600" y="3615251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2359823"/>
            <a:ext cx="770384" cy="725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05975" y="3643421"/>
            <a:ext cx="792088" cy="720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38779" y="3639689"/>
            <a:ext cx="792088" cy="708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Проверь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37160" indent="0">
              <a:buNone/>
            </a:pPr>
            <a:r>
              <a:rPr lang="ru-RU" dirty="0" smtClean="0"/>
              <a:t>     </a:t>
            </a:r>
            <a:r>
              <a:rPr lang="ru-RU" sz="5400" dirty="0" smtClean="0"/>
              <a:t>Х · 3 = 15</a:t>
            </a:r>
          </a:p>
          <a:p>
            <a:pPr marL="137160" indent="0">
              <a:buNone/>
            </a:pPr>
            <a:r>
              <a:rPr lang="ru-RU" sz="5400" dirty="0" smtClean="0"/>
              <a:t>  2 · Х = 10</a:t>
            </a:r>
          </a:p>
          <a:p>
            <a:pPr marL="137160" indent="0">
              <a:buNone/>
            </a:pPr>
            <a:r>
              <a:rPr lang="ru-RU" sz="5400" dirty="0" smtClean="0"/>
              <a:t>  45 :  Х = 9</a:t>
            </a:r>
          </a:p>
          <a:p>
            <a:pPr marL="137160" indent="0">
              <a:buNone/>
            </a:pPr>
            <a:r>
              <a:rPr lang="ru-RU" sz="5400" dirty="0" smtClean="0"/>
              <a:t>  Х :  1 = 5</a:t>
            </a:r>
          </a:p>
          <a:p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ru-RU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8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Закончи предложения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b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Мне  было интересно . . .</a:t>
            </a:r>
          </a:p>
          <a:p>
            <a:pPr marL="137160" indent="0">
              <a:buNone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Я научился . . . </a:t>
            </a:r>
          </a:p>
          <a:p>
            <a:pPr marL="137160" indent="0">
              <a:buNone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Я смогу научить . . .</a:t>
            </a:r>
          </a:p>
          <a:p>
            <a:pPr marL="137160" indent="0">
              <a:buNone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Мне было трудно . . . </a:t>
            </a:r>
          </a:p>
          <a:p>
            <a:pPr marL="137160" indent="0">
              <a:buNone/>
            </a:pPr>
            <a:r>
              <a:rPr lang="ru-RU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Мне еще  нужно . . . </a:t>
            </a:r>
          </a:p>
          <a:p>
            <a:pPr marL="880110" indent="-742950">
              <a:buAutoNum type="arabicPeriod"/>
            </a:pPr>
            <a:endParaRPr lang="ru-RU" sz="4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33843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115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7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Внимание!</a:t>
            </a:r>
            <a:endParaRPr lang="ru-RU" sz="9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95350"/>
            <a:ext cx="1730026" cy="27201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9578" y="2595350"/>
            <a:ext cx="1510334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85126" y="2763066"/>
            <a:ext cx="679237" cy="6480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85125" y="3619177"/>
            <a:ext cx="679237" cy="6480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44282" y="4436910"/>
            <a:ext cx="720080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595351"/>
            <a:ext cx="1536223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     </a:t>
            </a:r>
            <a:r>
              <a:rPr lang="en-US" sz="11500" dirty="0" smtClean="0">
                <a:solidFill>
                  <a:srgbClr val="002060"/>
                </a:solidFill>
              </a:rPr>
              <a:t>S</a:t>
            </a:r>
            <a:endParaRPr lang="ru-RU" sz="115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6135" y="2595351"/>
            <a:ext cx="1560121" cy="27288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суммирования 28"/>
          <p:cNvSpPr/>
          <p:nvPr/>
        </p:nvSpPr>
        <p:spPr>
          <a:xfrm>
            <a:off x="5520131" y="3343522"/>
            <a:ext cx="1152128" cy="1093388"/>
          </a:xfrm>
          <a:prstGeom prst="flowChartSummingJunc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79574" y="2595350"/>
            <a:ext cx="1508850" cy="2736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>
                <a:solidFill>
                  <a:srgbClr val="002060"/>
                </a:solidFill>
              </a:rPr>
              <a:t>5</a:t>
            </a:r>
          </a:p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684485" y="3215547"/>
            <a:ext cx="1440160" cy="145533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57592" cy="33123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98770"/>
              </p:ext>
            </p:extLst>
          </p:nvPr>
        </p:nvGraphicFramePr>
        <p:xfrm>
          <a:off x="467544" y="1268760"/>
          <a:ext cx="8136904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80120"/>
              </a:tblGrid>
              <a:tr h="1841001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6000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sz="6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</a:t>
                      </a:r>
                      <a:r>
                        <a:rPr lang="ru-RU" sz="60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ru-RU" sz="6000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800" baseline="0" dirty="0" smtClean="0"/>
                        <a:t>   </a:t>
                      </a:r>
                      <a:r>
                        <a:rPr lang="ru-RU" sz="6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6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/>
                        <a:t> </a:t>
                      </a:r>
                      <a:r>
                        <a:rPr lang="ru-RU" sz="6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6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6000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</a:tr>
              <a:tr h="1903415"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600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sz="9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3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92888" cy="4824536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6600" dirty="0" smtClean="0">
                <a:solidFill>
                  <a:srgbClr val="7030A0"/>
                </a:solidFill>
              </a:rPr>
              <a:t>«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Каждый 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день  жизни прибавляет</a:t>
            </a:r>
            <a:br>
              <a:rPr lang="ru-RU" sz="6600" dirty="0" smtClean="0">
                <a:solidFill>
                  <a:srgbClr val="7030A0"/>
                </a:solidFill>
              </a:rPr>
            </a:br>
            <a:r>
              <a:rPr lang="en-US" sz="6600" dirty="0" smtClean="0">
                <a:solidFill>
                  <a:srgbClr val="7030A0"/>
                </a:solidFill>
              </a:rPr>
              <a:t>  </a:t>
            </a:r>
            <a:r>
              <a:rPr lang="ru-RU" sz="6600" dirty="0" smtClean="0">
                <a:solidFill>
                  <a:srgbClr val="7030A0"/>
                </a:solidFill>
              </a:rPr>
              <a:t>частичку</a:t>
            </a:r>
            <a:r>
              <a:rPr lang="ru-RU" sz="8000" dirty="0" smtClean="0">
                <a:solidFill>
                  <a:srgbClr val="7030A0"/>
                </a:solidFill>
              </a:rPr>
              <a:t> </a:t>
            </a:r>
            <a:r>
              <a:rPr lang="en-US" sz="8000" dirty="0" smtClean="0">
                <a:solidFill>
                  <a:srgbClr val="7030A0"/>
                </a:solidFill>
              </a:rPr>
              <a:t> </a:t>
            </a:r>
            <a:r>
              <a:rPr lang="ru-RU" sz="8000" dirty="0" smtClean="0">
                <a:solidFill>
                  <a:srgbClr val="7030A0"/>
                </a:solidFill>
              </a:rPr>
              <a:t>. . . »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328592"/>
          </a:xfrm>
          <a:solidFill>
            <a:schemeClr val="bg2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soft" dir="t">
              <a:rot lat="0" lon="0" rev="16800000"/>
            </a:lightRig>
          </a:scene3d>
          <a:sp3d>
            <a:bevelT prst="convex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«Каждый день жизни прибавляет частичку </a:t>
            </a:r>
            <a:r>
              <a:rPr lang="ru-RU" sz="6000" dirty="0" smtClean="0">
                <a:solidFill>
                  <a:srgbClr val="C00000"/>
                </a:solidFill>
              </a:rPr>
              <a:t>мудрости</a:t>
            </a:r>
            <a:r>
              <a:rPr lang="ru-RU" sz="6000" dirty="0" smtClean="0">
                <a:solidFill>
                  <a:srgbClr val="7030A0"/>
                </a:solidFill>
              </a:rPr>
              <a:t>»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C000"/>
                </a:solidFill>
              </a:rPr>
              <a:t>Объясни</a:t>
            </a:r>
            <a:endParaRPr lang="ru-RU" sz="88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/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4932040" y="1556462"/>
                <a:ext cx="3897759" cy="1296144"/>
              </a:xfrm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sz="72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ru-RU" sz="54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Текс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4932040" y="1556462"/>
                <a:ext cx="3897759" cy="1296144"/>
              </a:xfr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449581" y="3231634"/>
            <a:ext cx="3906395" cy="2841179"/>
          </a:xfr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endParaRPr lang="ru-RU" sz="4800" dirty="0" smtClean="0">
              <a:solidFill>
                <a:srgbClr val="0033CC"/>
              </a:solidFill>
            </a:endParaRPr>
          </a:p>
          <a:p>
            <a:pPr marL="137160" indent="0">
              <a:buNone/>
            </a:pPr>
            <a:r>
              <a:rPr lang="ru-RU" sz="4800" dirty="0" smtClean="0"/>
              <a:t>больше на  </a:t>
            </a:r>
            <a:r>
              <a:rPr lang="en-US" sz="4800" dirty="0" smtClean="0"/>
              <a:t>n</a:t>
            </a:r>
            <a:endParaRPr lang="ru-RU" sz="4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932040" y="3212976"/>
            <a:ext cx="3888432" cy="2880320"/>
          </a:xfr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4800" dirty="0" smtClean="0"/>
          </a:p>
          <a:p>
            <a:pPr marL="137160" indent="0">
              <a:buNone/>
            </a:pPr>
            <a:r>
              <a:rPr lang="ru-RU" sz="4800" dirty="0"/>
              <a:t>м</a:t>
            </a:r>
            <a:r>
              <a:rPr lang="ru-RU" sz="4800" dirty="0" smtClean="0"/>
              <a:t>еньше на  </a:t>
            </a:r>
            <a:r>
              <a:rPr lang="en-US" sz="4800" dirty="0" smtClean="0"/>
              <a:t>n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1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40586" y="1566158"/>
                <a:ext cx="3915390" cy="1296144"/>
              </a:xfrm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72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Текст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0586" y="1566158"/>
                <a:ext cx="3915390" cy="1296144"/>
              </a:xfr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8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4000" y="1268760"/>
                <a:ext cx="3960000" cy="1224136"/>
              </a:xfr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·</m:t>
                    </m:r>
                    <m:r>
                      <a:rPr lang="en-US" sz="7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6600" b="1" i="1" dirty="0" smtClean="0">
                    <a:solidFill>
                      <a:srgbClr val="002060"/>
                    </a:solidFill>
                  </a:rPr>
                  <a:t>      </a:t>
                </a:r>
                <a:endParaRPr lang="ru-RU" sz="66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4000" y="1268760"/>
                <a:ext cx="3960000" cy="12241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4860031" y="1268760"/>
                <a:ext cx="3960000" cy="1224136"/>
              </a:xfr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:</m:t>
                      </m:r>
                      <m:r>
                        <a:rPr lang="en-US" sz="7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7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4860031" y="1268760"/>
                <a:ext cx="3960000" cy="1224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3528" y="3240000"/>
            <a:ext cx="3960440" cy="2880000"/>
          </a:xfr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37160" indent="0">
              <a:buNone/>
            </a:pPr>
            <a:r>
              <a:rPr lang="ru-RU" sz="4400" dirty="0" smtClean="0"/>
              <a:t>больше в </a:t>
            </a:r>
            <a:r>
              <a:rPr lang="en-US" sz="4400" dirty="0" smtClean="0"/>
              <a:t>n </a:t>
            </a:r>
            <a:r>
              <a:rPr lang="ru-RU" sz="4400" dirty="0" smtClean="0"/>
              <a:t>раз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3240000"/>
            <a:ext cx="3960000" cy="2880320"/>
          </a:xfr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rmAutofit/>
          </a:bodyPr>
          <a:lstStyle/>
          <a:p>
            <a:pPr marL="137160" indent="0">
              <a:buNone/>
            </a:pPr>
            <a:r>
              <a:rPr lang="ru-RU" sz="4400" dirty="0" smtClean="0"/>
              <a:t>меньше в </a:t>
            </a:r>
            <a:r>
              <a:rPr lang="en-US" sz="4400" dirty="0" smtClean="0"/>
              <a:t>n </a:t>
            </a:r>
            <a:r>
              <a:rPr lang="ru-RU" sz="4400" dirty="0" smtClean="0"/>
              <a:t>раз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963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800" dirty="0" smtClean="0">
                <a:solidFill>
                  <a:srgbClr val="000099"/>
                </a:solidFill>
              </a:rPr>
              <a:t> </a:t>
            </a:r>
            <a:r>
              <a:rPr lang="ru-RU" sz="4800" dirty="0" err="1" smtClean="0">
                <a:solidFill>
                  <a:srgbClr val="0033CC"/>
                </a:solidFill>
              </a:rPr>
              <a:t>Карлсон</a:t>
            </a:r>
            <a:r>
              <a:rPr lang="ru-RU" sz="4800" dirty="0" smtClean="0">
                <a:solidFill>
                  <a:srgbClr val="0033CC"/>
                </a:solidFill>
              </a:rPr>
              <a:t> на завтрак съел    4 плюшки, а пирожных      в 2 раза больше. Сколько пирожных съел </a:t>
            </a:r>
            <a:r>
              <a:rPr lang="ru-RU" sz="4800" dirty="0" err="1" smtClean="0">
                <a:solidFill>
                  <a:srgbClr val="0033CC"/>
                </a:solidFill>
              </a:rPr>
              <a:t>Карлсон</a:t>
            </a:r>
            <a:r>
              <a:rPr lang="ru-RU" sz="4800" dirty="0" smtClean="0">
                <a:solidFill>
                  <a:srgbClr val="0033CC"/>
                </a:solidFill>
              </a:rPr>
              <a:t> за завтраком?</a:t>
            </a:r>
            <a:endParaRPr lang="ru-RU" sz="4800" dirty="0">
              <a:solidFill>
                <a:srgbClr val="0033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472952" cy="169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76664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01600" prst="riblet"/>
          </a:sp3d>
        </p:spPr>
        <p:txBody>
          <a:bodyPr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4000" dirty="0" smtClean="0">
                <a:solidFill>
                  <a:srgbClr val="3333FF"/>
                </a:solidFill>
              </a:rPr>
              <a:t>    </a:t>
            </a:r>
            <a:r>
              <a:rPr lang="ru-RU" sz="4000" dirty="0" smtClean="0">
                <a:solidFill>
                  <a:srgbClr val="0033CC"/>
                </a:solidFill>
              </a:rPr>
              <a:t>Чтобы спрятаться от </a:t>
            </a:r>
            <a:r>
              <a:rPr lang="ru-RU" sz="4000" dirty="0" err="1" smtClean="0">
                <a:solidFill>
                  <a:srgbClr val="0033CC"/>
                </a:solidFill>
              </a:rPr>
              <a:t>неряхи</a:t>
            </a:r>
            <a:r>
              <a:rPr lang="ru-RU" sz="4000" dirty="0" smtClean="0">
                <a:solidFill>
                  <a:srgbClr val="0033CC"/>
                </a:solidFill>
              </a:rPr>
              <a:t>  брюки пробежали  18 метров, а рубашка на 9 метров меньше. Сколько метров пробежала рубашка, убегая от </a:t>
            </a:r>
            <a:r>
              <a:rPr lang="ru-RU" sz="4000" dirty="0" err="1" smtClean="0">
                <a:solidFill>
                  <a:srgbClr val="0033CC"/>
                </a:solidFill>
              </a:rPr>
              <a:t>неряхи</a:t>
            </a:r>
            <a:r>
              <a:rPr lang="ru-RU" sz="4000" dirty="0" smtClean="0">
                <a:solidFill>
                  <a:srgbClr val="0033CC"/>
                </a:solidFill>
              </a:rPr>
              <a:t>? </a:t>
            </a:r>
            <a:endParaRPr lang="ru-RU" sz="48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39"/>
            <a:ext cx="3816424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467</TotalTime>
  <Words>329</Words>
  <Application>Microsoft Office PowerPoint</Application>
  <PresentationFormat>Экран (4:3)</PresentationFormat>
  <Paragraphs>95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Урок математики  2 класс  тема :   Таблица умножения и деления на 5</vt:lpstr>
      <vt:lpstr>Внимание!</vt:lpstr>
      <vt:lpstr>Презентация PowerPoint</vt:lpstr>
      <vt:lpstr>« Каждый  день  жизни прибавляет   частичку  . . . »</vt:lpstr>
      <vt:lpstr>«Каждый день жизни прибавляет частичку мудрости»</vt:lpstr>
      <vt:lpstr>Объясни</vt:lpstr>
      <vt:lpstr>Презентация PowerPoint</vt:lpstr>
      <vt:lpstr> Карлсон на завтрак съел    4 плюшки, а пирожных      в 2 раза больше. Сколько пирожных съел Карлсон за завтраком?</vt:lpstr>
      <vt:lpstr>    Чтобы спрятаться от неряхи  брюки пробежали  18 метров, а рубашка на 9 метров меньше. Сколько метров пробежала рубашка, убегая от неряхи? </vt:lpstr>
      <vt:lpstr>   В ящике с апельсинами сидел Чебурашка. Апельсины весили 12 кг, а Чебурашка   в 2 раза  меньше. Сколько кг весил Чебурашка ?</vt:lpstr>
      <vt:lpstr> Дядя Федор поймал 13 рыб, а Шарик – на 6 рыб меньше. Сколько рыб поймал Шарик?</vt:lpstr>
      <vt:lpstr> Проверь себя</vt:lpstr>
      <vt:lpstr>Затруднение</vt:lpstr>
      <vt:lpstr>Цель:</vt:lpstr>
      <vt:lpstr>Презентация PowerPoint</vt:lpstr>
      <vt:lpstr> 54   40   18   36   63   15   21      30   49    5    56   27   35   20       14   48   10   12    8    45   81   25      </vt:lpstr>
      <vt:lpstr>Проверь </vt:lpstr>
      <vt:lpstr>Закончи предложения</vt:lpstr>
      <vt:lpstr>Молодцы!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2 класс  тема :   Таблица умножения и деления на 5</dc:title>
  <dc:creator>Alexei</dc:creator>
  <cp:lastModifiedBy>Alexei</cp:lastModifiedBy>
  <cp:revision>47</cp:revision>
  <dcterms:created xsi:type="dcterms:W3CDTF">2011-08-13T17:49:54Z</dcterms:created>
  <dcterms:modified xsi:type="dcterms:W3CDTF">2011-08-14T14:34:51Z</dcterms:modified>
</cp:coreProperties>
</file>