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4" r:id="rId4"/>
    <p:sldId id="262" r:id="rId5"/>
    <p:sldId id="26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5633-C45F-42E4-BB27-D461CA386DC7}" type="datetimeFigureOut">
              <a:rPr lang="ru-RU" smtClean="0"/>
              <a:pPr/>
              <a:t>24.01.2013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8EB94-E4FC-4746-A2C7-F7859BD59D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beautiful-st-petersburg-photo-46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79675"/>
            <a:ext cx="3214688" cy="4405313"/>
          </a:xfrm>
          <a:prstGeom prst="rect">
            <a:avLst/>
          </a:prstGeom>
          <a:noFill/>
        </p:spPr>
      </p:pic>
      <p:pic>
        <p:nvPicPr>
          <p:cNvPr id="18439" name="Picture 7" descr="1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2482850"/>
            <a:ext cx="2987675" cy="4402138"/>
          </a:xfrm>
          <a:prstGeom prst="rect">
            <a:avLst/>
          </a:prstGeom>
          <a:noFill/>
        </p:spPr>
      </p:pic>
      <p:pic>
        <p:nvPicPr>
          <p:cNvPr id="18440" name="Picture 8" descr="qVI1LCmHbRD-2_f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0550" y="2479675"/>
            <a:ext cx="3019425" cy="4392613"/>
          </a:xfrm>
          <a:prstGeom prst="rect">
            <a:avLst/>
          </a:prstGeom>
          <a:noFill/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0">
                <a:solidFill>
                  <a:srgbClr val="E4383C"/>
                </a:solidFill>
              </a:rPr>
              <a:t>ЗАДАЧА</a:t>
            </a:r>
          </a:p>
          <a:p>
            <a:pPr algn="ctr">
              <a:spcBef>
                <a:spcPct val="50000"/>
              </a:spcBef>
            </a:pPr>
            <a:r>
              <a:rPr lang="ru-RU" sz="2800" b="0">
                <a:solidFill>
                  <a:srgbClr val="0000FF"/>
                </a:solidFill>
              </a:rPr>
              <a:t>Александрийский столп в </a:t>
            </a:r>
            <a:r>
              <a:rPr lang="ru-RU" sz="2800" i="1">
                <a:solidFill>
                  <a:srgbClr val="E4383C"/>
                </a:solidFill>
              </a:rPr>
              <a:t>2</a:t>
            </a:r>
            <a:r>
              <a:rPr lang="ru-RU" sz="2800" b="0">
                <a:solidFill>
                  <a:srgbClr val="0000FF"/>
                </a:solidFill>
              </a:rPr>
              <a:t> раза ниже Смольного собора и на </a:t>
            </a:r>
            <a:r>
              <a:rPr lang="ru-RU" sz="2800" i="1">
                <a:solidFill>
                  <a:srgbClr val="E4383C"/>
                </a:solidFill>
              </a:rPr>
              <a:t>75</a:t>
            </a:r>
            <a:r>
              <a:rPr lang="ru-RU" sz="2800" b="0">
                <a:solidFill>
                  <a:srgbClr val="0000FF"/>
                </a:solidFill>
              </a:rPr>
              <a:t> метров ниже Петропавловского собора. Какова высота каждого архитектурного памятника, если вместе она составляет </a:t>
            </a:r>
            <a:r>
              <a:rPr lang="ru-RU" sz="2800" i="1">
                <a:solidFill>
                  <a:srgbClr val="E4383C"/>
                </a:solidFill>
              </a:rPr>
              <a:t>236</a:t>
            </a:r>
            <a:r>
              <a:rPr lang="ru-RU" sz="2800" b="0">
                <a:solidFill>
                  <a:srgbClr val="0000FF"/>
                </a:solidFill>
              </a:rPr>
              <a:t> метров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980728"/>
            <a:ext cx="792088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Задача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2"/>
                </a:solidFill>
              </a:rPr>
              <a:t>Найти длину, ширину и высоту улицы  Зодчего Росси.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Росс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08050"/>
            <a:ext cx="7302500" cy="5586413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700338" y="1844675"/>
            <a:ext cx="3313112" cy="3311525"/>
            <a:chOff x="1791" y="890"/>
            <a:chExt cx="2087" cy="2086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2653" y="2568"/>
              <a:ext cx="291" cy="303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1791" y="890"/>
              <a:ext cx="2087" cy="2086"/>
            </a:xfrm>
            <a:prstGeom prst="rect">
              <a:avLst/>
            </a:prstGeom>
            <a:noFill/>
            <a:ln w="25400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 flipH="1" flipV="1">
              <a:off x="1791" y="890"/>
              <a:ext cx="862" cy="167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V="1">
              <a:off x="2943" y="890"/>
              <a:ext cx="935" cy="167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 flipH="1">
              <a:off x="1791" y="2868"/>
              <a:ext cx="858" cy="108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2943" y="2874"/>
              <a:ext cx="930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1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93064E-6 L -0.29531 -0.30405 " pathEditMode="relative" ptsTypes="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3203575" y="188913"/>
            <a:ext cx="3097213" cy="72072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E4383C"/>
                </a:solidFill>
              </a:rPr>
              <a:t>ЗАДАЧА</a:t>
            </a:r>
            <a:r>
              <a:rPr lang="ru-RU" smtClean="0"/>
              <a:t> 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211638" y="1125538"/>
            <a:ext cx="424815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</a:rPr>
              <a:t>S</a:t>
            </a:r>
            <a:r>
              <a:rPr lang="en-US" sz="2000" b="0">
                <a:solidFill>
                  <a:srgbClr val="0000FF"/>
                </a:solidFill>
              </a:rPr>
              <a:t>ABNM = </a:t>
            </a:r>
            <a:r>
              <a:rPr lang="en-US" sz="3200" b="0">
                <a:solidFill>
                  <a:srgbClr val="0000FF"/>
                </a:solidFill>
              </a:rPr>
              <a:t>484</a:t>
            </a:r>
            <a:r>
              <a:rPr lang="en-US" sz="2000" b="0">
                <a:solidFill>
                  <a:srgbClr val="0000FF"/>
                </a:solidFill>
              </a:rPr>
              <a:t> M</a:t>
            </a:r>
            <a:r>
              <a:rPr lang="en-US" sz="2000" b="0">
                <a:solidFill>
                  <a:srgbClr val="0000FF"/>
                </a:solidFill>
                <a:cs typeface="Arial" charset="0"/>
              </a:rPr>
              <a:t>²</a:t>
            </a:r>
          </a:p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cs typeface="Arial" charset="0"/>
              </a:rPr>
              <a:t>BC&gt;AB </a:t>
            </a:r>
            <a:r>
              <a:rPr lang="ru-RU" sz="3200" b="0">
                <a:solidFill>
                  <a:srgbClr val="0000FF"/>
                </a:solidFill>
                <a:cs typeface="Arial" charset="0"/>
              </a:rPr>
              <a:t>в 10 раз</a:t>
            </a:r>
            <a:endParaRPr lang="en-US" sz="3200" b="0">
              <a:solidFill>
                <a:srgbClr val="0000FF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3200" b="0">
                <a:solidFill>
                  <a:srgbClr val="0000FF"/>
                </a:solidFill>
                <a:cs typeface="Arial" charset="0"/>
              </a:rPr>
              <a:t>AB=BN</a:t>
            </a:r>
            <a:endParaRPr lang="ru-RU" sz="3200" b="0">
              <a:solidFill>
                <a:srgbClr val="0000FF"/>
              </a:solidFill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ru-RU" sz="3200" b="0">
                <a:solidFill>
                  <a:srgbClr val="0000FF"/>
                </a:solidFill>
                <a:cs typeface="Arial" charset="0"/>
              </a:rPr>
              <a:t>Найти : </a:t>
            </a:r>
            <a:r>
              <a:rPr lang="en-US" sz="3200" b="0">
                <a:solidFill>
                  <a:srgbClr val="0000FF"/>
                </a:solidFill>
                <a:cs typeface="Arial" charset="0"/>
              </a:rPr>
              <a:t>AB</a:t>
            </a:r>
            <a:r>
              <a:rPr lang="ru-RU" sz="3200" b="0">
                <a:solidFill>
                  <a:srgbClr val="0000FF"/>
                </a:solidFill>
                <a:cs typeface="Arial" charset="0"/>
              </a:rPr>
              <a:t>; </a:t>
            </a:r>
            <a:r>
              <a:rPr lang="en-US" sz="3200" b="0">
                <a:solidFill>
                  <a:srgbClr val="0000FF"/>
                </a:solidFill>
                <a:cs typeface="Arial" charset="0"/>
              </a:rPr>
              <a:t>BN</a:t>
            </a:r>
            <a:r>
              <a:rPr lang="ru-RU" sz="3200" b="0">
                <a:solidFill>
                  <a:srgbClr val="0000FF"/>
                </a:solidFill>
                <a:cs typeface="Arial" charset="0"/>
              </a:rPr>
              <a:t>;</a:t>
            </a:r>
            <a:r>
              <a:rPr lang="en-US" sz="3200" b="0">
                <a:solidFill>
                  <a:srgbClr val="0000FF"/>
                </a:solidFill>
                <a:cs typeface="Arial" charset="0"/>
              </a:rPr>
              <a:t> BC</a:t>
            </a:r>
            <a:r>
              <a:rPr lang="ru-RU" sz="3200" b="0">
                <a:solidFill>
                  <a:srgbClr val="0000FF"/>
                </a:solidFill>
                <a:cs typeface="Arial" charset="0"/>
              </a:rPr>
              <a:t>.</a:t>
            </a:r>
            <a:endParaRPr lang="en-US" sz="3200" b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68313" y="1196975"/>
            <a:ext cx="2305050" cy="2316163"/>
          </a:xfrm>
          <a:prstGeom prst="cube">
            <a:avLst>
              <a:gd name="adj" fmla="val 55435"/>
            </a:avLst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06363" y="33813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A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34938" y="21447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M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1331913" y="3511550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B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1608138" y="8366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P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744788" y="865188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K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773363" y="21447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C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 flipH="1">
            <a:off x="1743075" y="1208088"/>
            <a:ext cx="22225" cy="1025525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V="1">
            <a:off x="496888" y="2260600"/>
            <a:ext cx="1189037" cy="1209675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>
            <a:off x="1778000" y="2233613"/>
            <a:ext cx="993775" cy="1587"/>
          </a:xfrm>
          <a:prstGeom prst="line">
            <a:avLst/>
          </a:prstGeom>
          <a:noFill/>
          <a:ln w="25400">
            <a:solidFill>
              <a:srgbClr val="0000FF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1201738" y="2060575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N</a:t>
            </a:r>
            <a:endParaRPr lang="ru-RU" sz="2000" b="0">
              <a:solidFill>
                <a:srgbClr val="E4383C"/>
              </a:solidFill>
            </a:endParaRP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1662113" y="2157413"/>
            <a:ext cx="358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E4383C"/>
                </a:solidFill>
              </a:rPr>
              <a:t>D</a:t>
            </a:r>
            <a:endParaRPr lang="ru-RU" sz="2000" b="0">
              <a:solidFill>
                <a:srgbClr val="E4383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Росс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94525"/>
          </a:xfrm>
          <a:prstGeom prst="rect">
            <a:avLst/>
          </a:prstGeom>
          <a:noFill/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042988" y="4292600"/>
            <a:ext cx="741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00"/>
                </a:solidFill>
              </a:rPr>
              <a:t>ВЫСОТА ЗДАНИЙ – 22 м</a:t>
            </a:r>
          </a:p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00"/>
                </a:solidFill>
              </a:rPr>
              <a:t>ШИРИНА УЛИЦЫ  - 22 м</a:t>
            </a:r>
          </a:p>
          <a:p>
            <a:pPr>
              <a:spcBef>
                <a:spcPct val="50000"/>
              </a:spcBef>
            </a:pPr>
            <a:r>
              <a:rPr lang="ru-RU" sz="3600">
                <a:solidFill>
                  <a:srgbClr val="FFFF00"/>
                </a:solidFill>
              </a:rPr>
              <a:t>ДЛИНА УЛИЦЫ     - 220 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ЗАДАЧА </vt:lpstr>
      <vt:lpstr>Слайд 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</cp:revision>
  <dcterms:created xsi:type="dcterms:W3CDTF">2013-01-24T17:23:20Z</dcterms:created>
  <dcterms:modified xsi:type="dcterms:W3CDTF">2013-01-24T17:35:15Z</dcterms:modified>
</cp:coreProperties>
</file>