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392292-1A55-49B1-AD42-36E71B03FFB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17B11D-B979-4C2A-A733-2627D42F571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02417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Великий мечтатель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696744" cy="464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019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FFC000"/>
                </a:solidFill>
              </a:rPr>
              <a:t>Самолёт — летательный аппарат для полётов в атмосфере (и космическом </a:t>
            </a:r>
            <a:r>
              <a:rPr lang="ru-RU" sz="2400" b="1" dirty="0" smtClean="0">
                <a:solidFill>
                  <a:srgbClr val="FFC000"/>
                </a:solidFill>
              </a:rPr>
              <a:t>пространстве), использующий </a:t>
            </a:r>
            <a:r>
              <a:rPr lang="ru-RU" sz="2400" b="1" dirty="0">
                <a:solidFill>
                  <a:srgbClr val="FFC000"/>
                </a:solidFill>
              </a:rPr>
              <a:t>аэродинамическую подъёмную силу планера для удержания себя в </a:t>
            </a:r>
            <a:r>
              <a:rPr lang="ru-RU" sz="2400" b="1" dirty="0" smtClean="0">
                <a:solidFill>
                  <a:srgbClr val="FFC000"/>
                </a:solidFill>
              </a:rPr>
              <a:t>воздухе.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59936" cy="489654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1843 году английский изобретатель Уильям </a:t>
            </a:r>
            <a:r>
              <a:rPr lang="ru-RU" b="1" dirty="0" err="1">
                <a:solidFill>
                  <a:schemeClr val="bg1"/>
                </a:solidFill>
              </a:rPr>
              <a:t>Хенсон</a:t>
            </a:r>
            <a:r>
              <a:rPr lang="ru-RU" b="1" dirty="0">
                <a:solidFill>
                  <a:schemeClr val="bg1"/>
                </a:solidFill>
              </a:rPr>
              <a:t> получил патент на проект самолета. В России первый проект самолёта был предложен Николаем Афанасьевичем </a:t>
            </a:r>
            <a:r>
              <a:rPr lang="ru-RU" b="1" dirty="0" err="1">
                <a:solidFill>
                  <a:schemeClr val="bg1"/>
                </a:solidFill>
              </a:rPr>
              <a:t>Телешовым</a:t>
            </a:r>
            <a:r>
              <a:rPr lang="ru-RU" b="1" dirty="0">
                <a:solidFill>
                  <a:schemeClr val="bg1"/>
                </a:solidFill>
              </a:rPr>
              <a:t> в 1864 </a:t>
            </a:r>
            <a:r>
              <a:rPr lang="ru-RU" b="1" dirty="0" smtClean="0">
                <a:solidFill>
                  <a:schemeClr val="bg1"/>
                </a:solidFill>
              </a:rPr>
              <a:t>году. Первый полет осуществлен 17 декабря 1903 года в США.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irc_mi" descr="http://eurotouring.su/wp-content/uploads/2012/08/%D0%A1%D0%B0%D0%BC%D0%BE%D0%BB%D1%91%D1%82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88843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44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FFC000"/>
                </a:solidFill>
              </a:rPr>
              <a:t>Вертолёт (устаревшее </a:t>
            </a:r>
            <a:r>
              <a:rPr lang="ru-RU" sz="2400" b="1" dirty="0" err="1">
                <a:solidFill>
                  <a:srgbClr val="FFC000"/>
                </a:solidFill>
              </a:rPr>
              <a:t>гелико́птер</a:t>
            </a:r>
            <a:r>
              <a:rPr lang="ru-RU" sz="2400" b="1" dirty="0">
                <a:solidFill>
                  <a:srgbClr val="FFC000"/>
                </a:solidFill>
              </a:rPr>
              <a:t>) — винтокрылый летательный аппарат, у которого подъёмная </a:t>
            </a:r>
            <a:r>
              <a:rPr lang="ru-RU" sz="2400" b="1" dirty="0" smtClean="0">
                <a:solidFill>
                  <a:srgbClr val="FFC000"/>
                </a:solidFill>
              </a:rPr>
              <a:t>и  </a:t>
            </a:r>
            <a:r>
              <a:rPr lang="ru-RU" sz="2400" b="1" dirty="0">
                <a:solidFill>
                  <a:srgbClr val="FFC000"/>
                </a:solidFill>
              </a:rPr>
              <a:t>толкающая 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>
                <a:solidFill>
                  <a:srgbClr val="FFC000"/>
                </a:solidFill>
              </a:rPr>
              <a:t>силы на всех этапах полёта создаются одним или несколькими несущими винтами 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524000"/>
            <a:ext cx="4424168" cy="5334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Авторство слова «вертолёт» (от «вертится» и «летает») принадлежит Н. И. Камову. Самым ранним документом, в котором употребляется «вертолёт», является Протокол заседания Технической Комиссии Центрального Совета </a:t>
            </a:r>
            <a:r>
              <a:rPr lang="ru-RU" sz="2400" b="1" dirty="0" err="1" smtClean="0">
                <a:solidFill>
                  <a:schemeClr val="bg1"/>
                </a:solidFill>
              </a:rPr>
              <a:t>РОСОАВИАХИМа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датированный 8 февраля 1929 года.</a:t>
            </a:r>
          </a:p>
        </p:txBody>
      </p:sp>
      <p:pic>
        <p:nvPicPr>
          <p:cNvPr id="5" name="rg_hi" descr="https://encrypted-tbn1.gstatic.com/images?q=tbn:ANd9GcRfF6S8f_64KXKyxjROwlL8CCRM41p6h5qfhDno5xXiGt5bQTeq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600399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705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rgbClr val="FFC000"/>
                </a:solidFill>
              </a:rPr>
              <a:t>Раке́та</a:t>
            </a:r>
            <a:r>
              <a:rPr lang="ru-RU" sz="2400" dirty="0">
                <a:solidFill>
                  <a:srgbClr val="FFC000"/>
                </a:solidFill>
              </a:rPr>
              <a:t> (от итал. </a:t>
            </a:r>
            <a:r>
              <a:rPr lang="ru-RU" sz="2400" dirty="0" err="1">
                <a:solidFill>
                  <a:srgbClr val="FFC000"/>
                </a:solidFill>
              </a:rPr>
              <a:t>rocchetta</a:t>
            </a:r>
            <a:r>
              <a:rPr lang="ru-RU" sz="2400" dirty="0">
                <a:solidFill>
                  <a:srgbClr val="FFC000"/>
                </a:solidFill>
              </a:rPr>
              <a:t> — маленькое веретено через нем. </a:t>
            </a:r>
            <a:r>
              <a:rPr lang="ru-RU" sz="2400" dirty="0" err="1">
                <a:solidFill>
                  <a:srgbClr val="FFC000"/>
                </a:solidFill>
              </a:rPr>
              <a:t>Rakete</a:t>
            </a:r>
            <a:r>
              <a:rPr lang="ru-RU" sz="2400" dirty="0">
                <a:solidFill>
                  <a:srgbClr val="FFC000"/>
                </a:solidFill>
              </a:rPr>
              <a:t> или </a:t>
            </a:r>
            <a:r>
              <a:rPr lang="ru-RU" sz="2400" dirty="0" err="1">
                <a:solidFill>
                  <a:srgbClr val="FFC000"/>
                </a:solidFill>
              </a:rPr>
              <a:t>нидерл</a:t>
            </a:r>
            <a:r>
              <a:rPr lang="ru-RU" sz="2400" dirty="0">
                <a:solidFill>
                  <a:srgbClr val="FFC000"/>
                </a:solidFill>
              </a:rPr>
              <a:t>. </a:t>
            </a:r>
            <a:r>
              <a:rPr lang="ru-RU" sz="2400" dirty="0" err="1">
                <a:solidFill>
                  <a:srgbClr val="FFC000"/>
                </a:solidFill>
              </a:rPr>
              <a:t>raket</a:t>
            </a:r>
            <a:r>
              <a:rPr lang="ru-RU" sz="2400" dirty="0">
                <a:solidFill>
                  <a:srgbClr val="FFC000"/>
                </a:solidFill>
              </a:rPr>
              <a:t>) — летательный аппарат, двигающийся в пространстве за счёт действия реактивной </a:t>
            </a:r>
            <a:r>
              <a:rPr lang="ru-RU" sz="2400" dirty="0" smtClean="0">
                <a:solidFill>
                  <a:srgbClr val="FFC000"/>
                </a:solidFill>
              </a:rPr>
              <a:t>тяги.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628800"/>
            <a:ext cx="4968552" cy="52292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1957 г. в СССР под руководством Сергея </a:t>
            </a:r>
            <a:r>
              <a:rPr lang="ru-RU" b="1" dirty="0" smtClean="0">
                <a:solidFill>
                  <a:schemeClr val="bg1"/>
                </a:solidFill>
              </a:rPr>
              <a:t>Павловича Королёва </a:t>
            </a:r>
            <a:r>
              <a:rPr lang="ru-RU" b="1" dirty="0">
                <a:solidFill>
                  <a:schemeClr val="bg1"/>
                </a:solidFill>
              </a:rPr>
              <a:t>как средство доставки ядерного оружия была создана первая в мире межконтинентальная баллистическая ракета Р-7, которая в том же году была использована для запуска первого в мире искусственного спутника Земли.</a:t>
            </a:r>
          </a:p>
        </p:txBody>
      </p:sp>
      <p:pic>
        <p:nvPicPr>
          <p:cNvPr id="5" name="Объект 4" descr="http://upload.wikimedia.org/wikipedia/commons/thumb/8/8b/Proton-K-Zarya.jpg/220px-Proton-K-Zarya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344267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14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908720"/>
            <a:ext cx="4568184" cy="5187280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«Аполло́н-11» (англ. </a:t>
            </a:r>
            <a:r>
              <a:rPr lang="ru-RU" sz="2800" b="1" dirty="0" err="1">
                <a:solidFill>
                  <a:schemeClr val="bg1"/>
                </a:solidFill>
              </a:rPr>
              <a:t>Apollo</a:t>
            </a:r>
            <a:r>
              <a:rPr lang="ru-RU" sz="2800" b="1" dirty="0">
                <a:solidFill>
                  <a:schemeClr val="bg1"/>
                </a:solidFill>
              </a:rPr>
              <a:t> 11) — пилотируемый космический корабль серии «Аполлон», в ходе полёта которого 16—24 июля 1969 года жители Земли впервые в истории совершили посадку на поверхность другого небесного тела — </a:t>
            </a:r>
            <a:r>
              <a:rPr lang="ru-RU" sz="2800" b="1" dirty="0" smtClean="0">
                <a:solidFill>
                  <a:schemeClr val="bg1"/>
                </a:solidFill>
              </a:rPr>
              <a:t>Луны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rg_hi" descr="https://encrypted-tbn3.gstatic.com/images?q=tbn:ANd9GcRZhPolW4orUc53yr5zA8vpkzsGvGMowr5IcSnEkd91CWGriSz9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528392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16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>
                <a:solidFill>
                  <a:srgbClr val="FFC000"/>
                </a:solidFill>
              </a:rPr>
              <a:t>Се́верный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морско́й</a:t>
            </a:r>
            <a:r>
              <a:rPr lang="ru-RU" sz="2800" b="1" dirty="0">
                <a:solidFill>
                  <a:srgbClr val="FFC000"/>
                </a:solidFill>
              </a:rPr>
              <a:t> путь — кратчайший морской путь между Европейской частью России и Дальним </a:t>
            </a:r>
            <a:r>
              <a:rPr lang="ru-RU" sz="2800" b="1" dirty="0" smtClean="0">
                <a:solidFill>
                  <a:srgbClr val="FFC000"/>
                </a:solidFill>
              </a:rPr>
              <a:t>Востоком.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encrypted-tbn0.gstatic.com/images?q=tbn:ANd9GcT5kZttEq8PoRATlPVdOYmi3PIpfFMfGxd3NO38P0_KYlPON3pHS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5272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733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021288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600" b="1" dirty="0">
                <a:solidFill>
                  <a:schemeClr val="bg1"/>
                </a:solidFill>
              </a:rPr>
              <a:t>Открытие пролива, отделяющего Чукотку от Аляски Семёном Дежнёвым в 1648 году.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    Первая Камчатская экспедиция — подтверждение наличия пролива между Азией и Америкой с декабря 1724 года по 1729 год.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    Великая Северная экспедиция — ряд географических экспедиций вдоль арктического побережья Сибири, к берегам Северной Америки и Японии во второй четверти XVIII века.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    Впервые маршрут был пройден с одной зимовкой в 1878-79 годах экспедицией шведа Нильса </a:t>
            </a:r>
            <a:r>
              <a:rPr lang="ru-RU" sz="1600" b="1" dirty="0" err="1">
                <a:solidFill>
                  <a:schemeClr val="bg1"/>
                </a:solidFill>
              </a:rPr>
              <a:t>Норденшельда</a:t>
            </a:r>
            <a:r>
              <a:rPr lang="ru-RU" sz="1600" b="1" dirty="0">
                <a:solidFill>
                  <a:schemeClr val="bg1"/>
                </a:solidFill>
              </a:rPr>
              <a:t> на барке «Вега».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    Первое сквозное плавание в направлении с востока на запад, с зимовкой у полуострова Таймыр, совершила гидрографическая экспедиция Северного Ледовитого океана под руководством Бориса </a:t>
            </a:r>
            <a:r>
              <a:rPr lang="ru-RU" sz="1600" b="1" dirty="0" err="1">
                <a:solidFill>
                  <a:schemeClr val="bg1"/>
                </a:solidFill>
              </a:rPr>
              <a:t>Вилькицкого</a:t>
            </a:r>
            <a:r>
              <a:rPr lang="ru-RU" sz="1600" b="1" dirty="0">
                <a:solidFill>
                  <a:schemeClr val="bg1"/>
                </a:solidFill>
              </a:rPr>
              <a:t> на ледокольных пароходах «Таймыр» и «Вайгач» в 1914—1915 годах. Это плавание стало также первым сквозным прохождением Северного морского пути российской экспедицией.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    Впервые за одну навигацию был пройден экспедицией Отто Шмидта в 1932 году на ледокольном пароходе «Александр Сибиряков».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    Первое сквозное плавание в направлении с востока на запад за одну навигацию в 1934 году на ледорезе «Литке» (капитан Н. М. Николаев).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    Первая транспортная операция на Северном морском пути — сквозное грузовое плавание лесовозов «Ванцетти» и «Искра» из Ленинграда во Владивосток c 8 июля по 9 октября 1935 </a:t>
            </a:r>
            <a:r>
              <a:rPr lang="ru-RU" sz="1600" b="1" dirty="0" smtClean="0">
                <a:solidFill>
                  <a:schemeClr val="bg1"/>
                </a:solidFill>
              </a:rPr>
              <a:t>года.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FFC000"/>
                </a:solidFill>
              </a:rPr>
              <a:t>Основные этапы освоения</a:t>
            </a:r>
          </a:p>
        </p:txBody>
      </p:sp>
    </p:spTree>
    <p:extLst>
      <p:ext uri="{BB962C8B-B14F-4D97-AF65-F5344CB8AC3E}">
        <p14:creationId xmlns:p14="http://schemas.microsoft.com/office/powerpoint/2010/main" val="2381680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Туркестано-Сибирская магистраль — железная дорога, построенная в 1926—1931 годах, соединившая Среднюю Азию с Сибирью. Одна из главных строек первой пятилетки СССР.</a:t>
            </a:r>
          </a:p>
        </p:txBody>
      </p:sp>
      <p:pic>
        <p:nvPicPr>
          <p:cNvPr id="5" name="irc_mi" descr="http://semafor.narod.ru/2_2000/photos/kasteev_onl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9" y="2305050"/>
            <a:ext cx="403860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turksib.com/maps/turksib-plans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26" y="1844824"/>
            <a:ext cx="3467013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59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учителем физики специальной школы </a:t>
            </a:r>
            <a:r>
              <a:rPr lang="ru-RU" smtClean="0"/>
              <a:t>№ 8 Зеленоградского АО  г. </a:t>
            </a:r>
            <a:r>
              <a:rPr lang="ru-RU" dirty="0" smtClean="0"/>
              <a:t>Москвы</a:t>
            </a:r>
          </a:p>
          <a:p>
            <a:r>
              <a:rPr lang="ru-RU" dirty="0" smtClean="0"/>
              <a:t>Климкиной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8381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476672"/>
            <a:ext cx="5220072" cy="61206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Жюль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Габриэ́ль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Верн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8 февраля 1828, Нант, Франция — 24 марта 1905, Амьен) — французский географ и писатель, классик приключенческой литературы, один из основоположников научной фантастики. Член Французского Географического общества. По статистике ЮНЕСКО, книги Жюля Верна занимают второе место по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переводимости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мире, уступая лишь произведениям Агаты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Кристи.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Его книги были напечатаны на 148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языках.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 descr="http://www.jules-verne.ru/images/jules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7240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90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836712"/>
            <a:ext cx="4208144" cy="52592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Из 108 фантастических идей Жюля Верна неосуществлёнными на сегодня оказались лишь 10 идей. Таким обилием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воплотившихся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жизнь идей не могут похвастаться даже учёные. </a:t>
            </a:r>
          </a:p>
        </p:txBody>
      </p:sp>
      <p:pic>
        <p:nvPicPr>
          <p:cNvPr id="5" name="Объект 4" descr="Жюль Верн не ошибался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88843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046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18728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</a:rPr>
              <a:t>В своих произведениях он предсказал научные открытия и изобретения в самых разных областях: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Электрический стул.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Большие подводные лодки («20 000 лье под водой»).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Самолет («Властелин мира»).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Вертолёт («</a:t>
            </a:r>
            <a:r>
              <a:rPr lang="ru-RU" sz="1600" b="1" dirty="0" err="1">
                <a:solidFill>
                  <a:schemeClr val="bg1"/>
                </a:solidFill>
              </a:rPr>
              <a:t>Робур</a:t>
            </a:r>
            <a:r>
              <a:rPr lang="ru-RU" sz="1600" b="1" dirty="0">
                <a:solidFill>
                  <a:schemeClr val="bg1"/>
                </a:solidFill>
              </a:rPr>
              <a:t>-Завоеватель»).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Космические корабли и пилотируемые полёты в космос, в том числе на Луну («С Земли на Луну»). Верн точно описал размеры ракеты, точное место старта (Флорида) и даже экипаж: 3 человека, как это и было впоследствии в программе NASA.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Башня в центре Европы (до строительства Эйфелевой башни).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Межпланетные путешествия («Гектор </a:t>
            </a:r>
            <a:r>
              <a:rPr lang="ru-RU" sz="1600" b="1" dirty="0" err="1">
                <a:solidFill>
                  <a:schemeClr val="bg1"/>
                </a:solidFill>
              </a:rPr>
              <a:t>Сервадак</a:t>
            </a:r>
            <a:r>
              <a:rPr lang="ru-RU" sz="1600" b="1" dirty="0">
                <a:solidFill>
                  <a:schemeClr val="bg1"/>
                </a:solidFill>
              </a:rPr>
              <a:t>»).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Видеосвязь и телевидение («Париж в XX веке»).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Строительство </a:t>
            </a:r>
            <a:r>
              <a:rPr lang="ru-RU" sz="1600" b="1" dirty="0" err="1">
                <a:solidFill>
                  <a:schemeClr val="bg1"/>
                </a:solidFill>
              </a:rPr>
              <a:t>Турксиба</a:t>
            </a:r>
            <a:r>
              <a:rPr lang="ru-RU" sz="1600" b="1" dirty="0">
                <a:solidFill>
                  <a:schemeClr val="bg1"/>
                </a:solidFill>
              </a:rPr>
              <a:t> («</a:t>
            </a:r>
            <a:r>
              <a:rPr lang="ru-RU" sz="1600" b="1" dirty="0" err="1">
                <a:solidFill>
                  <a:schemeClr val="bg1"/>
                </a:solidFill>
              </a:rPr>
              <a:t>Клодиус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Бомбарнак</a:t>
            </a:r>
            <a:r>
              <a:rPr lang="ru-RU" sz="1600" b="1" dirty="0">
                <a:solidFill>
                  <a:schemeClr val="bg1"/>
                </a:solidFill>
              </a:rPr>
              <a:t>. Записная книжка репортера об открытии большой Трансазиатской магистрали (Из России в Пекин)»).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Самолёт с переменным вектором тяги («Необыкновенные приключения экспедиции Барсака»).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— Принципиальная проходимость Северного морского пути за одну навигацию («Найденыш с погибшей «</a:t>
            </a:r>
            <a:r>
              <a:rPr lang="ru-RU" sz="1600" b="1" dirty="0" err="1">
                <a:solidFill>
                  <a:schemeClr val="bg1"/>
                </a:solidFill>
              </a:rPr>
              <a:t>Цинтии</a:t>
            </a:r>
            <a:r>
              <a:rPr lang="ru-RU" sz="1600" b="1" dirty="0">
                <a:solidFill>
                  <a:schemeClr val="bg1"/>
                </a:solidFill>
              </a:rPr>
              <a:t>»»)</a:t>
            </a:r>
          </a:p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Предсказания Жюль Верна</a:t>
            </a:r>
          </a:p>
        </p:txBody>
      </p:sp>
    </p:spTree>
    <p:extLst>
      <p:ext uri="{BB962C8B-B14F-4D97-AF65-F5344CB8AC3E}">
        <p14:creationId xmlns:p14="http://schemas.microsoft.com/office/powerpoint/2010/main" val="1375803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FFC000"/>
                </a:solidFill>
              </a:rPr>
              <a:t>Подво́дная</a:t>
            </a:r>
            <a:r>
              <a:rPr lang="ru-RU" sz="3100" b="1" dirty="0">
                <a:solidFill>
                  <a:srgbClr val="FFC000"/>
                </a:solidFill>
              </a:rPr>
              <a:t> </a:t>
            </a:r>
            <a:r>
              <a:rPr lang="ru-RU" sz="3100" b="1" dirty="0" err="1">
                <a:solidFill>
                  <a:srgbClr val="FFC000"/>
                </a:solidFill>
              </a:rPr>
              <a:t>ло́дка</a:t>
            </a:r>
            <a:r>
              <a:rPr lang="ru-RU" sz="3100" b="1" dirty="0">
                <a:solidFill>
                  <a:srgbClr val="FFC000"/>
                </a:solidFill>
              </a:rPr>
              <a:t> (подлодка, </a:t>
            </a:r>
            <a:r>
              <a:rPr lang="ru-RU" sz="3100" b="1" dirty="0" smtClean="0">
                <a:solidFill>
                  <a:srgbClr val="FFC000"/>
                </a:solidFill>
              </a:rPr>
              <a:t>субмарина</a:t>
            </a:r>
            <a:r>
              <a:rPr lang="ru-RU" sz="3100" b="1" dirty="0">
                <a:solidFill>
                  <a:srgbClr val="FFC000"/>
                </a:solidFill>
              </a:rPr>
              <a:t>) — класс кораблей, способных погружаться и длительное время действовать в подводном </a:t>
            </a:r>
            <a:r>
              <a:rPr lang="ru-RU" sz="3100" b="1" dirty="0" smtClean="0">
                <a:solidFill>
                  <a:srgbClr val="FFC000"/>
                </a:solidFill>
              </a:rPr>
              <a:t>положении.</a:t>
            </a:r>
            <a:r>
              <a:rPr lang="ru-RU" sz="2400" dirty="0" smtClean="0">
                <a:solidFill>
                  <a:srgbClr val="FFC000"/>
                </a:solidFill>
              </a:rPr>
              <a:t>.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916832"/>
            <a:ext cx="4280152" cy="44644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Первая исследовательская подводная лодка «</a:t>
            </a:r>
            <a:r>
              <a:rPr lang="ru-RU" sz="3200" b="1" dirty="0" err="1">
                <a:solidFill>
                  <a:schemeClr val="bg1"/>
                </a:solidFill>
              </a:rPr>
              <a:t>Лолиго</a:t>
            </a:r>
            <a:r>
              <a:rPr lang="ru-RU" sz="3200" b="1" dirty="0">
                <a:solidFill>
                  <a:schemeClr val="bg1"/>
                </a:solidFill>
              </a:rPr>
              <a:t>» была спущена на воду 15 июля 1914 года, в Германии.</a:t>
            </a:r>
          </a:p>
        </p:txBody>
      </p:sp>
      <p:pic>
        <p:nvPicPr>
          <p:cNvPr id="5" name="irc_mi" descr="https://encrypted-tbn3.gstatic.com/images?q=tbn:ANd9GcTj5z0Z-SrVy_1libJCf97-5RbLlElGPOCDT0NsXxWwmWf9Vy4pqw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74441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756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2800" b="1" dirty="0">
                <a:solidFill>
                  <a:srgbClr val="FFC000"/>
                </a:solidFill>
              </a:rPr>
              <a:t>Аквала́нг (от лат. </a:t>
            </a:r>
            <a:r>
              <a:rPr lang="en-US" sz="2800" b="1" dirty="0">
                <a:solidFill>
                  <a:srgbClr val="FFC000"/>
                </a:solidFill>
              </a:rPr>
              <a:t>aqua, </a:t>
            </a:r>
            <a:r>
              <a:rPr lang="vi-VN" sz="2800" b="1" dirty="0">
                <a:solidFill>
                  <a:srgbClr val="FFC000"/>
                </a:solidFill>
              </a:rPr>
              <a:t>вода + англ. </a:t>
            </a:r>
            <a:r>
              <a:rPr lang="en-US" sz="2800" b="1" dirty="0">
                <a:solidFill>
                  <a:srgbClr val="FFC000"/>
                </a:solidFill>
              </a:rPr>
              <a:t>lung, </a:t>
            </a:r>
            <a:r>
              <a:rPr lang="vi-VN" sz="2800" b="1" dirty="0">
                <a:solidFill>
                  <a:srgbClr val="FFC000"/>
                </a:solidFill>
              </a:rPr>
              <a:t>лёгкое = </a:t>
            </a:r>
            <a:r>
              <a:rPr lang="en-US" sz="2800" b="1" dirty="0" err="1">
                <a:solidFill>
                  <a:srgbClr val="FFC000"/>
                </a:solidFill>
              </a:rPr>
              <a:t>Aqua-lung</a:t>
            </a:r>
            <a:r>
              <a:rPr lang="en-US" sz="2800" b="1" dirty="0">
                <a:solidFill>
                  <a:srgbClr val="FFC000"/>
                </a:solidFill>
              </a:rPr>
              <a:t>, «</a:t>
            </a:r>
            <a:r>
              <a:rPr lang="vi-VN" sz="2800" b="1" dirty="0">
                <a:solidFill>
                  <a:srgbClr val="FFC000"/>
                </a:solidFill>
              </a:rPr>
              <a:t>Водяное лёгкое») или ску́ба (англ. </a:t>
            </a:r>
            <a:r>
              <a:rPr lang="en-US" sz="2800" b="1" dirty="0" smtClean="0">
                <a:solidFill>
                  <a:srgbClr val="FFC000"/>
                </a:solidFill>
              </a:rPr>
              <a:t>SCUBA</a:t>
            </a:r>
            <a:r>
              <a:rPr lang="ru-RU" sz="2800" b="1" dirty="0" smtClean="0">
                <a:solidFill>
                  <a:srgbClr val="FFC000"/>
                </a:solidFill>
              </a:rPr>
              <a:t>) -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vi-VN" sz="2800" b="1" dirty="0" smtClean="0">
                <a:solidFill>
                  <a:srgbClr val="FFC000"/>
                </a:solidFill>
              </a:rPr>
              <a:t>автономный </a:t>
            </a:r>
            <a:r>
              <a:rPr lang="vi-VN" sz="2800" b="1" dirty="0">
                <a:solidFill>
                  <a:srgbClr val="FFC000"/>
                </a:solidFill>
              </a:rPr>
              <a:t>аппарат для дыхания под </a:t>
            </a:r>
            <a:r>
              <a:rPr lang="vi-VN" sz="2800" b="1" dirty="0" smtClean="0">
                <a:solidFill>
                  <a:srgbClr val="FFC000"/>
                </a:solidFill>
              </a:rPr>
              <a:t>водой</a:t>
            </a:r>
            <a:r>
              <a:rPr lang="ru-RU" sz="2800"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556792"/>
            <a:ext cx="4536504" cy="530120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Капитан Жак-Ив Кусто и Эмиль </a:t>
            </a:r>
            <a:r>
              <a:rPr lang="ru-RU" sz="2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Ганьян</a:t>
            </a:r>
            <a:r>
              <a:rPr lang="ru-RU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работая в сложных условиях оккупированной немцами Франции, в 1943 году изобрели первый безопасный и эффективный аппарат для дыхания под водой, названный аквалангом, который в дальнейшем Кусто успешно использовал для погружения на глубину до 60 метров без каких-либо вредных последствий</a:t>
            </a:r>
            <a: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5" name="rg_hi" descr="https://encrypted-tbn3.gstatic.com/images?q=tbn:ANd9GcToPljB0GsnNx4WEbriM0LAkADqfMZevJ_x9qd0D7efvvh6PDwp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87119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68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err="1">
                <a:solidFill>
                  <a:srgbClr val="FFC000"/>
                </a:solidFill>
              </a:rPr>
              <a:t>Электри́ческий</a:t>
            </a:r>
            <a:r>
              <a:rPr lang="ru-RU" sz="2800" b="1" dirty="0">
                <a:solidFill>
                  <a:srgbClr val="FFC000"/>
                </a:solidFill>
              </a:rPr>
              <a:t> стул </a:t>
            </a:r>
            <a:r>
              <a:rPr lang="ru-RU" sz="2800" b="1" dirty="0" smtClean="0">
                <a:solidFill>
                  <a:srgbClr val="FFC000"/>
                </a:solidFill>
              </a:rPr>
              <a:t>— </a:t>
            </a:r>
            <a:r>
              <a:rPr lang="ru-RU" sz="2800" b="1" dirty="0">
                <a:solidFill>
                  <a:srgbClr val="FFC000"/>
                </a:solidFill>
              </a:rPr>
              <a:t>приспособление, с помощью которого в некоторых штатах США приводятся в исполнение смертные приговоры.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59936" cy="41071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Стул был изобретён Гарольдом Брауном во второй половине 1888 года.</a:t>
            </a:r>
          </a:p>
        </p:txBody>
      </p:sp>
      <p:pic>
        <p:nvPicPr>
          <p:cNvPr id="5" name="irc_mi" descr="http://www.bosik.ru/jpg/stul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8" y="1916832"/>
            <a:ext cx="3145889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50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692696"/>
            <a:ext cx="4464496" cy="576064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Э́йфелева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ба́шня</a:t>
            </a:r>
            <a:r>
              <a:rPr lang="ru-RU" sz="2400" b="1" dirty="0">
                <a:solidFill>
                  <a:schemeClr val="bg1"/>
                </a:solidFill>
              </a:rPr>
              <a:t>— самая узнаваемая архитектурная достопримечательность Парижа, </a:t>
            </a:r>
            <a:r>
              <a:rPr lang="ru-RU" sz="2400" b="1" dirty="0" smtClean="0">
                <a:solidFill>
                  <a:schemeClr val="bg1"/>
                </a:solidFill>
              </a:rPr>
              <a:t>известная как </a:t>
            </a:r>
            <a:r>
              <a:rPr lang="ru-RU" sz="2400" b="1" dirty="0">
                <a:solidFill>
                  <a:schemeClr val="bg1"/>
                </a:solidFill>
              </a:rPr>
              <a:t>символ Франции, названная в честь своего конструктора Гюстава Эйфеля. Строительные работы продолжались  в течение двух лет, двух месяцев и пяти дней (с 28 января 1887 года по 31 марта 1889 года).</a:t>
            </a:r>
          </a:p>
        </p:txBody>
      </p:sp>
      <p:pic>
        <p:nvPicPr>
          <p:cNvPr id="5" name="Объект 4" descr="https://lh6.googleusercontent.com/-pLKNRnlh1kk/AAAAAAAAAAI/AAAAAAAAAEY/7Qj3xEdylRY/s250-c-k/photo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2839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258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1095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rgbClr val="FFC000"/>
                </a:solidFill>
              </a:rPr>
              <a:t>Телеви́зор</a:t>
            </a:r>
            <a:r>
              <a:rPr lang="ru-RU" sz="2800" dirty="0">
                <a:solidFill>
                  <a:srgbClr val="FFC000"/>
                </a:solidFill>
              </a:rPr>
              <a:t> (телевизионный приёмник)— электронное устройство для приёма и отображения изображения и звука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524000"/>
            <a:ext cx="4712200" cy="533400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bg1"/>
                </a:solidFill>
              </a:rPr>
              <a:t>В 1907 году Макс </a:t>
            </a:r>
            <a:r>
              <a:rPr lang="ru-RU" sz="2300" b="1" dirty="0" err="1">
                <a:solidFill>
                  <a:schemeClr val="bg1"/>
                </a:solidFill>
              </a:rPr>
              <a:t>Дикманн</a:t>
            </a:r>
            <a:r>
              <a:rPr lang="ru-RU" sz="2300" b="1" dirty="0">
                <a:solidFill>
                  <a:schemeClr val="bg1"/>
                </a:solidFill>
              </a:rPr>
              <a:t>  продемонстрировал телевизионный приёмник, с </a:t>
            </a:r>
            <a:r>
              <a:rPr lang="ru-RU" sz="2300" b="1" dirty="0" err="1">
                <a:solidFill>
                  <a:schemeClr val="bg1"/>
                </a:solidFill>
              </a:rPr>
              <a:t>двадцатистрочным</a:t>
            </a:r>
            <a:r>
              <a:rPr lang="ru-RU" sz="2300" b="1" dirty="0">
                <a:solidFill>
                  <a:schemeClr val="bg1"/>
                </a:solidFill>
              </a:rPr>
              <a:t> экраном размером 3х3 см. </a:t>
            </a:r>
          </a:p>
          <a:p>
            <a:r>
              <a:rPr lang="ru-RU" sz="2300" b="1" dirty="0">
                <a:solidFill>
                  <a:schemeClr val="bg1"/>
                </a:solidFill>
              </a:rPr>
              <a:t>25 июля 1907 года профессор Петербургского технологического института Борис Львович </a:t>
            </a:r>
            <a:r>
              <a:rPr lang="ru-RU" sz="2300" b="1" dirty="0" err="1">
                <a:solidFill>
                  <a:schemeClr val="bg1"/>
                </a:solidFill>
              </a:rPr>
              <a:t>Розинг</a:t>
            </a:r>
            <a:r>
              <a:rPr lang="ru-RU" sz="2300" b="1" dirty="0">
                <a:solidFill>
                  <a:schemeClr val="bg1"/>
                </a:solidFill>
              </a:rPr>
              <a:t> подал заявку на изобретение </a:t>
            </a:r>
            <a:r>
              <a:rPr lang="ru-RU" sz="2300" b="1" dirty="0" smtClean="0">
                <a:solidFill>
                  <a:schemeClr val="bg1"/>
                </a:solidFill>
              </a:rPr>
              <a:t>-«</a:t>
            </a:r>
            <a:r>
              <a:rPr lang="ru-RU" sz="2300" b="1" dirty="0">
                <a:solidFill>
                  <a:schemeClr val="bg1"/>
                </a:solidFill>
              </a:rPr>
              <a:t>Способ электрической передачи изображений на расстояния».</a:t>
            </a:r>
          </a:p>
        </p:txBody>
      </p:sp>
      <p:pic>
        <p:nvPicPr>
          <p:cNvPr id="5" name="rg_hi" descr="https://encrypted-tbn2.gstatic.com/images?q=tbn:ANd9GcR9AeHpxKM0MZbfOqtsxdUym6alrQKo2SaEI7xdR5dxVKtV4trK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22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1045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Великий мечтатель</vt:lpstr>
      <vt:lpstr>Презентация PowerPoint</vt:lpstr>
      <vt:lpstr>Презентация PowerPoint</vt:lpstr>
      <vt:lpstr>Предсказания Жюль Верна</vt:lpstr>
      <vt:lpstr>Подво́дная ло́дка (подлодка, субмарина) — класс кораблей, способных погружаться и длительное время действовать в подводном положении.. </vt:lpstr>
      <vt:lpstr>Аквала́нг (от лат. aqua, вода + англ. lung, лёгкое = Aqua-lung, «Водяное лёгкое») или ску́ба (англ. SCUBA) - автономный аппарат для дыхания под водой.</vt:lpstr>
      <vt:lpstr>Электри́ческий стул — приспособление, с помощью которого в некоторых штатах США приводятся в исполнение смертные приговоры.</vt:lpstr>
      <vt:lpstr>Презентация PowerPoint</vt:lpstr>
      <vt:lpstr>Телеви́зор (телевизионный приёмник)— электронное устройство для приёма и отображения изображения и звука</vt:lpstr>
      <vt:lpstr>Самолёт — летательный аппарат для полётов в атмосфере (и космическом пространстве), использующий аэродинамическую подъёмную силу планера для удержания себя в воздухе.</vt:lpstr>
      <vt:lpstr>Вертолёт (устаревшее гелико́птер) — винтокрылый летательный аппарат, у которого подъёмная и  толкающая  силы на всех этапах полёта создаются одним или несколькими несущими винтами .</vt:lpstr>
      <vt:lpstr>Раке́та (от итал. rocchetta — маленькое веретено через нем. Rakete или нидерл. raket) — летательный аппарат, двигающийся в пространстве за счёт действия реактивной тяги.</vt:lpstr>
      <vt:lpstr>Презентация PowerPoint</vt:lpstr>
      <vt:lpstr>Се́верный морско́й путь — кратчайший морской путь между Европейской частью России и Дальним Востоком.</vt:lpstr>
      <vt:lpstr> Основные этапы освоения</vt:lpstr>
      <vt:lpstr>Туркестано-Сибирская магистраль — железная дорога, построенная в 1926—1931 годах, соединившая Среднюю Азию с Сибирью. Одна из главных строек первой пятилетки СССР.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2013-02-03T20:04:27Z</dcterms:created>
  <dcterms:modified xsi:type="dcterms:W3CDTF">2013-02-12T19:21:09Z</dcterms:modified>
</cp:coreProperties>
</file>