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66" r:id="rId4"/>
    <p:sldId id="269" r:id="rId5"/>
    <p:sldId id="268" r:id="rId6"/>
    <p:sldId id="262" r:id="rId7"/>
    <p:sldId id="279" r:id="rId8"/>
    <p:sldId id="263" r:id="rId9"/>
    <p:sldId id="280" r:id="rId10"/>
    <p:sldId id="281" r:id="rId11"/>
    <p:sldId id="283" r:id="rId12"/>
    <p:sldId id="284" r:id="rId13"/>
    <p:sldId id="285" r:id="rId14"/>
    <p:sldId id="287" r:id="rId15"/>
    <p:sldId id="286" r:id="rId16"/>
    <p:sldId id="288" r:id="rId17"/>
    <p:sldId id="289" r:id="rId18"/>
    <p:sldId id="277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3" autoAdjust="0"/>
    <p:restoredTop sz="94693" autoAdjust="0"/>
  </p:normalViewPr>
  <p:slideViewPr>
    <p:cSldViewPr>
      <p:cViewPr varScale="1">
        <p:scale>
          <a:sx n="107" d="100"/>
          <a:sy n="107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14.04.2015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M:\&#1044;&#1054;&#1050;&#1059;&#1052;&#1045;&#1053;&#1058;&#1040;&#1062;&#1048;&#1071;\2.&#1055;&#1056;&#1054;&#1045;&#1050;&#1058;&#1067;\2015-02-03.mp4" TargetMode="Externa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5040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Познавательно –речевое развитие в первой младшей группе.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6632"/>
            <a:ext cx="2805894" cy="1956454"/>
          </a:xfrm>
          <a:prstGeom prst="rect">
            <a:avLst/>
          </a:prstGeom>
          <a:noFill/>
        </p:spPr>
      </p:pic>
      <p:pic>
        <p:nvPicPr>
          <p:cNvPr id="19459" name="Picture 3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90099">
            <a:off x="5619870" y="4118294"/>
            <a:ext cx="1392204" cy="1345642"/>
          </a:xfrm>
          <a:prstGeom prst="rect">
            <a:avLst/>
          </a:prstGeom>
          <a:noFill/>
        </p:spPr>
      </p:pic>
      <p:pic>
        <p:nvPicPr>
          <p:cNvPr id="19461" name="Picture 5" descr="im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861048"/>
            <a:ext cx="1796362" cy="2808312"/>
          </a:xfrm>
          <a:prstGeom prst="rect">
            <a:avLst/>
          </a:prstGeom>
          <a:noFill/>
        </p:spPr>
      </p:pic>
      <p:pic>
        <p:nvPicPr>
          <p:cNvPr id="19463" name="Picture 7" descr="Анимации  на прозрачном фон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722588">
            <a:off x="1429720" y="5111256"/>
            <a:ext cx="966115" cy="966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Муниципальное дошкольное образовательное учреждение «Детский сад «Сказка»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муниципального образования –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Путятинский муниципальный район Рязанской области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4951549"/>
            <a:ext cx="61926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Особое значение в  познавательно – речевом развитии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детей занимают наблюдения в природе, рассматривание предметов декоративно - прикладного   творчества, иллюстраций и картинок.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4578" name="Picture 2" descr="M:\ДОКУМЕНТАЦИЯ\5.МОЯ ГРУППА(фото)\11\P11102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60648"/>
            <a:ext cx="4032448" cy="2438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M:\ДОКУМЕНТАЦИЯ\5.МОЯ ГРУППА(фото)\5\103_PANA\P10303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700808"/>
            <a:ext cx="3285048" cy="246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M:\ДОКУМЕНТАЦИЯ\5.МОЯ ГРУППА(фото)\5\103_PANA\P10302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2852936"/>
            <a:ext cx="2376263" cy="211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Изобразительная деятельность выступает как специфическое средство познания деятельности, поэтому имеет большое значение для умственного развития детей.</a:t>
            </a: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 В свою очередь умственное воспитание ребёнка тесным образом связанно с развитием речи.</a:t>
            </a:r>
          </a:p>
          <a:p>
            <a:pPr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  На занятиях  ИЗО деятельности детей можно знакомить с новыми словами, учить понимать, различать и, наконец, употреблять слова в активной речи.</a:t>
            </a:r>
          </a:p>
          <a:p>
            <a:endParaRPr lang="ru-RU" dirty="0"/>
          </a:p>
        </p:txBody>
      </p:sp>
      <p:pic>
        <p:nvPicPr>
          <p:cNvPr id="25602" name="Picture 2" descr="M:\ДОКУМЕНТАЦИЯ\5.МОЯ ГРУППА(фото)\11\P1110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872" y="188640"/>
            <a:ext cx="39318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M:\ДОКУМЕНТАЦИЯ\5.МОЯ ГРУППА(фото)\9\P10900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3356992"/>
            <a:ext cx="3240360" cy="245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:\ДОКУМЕНТАЦИЯ\5.МОЯ ГРУППА(фото)\10\P1100034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83568" y="836712"/>
            <a:ext cx="3672408" cy="275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M:\ДОКУМЕНТАЦИЯ\5.МОЯ ГРУППА(фото)\10\P1100044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043608" y="3933056"/>
            <a:ext cx="3240360" cy="243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43608" y="285346"/>
            <a:ext cx="8100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Рисование штампами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G:\DCIM\10450324\DSC00031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860032" y="1700808"/>
            <a:ext cx="3563888" cy="2372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60032" y="764705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Рисование ватными палочками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:\ДОКУМЕНТАЦИЯ\5.МОЯ ГРУППА(фото)\9\P1090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692696"/>
            <a:ext cx="3672408" cy="275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M:\ДОКУМЕНТАЦИЯ\5.МОЯ ГРУППА(фото)\9\P10901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573016"/>
            <a:ext cx="3522842" cy="264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M:\ДОКУМЕНТАЦИЯ\5.МОЯ ГРУППА(фото)\10\P1100056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932040" y="2204864"/>
            <a:ext cx="3380941" cy="210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1412776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Рисование коктейльной трубочкой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Применение театрализованной деятельности оказывает положительное влияние на развитие экспрессивной речи, воображения, развивает все психические функции ребёнка. Наблюдается значительное повышение речевой активности и коммуникативной направленности речи, развивается связная, диалогическая речь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G:\DCIM\10450324\DSC0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0817" y="1052736"/>
            <a:ext cx="427359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:\ДОКУМЕНТАЦИЯ\5.МОЯ ГРУППА(фото)\9\P10901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332656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M:\ДОКУМЕНТАЦИЯ\5.МОЯ ГРУППА(фото)\9\P1090115.JPG"/>
          <p:cNvPicPr>
            <a:picLocks noChangeAspect="1" noChangeArrowheads="1"/>
          </p:cNvPicPr>
          <p:nvPr/>
        </p:nvPicPr>
        <p:blipFill>
          <a:blip r:embed="rId3" cstate="screen"/>
          <a:srcRect t="-39"/>
          <a:stretch>
            <a:fillRect/>
          </a:stretch>
        </p:blipFill>
        <p:spPr bwMode="auto">
          <a:xfrm>
            <a:off x="539552" y="3356992"/>
            <a:ext cx="3627893" cy="3142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Анимация бабушка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01008"/>
            <a:ext cx="2753638" cy="2520280"/>
          </a:xfrm>
          <a:prstGeom prst="rect">
            <a:avLst/>
          </a:prstGeom>
          <a:noFill/>
        </p:spPr>
      </p:pic>
      <p:pic>
        <p:nvPicPr>
          <p:cNvPr id="5129" name="Picture 9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88640"/>
            <a:ext cx="1800200" cy="1255218"/>
          </a:xfrm>
          <a:prstGeom prst="rect">
            <a:avLst/>
          </a:prstGeom>
          <a:noFill/>
        </p:spPr>
      </p:pic>
      <p:pic>
        <p:nvPicPr>
          <p:cNvPr id="5127" name="Picture 7" descr="M:\ДОКУМЕНТАЦИЯ\Детские фоны\Новая папка\1381695475_41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556792"/>
            <a:ext cx="168933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008313" cy="58326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Известному педагогу В. А. Сухомлинскому принадлежит высказывание: «Ум  ребёнка находится на кончиках его пальцев». Сегодня все без исключения знают, что игры с пальчиками развивают мозг ребёнка, стимулируют развитие речи, творческие способности, фантазию  дошкольников. Простые движения помогают убрать напряжение не только с самих рук, но и расслабить мышцы всего тела. Они способны улучшить произношение многих звуков. В общем, чем лучше работают пальцы и вся кисть, тем  лучше ребёнок  говорит.. 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2015-02-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3635896" y="116632"/>
            <a:ext cx="4380991" cy="3393521"/>
          </a:xfrm>
          <a:prstGeom prst="rect">
            <a:avLst/>
          </a:prstGeom>
        </p:spPr>
      </p:pic>
      <p:pic>
        <p:nvPicPr>
          <p:cNvPr id="3074" name="Picture 2" descr="G:\DCIM\10650326\DSC00002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491880" y="3645024"/>
            <a:ext cx="3312368" cy="261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Подвижные игры  вызывают активную работу мысли, способствуют расширению кругозора, уточнению представлений об окружающем мире, совершенствованию всех психических процессов, формирует физические навыки, стимулирует переход детского организма к более высокой ступени развития. Именно поэтому игра признана ведущей деятельностью ребёнка – дошкольника.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1746" name="Picture 2" descr="M:\ДОКУМЕНТАЦИЯ\5.МОЯ ГРУППА(фото)\7\P109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260648"/>
            <a:ext cx="3301206" cy="247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M:\ДОКУМЕНТАЦИЯ\5.МОЯ ГРУППА(фото)\6\P10304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429000"/>
            <a:ext cx="2340260" cy="220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DCIM\10450324\DSC000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9469" y="2780928"/>
            <a:ext cx="242048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Подводя итог хочу сказать,что поощряя детскую любознательность, утоляя жажду познания маленьких  почемучек и направляя их активную двигательную деятельность, мы развиваем детские  способности . Только через действие ребёнок сможет познать многообразие окружающего мира и определить собственное место в нём.</a:t>
            </a:r>
            <a:r>
              <a:rPr lang="ru-RU" b="1" i="1" cap="all" dirty="0" smtClean="0"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2400" b="1" i="1" cap="all" dirty="0" smtClean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РебЁнок – НЕ ПУСТОЙ СОСУД, 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ЗАПОЛНИТЬ, А ФАКЕЛ,</a:t>
            </a:r>
          </a:p>
          <a:p>
            <a:pPr algn="ctr">
              <a:buNone/>
            </a:pPr>
            <a:r>
              <a:rPr lang="ru-RU" sz="28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КОТОРЫЙ  НАДО ЗАЖЕЧЬ».</a:t>
            </a:r>
            <a:endParaRPr lang="ru-RU" sz="2800" b="1" cap="all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5112568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M:\ДОКУМЕНТАЦИЯ\Детские фоны\Новая папка\1371640469_solnce2b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85456">
            <a:off x="5693245" y="-248271"/>
            <a:ext cx="3170899" cy="3060715"/>
          </a:xfrm>
          <a:prstGeom prst="rect">
            <a:avLst/>
          </a:prstGeom>
          <a:noFill/>
        </p:spPr>
      </p:pic>
      <p:pic>
        <p:nvPicPr>
          <p:cNvPr id="6" name="Picture 2" descr="M:\ДОКУМЕНТАЦИЯ\Детские фоны\Новая папка\3408016_ori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09567">
            <a:off x="5806603" y="2287758"/>
            <a:ext cx="1981200" cy="2752725"/>
          </a:xfrm>
          <a:prstGeom prst="rect">
            <a:avLst/>
          </a:prstGeom>
          <a:noFill/>
        </p:spPr>
      </p:pic>
      <p:pic>
        <p:nvPicPr>
          <p:cNvPr id="4098" name="Picture 2" descr="G:\DCIM\10450324\DSC00023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67544" y="2060848"/>
            <a:ext cx="535953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8083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«Если знанья есть –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то и слову честь».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Цветы ромашки - Цветы анимация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2625366" cy="1830578"/>
          </a:xfrm>
          <a:prstGeom prst="rect">
            <a:avLst/>
          </a:prstGeom>
          <a:noFill/>
        </p:spPr>
      </p:pic>
      <p:pic>
        <p:nvPicPr>
          <p:cNvPr id="18435" name="Picture 3" descr="M:\ДОКУМЕНТАЦИЯ\Детские фоны\Новая папка\1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4149080"/>
            <a:ext cx="1266494" cy="1224136"/>
          </a:xfrm>
          <a:prstGeom prst="rect">
            <a:avLst/>
          </a:prstGeom>
          <a:noFill/>
        </p:spPr>
      </p:pic>
      <p:pic>
        <p:nvPicPr>
          <p:cNvPr id="18437" name="Picture 5" descr="imag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3650477"/>
            <a:ext cx="2051720" cy="3207523"/>
          </a:xfrm>
          <a:prstGeom prst="rect">
            <a:avLst/>
          </a:prstGeom>
          <a:noFill/>
        </p:spPr>
      </p:pic>
      <p:pic>
        <p:nvPicPr>
          <p:cNvPr id="18439" name="Picture 7" descr="Анимации  на прозрачном фоне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462123">
            <a:off x="1590287" y="5127805"/>
            <a:ext cx="983331" cy="9833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Актуальность: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Речь неотделима от мира мыслей: в ней отражаются логика  мышления ребёнка, его умение осмысливать воспринимаемое и выразить его в правильной, чёткой, логической речи. Поэтому, как ребёнок умеет строить своё высказывание, можно судить об уровне его речевого развития.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   Проблема развития речи у детей особенно актуальна в настоящее время, так как из жизни ребёнка уходит речь.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   Критическая ситуация в развитии речевой активности детей обусловлена рядом негативных факторов: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ухудшение состояния здоровья детей;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существенное снижение объема «живого» общения родителей и детей;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глобальное снижение уровня речевой культуры в обществе;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дисбаланс семейного воспитания в вопросах  развития речи,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(стремление к раннему обучению письменной речи 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ущерб устной), либо в равнодушном к нему отношении.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3566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Речь неотделима от мира мыслей: в ней</a:t>
            </a:r>
            <a:endParaRPr lang="ru-RU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Цели: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Создать условия для всестороннего развития личности ребёнка.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Организовать деятельность детей на формирование и развитие творческого воображения, развития любознательности, как основы познавательной активности.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Развивать речь, активизировать и обогащать словарь детей именами прилагательными, обозначающими качества и свойства предметов, используя игры-эксперименты и занятия с включением элементов детского экспериментирования.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Задачи: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Способствовать обогащению активного словаря детей через познавательно-исследовательскую деятельность.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Формировать бережное отношение к окружающему миру, закреплять положительные эмоции, умение их проявлять.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Создать условия, способствующие выявлению и поддержанию интересов у детей,  проявления самостоятельности  в их  познавательно-речевом развитии.</a:t>
            </a:r>
          </a:p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Привлекать родителей к совместной с детьми исследовательской, продуктивной деятельности, способствующей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возникновению речевой активности.</a:t>
            </a: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ДОКУМЕНТАЦИЯ\5.МОЯ ГРУППА(фото)\9\P10901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980728"/>
            <a:ext cx="3744416" cy="281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M:\ДОКУМЕНТАЦИЯ\5.МОЯ ГРУППА(фото)\9\P1090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836712"/>
            <a:ext cx="402751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4149080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Китайская пословица гласит: «Расскажи – и я забуду, покажи – и я запомню, дай попробовать – и я пойму», отсюда становится очевидным, что усваивается всё прочно и надолго, когда ребёнок слышит, видит, и делает  сам.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процессе экспериментирования обогащается словарь детей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за счёт слов, обозначающих свойства объектов и явлений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32656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«Как увидеть воздух? 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ДОКУМЕНТАЦИЯ\5.МОЯ ГРУППА(фото)\10\P11000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908720"/>
            <a:ext cx="364394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6" descr="M:\ДОКУМЕНТАЦИЯ\5.МОЯ ГРУППА(фото)\9\P10901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340768"/>
            <a:ext cx="3619703" cy="271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M:\ДОКУМЕНТАЦИЯ\5.МОЯ ГРУППА(фото)\10\P1100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3789040"/>
            <a:ext cx="364394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80112" y="75905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«Вода – это жидкость»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864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«Вода не имеет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собственной формы»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32040" y="4437112"/>
            <a:ext cx="3815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«Тонет – не тонет»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ДОКУМЕНТАЦИЯ\5.МОЯ ГРУППА(фото)\10\P1100019.JPG"/>
          <p:cNvPicPr>
            <a:picLocks noChangeAspect="1" noChangeArrowheads="1"/>
          </p:cNvPicPr>
          <p:nvPr/>
        </p:nvPicPr>
        <p:blipFill>
          <a:blip r:embed="rId2" cstate="screen"/>
          <a:srcRect t="-1018"/>
          <a:stretch>
            <a:fillRect/>
          </a:stretch>
        </p:blipFill>
        <p:spPr bwMode="auto">
          <a:xfrm>
            <a:off x="4572000" y="692696"/>
            <a:ext cx="2952328" cy="290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M:\ДОКУМЕНТАЦИЯ\5.МОЯ ГРУППА(фото)\10\P1100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764704"/>
            <a:ext cx="3600400" cy="270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M:\ДОКУМЕНТАЦИЯ\5.МОЯ ГРУППА(фото)\10\P11000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3861048"/>
            <a:ext cx="31644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645024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Глазки - угли смотрят зорко,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Вместо шапочки - ведёрко.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Посреди двора возник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Белый-белый снеговик.</a:t>
            </a:r>
            <a:r>
              <a:rPr lang="ru-RU" sz="2000" dirty="0" smtClean="0"/>
              <a:t>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Только вдруг теплее стало,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Ярко солнце заблистало.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 растаял снеговик -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Он к такому не привык.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21088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Дидактическая игра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развивает речь детей: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пополняет и активизирует словарь, формирует правильное звукопроизношение;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развивает связную речь;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умение правильно выражать свои мысли;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знакомит с цветом, формой, размером.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M:\ДОКУМЕНТАЦИЯ\5.МОЯ ГРУППА(фото)\11\P1110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60648"/>
            <a:ext cx="3843862" cy="2886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M:\ДОКУМЕНТАЦИЯ\5.МОЯ ГРУППА(фото)\11\P1110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16632"/>
            <a:ext cx="383572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M:\ДОКУМЕНТАЦИЯ\5.МОЯ ГРУППА(фото)\11\P11101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2708920"/>
            <a:ext cx="3600400" cy="221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475</Words>
  <Application>Microsoft Office PowerPoint</Application>
  <PresentationFormat>Экран (4:3)</PresentationFormat>
  <Paragraphs>56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Познавательно –речевое развитие в первой младшей группе.</vt:lpstr>
      <vt:lpstr>«Если знанья есть –  то и слову честь».   </vt:lpstr>
      <vt:lpstr>Актуальность:</vt:lpstr>
      <vt:lpstr>Цели:</vt:lpstr>
      <vt:lpstr>Задачи: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V</cp:lastModifiedBy>
  <cp:revision>69</cp:revision>
  <dcterms:created xsi:type="dcterms:W3CDTF">2014-06-15T09:49:01Z</dcterms:created>
  <dcterms:modified xsi:type="dcterms:W3CDTF">2015-04-14T10:19:06Z</dcterms:modified>
</cp:coreProperties>
</file>