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63" r:id="rId3"/>
    <p:sldId id="259" r:id="rId4"/>
    <p:sldId id="365" r:id="rId5"/>
    <p:sldId id="368" r:id="rId6"/>
    <p:sldId id="366" r:id="rId7"/>
    <p:sldId id="369" r:id="rId8"/>
    <p:sldId id="370" r:id="rId9"/>
    <p:sldId id="371" r:id="rId10"/>
    <p:sldId id="372" r:id="rId11"/>
    <p:sldId id="373" r:id="rId12"/>
    <p:sldId id="374" r:id="rId13"/>
    <p:sldId id="375" r:id="rId14"/>
    <p:sldId id="377" r:id="rId15"/>
    <p:sldId id="355" r:id="rId16"/>
    <p:sldId id="356" r:id="rId17"/>
    <p:sldId id="357" r:id="rId18"/>
    <p:sldId id="378" r:id="rId19"/>
    <p:sldId id="379" r:id="rId20"/>
    <p:sldId id="380" r:id="rId21"/>
    <p:sldId id="342" r:id="rId22"/>
    <p:sldId id="343" r:id="rId23"/>
    <p:sldId id="344" r:id="rId24"/>
    <p:sldId id="345" r:id="rId25"/>
    <p:sldId id="346" r:id="rId26"/>
    <p:sldId id="347" r:id="rId27"/>
    <p:sldId id="260" r:id="rId28"/>
    <p:sldId id="348" r:id="rId29"/>
    <p:sldId id="350" r:id="rId30"/>
    <p:sldId id="351" r:id="rId31"/>
    <p:sldId id="352" r:id="rId32"/>
    <p:sldId id="353" r:id="rId33"/>
    <p:sldId id="381" r:id="rId34"/>
    <p:sldId id="382" r:id="rId35"/>
    <p:sldId id="336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030"/>
    <a:srgbClr val="0000FF"/>
    <a:srgbClr val="FFFFCC"/>
    <a:srgbClr val="FF00FF"/>
    <a:srgbClr val="3366FF"/>
    <a:srgbClr val="009900"/>
    <a:srgbClr val="FFCCCC"/>
    <a:srgbClr val="00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36" autoAdjust="0"/>
    <p:restoredTop sz="90553" autoAdjust="0"/>
  </p:normalViewPr>
  <p:slideViewPr>
    <p:cSldViewPr>
      <p:cViewPr>
        <p:scale>
          <a:sx n="66" d="100"/>
          <a:sy n="66" d="100"/>
        </p:scale>
        <p:origin x="-1176" y="54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B6FB1-A361-4C83-B57A-20568F6C7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37F67-DCB4-4726-9DD1-A3B73250B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25692-A2A1-43D9-BF32-25B78C81A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3DAB1-1648-4A38-9B13-C842A22CAC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34866-CDC2-4AF8-B62E-08BEB47E7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180FD-E0F5-49AC-B61D-C2B13D0F8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D5A7E-B51D-467E-A2DC-926AD13D0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154E7-DD7F-4198-8ACF-5D7BF7388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D1AF1-FBC9-497B-92B5-10BCF9267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82EA5-393B-4CD2-A8B2-681A90504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D95-EF6D-41FE-BF7E-0CE4CA05A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5CDF-3271-4B14-8BDF-35C357859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DED986-F8DF-4134-98E7-9BCB75596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hyperlink" Target="http://portfolio.1september.ru/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portfolio.1september.ru/work.php?id=581562" TargetMode="External"/><Relationship Id="rId13" Type="http://schemas.openxmlformats.org/officeDocument/2006/relationships/hyperlink" Target="http://portfolio.1september.ru/work.php?id=558362" TargetMode="External"/><Relationship Id="rId18" Type="http://schemas.openxmlformats.org/officeDocument/2006/relationships/hyperlink" Target="http://portfolio.1september.ru/work.php?id=577204" TargetMode="External"/><Relationship Id="rId3" Type="http://schemas.openxmlformats.org/officeDocument/2006/relationships/hyperlink" Target="http://portfolio.1september.ru/work.php?id=581778" TargetMode="External"/><Relationship Id="rId7" Type="http://schemas.openxmlformats.org/officeDocument/2006/relationships/hyperlink" Target="http://portfolio.1september.ru/work.php?id=558176" TargetMode="External"/><Relationship Id="rId12" Type="http://schemas.openxmlformats.org/officeDocument/2006/relationships/hyperlink" Target="http://portfolio.1september.ru/work.php?id=561112" TargetMode="External"/><Relationship Id="rId17" Type="http://schemas.openxmlformats.org/officeDocument/2006/relationships/hyperlink" Target="http://portfolio.1september.ru/work.php?id=575618" TargetMode="External"/><Relationship Id="rId2" Type="http://schemas.openxmlformats.org/officeDocument/2006/relationships/hyperlink" Target="http://portfolio.1september.ru/work.php?id=568048" TargetMode="External"/><Relationship Id="rId16" Type="http://schemas.openxmlformats.org/officeDocument/2006/relationships/hyperlink" Target="http://portfolio.1september.ru/work.php?id=5945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folio.1september.ru/work.php?id=585889" TargetMode="External"/><Relationship Id="rId11" Type="http://schemas.openxmlformats.org/officeDocument/2006/relationships/hyperlink" Target="http://portfolio.1september.ru/work.php?id=569514" TargetMode="External"/><Relationship Id="rId5" Type="http://schemas.openxmlformats.org/officeDocument/2006/relationships/hyperlink" Target="http://portfolio.1september.ru/work.php?id=571363" TargetMode="External"/><Relationship Id="rId15" Type="http://schemas.openxmlformats.org/officeDocument/2006/relationships/hyperlink" Target="http://portfolio.1september.ru/work.php?id=588328" TargetMode="External"/><Relationship Id="rId10" Type="http://schemas.openxmlformats.org/officeDocument/2006/relationships/hyperlink" Target="http://portfolio.1september.ru/work.php?id=570044" TargetMode="External"/><Relationship Id="rId4" Type="http://schemas.openxmlformats.org/officeDocument/2006/relationships/hyperlink" Target="http://portfolio.1september.ru/work.php?id=576309" TargetMode="External"/><Relationship Id="rId9" Type="http://schemas.openxmlformats.org/officeDocument/2006/relationships/hyperlink" Target="http://portfolio.1september.ru/work.php?id=559922" TargetMode="External"/><Relationship Id="rId14" Type="http://schemas.openxmlformats.org/officeDocument/2006/relationships/hyperlink" Target="http://portfolio.1september.ru/work.php?id=588689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portfolio.1september.ru/work.php?id=558627" TargetMode="External"/><Relationship Id="rId3" Type="http://schemas.openxmlformats.org/officeDocument/2006/relationships/hyperlink" Target="http://portfolio.1september.ru/work.php?id=576764" TargetMode="External"/><Relationship Id="rId7" Type="http://schemas.openxmlformats.org/officeDocument/2006/relationships/hyperlink" Target="http://portfolio.1september.ru/work.php?id=580546" TargetMode="External"/><Relationship Id="rId12" Type="http://schemas.openxmlformats.org/officeDocument/2006/relationships/image" Target="../media/image11.png"/><Relationship Id="rId2" Type="http://schemas.openxmlformats.org/officeDocument/2006/relationships/hyperlink" Target="http://portfolio.1september.ru/work.php?id=5799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rtfolio.1september.ru/work.php?id=552613" TargetMode="External"/><Relationship Id="rId11" Type="http://schemas.openxmlformats.org/officeDocument/2006/relationships/hyperlink" Target="http://portfolio.1september.ru/work.php?id=576292" TargetMode="External"/><Relationship Id="rId5" Type="http://schemas.openxmlformats.org/officeDocument/2006/relationships/hyperlink" Target="http://portfolio.1september.ru/work.php?id=588364" TargetMode="External"/><Relationship Id="rId10" Type="http://schemas.openxmlformats.org/officeDocument/2006/relationships/hyperlink" Target="http://portfolio.1september.ru/work.php?id=570026" TargetMode="External"/><Relationship Id="rId4" Type="http://schemas.openxmlformats.org/officeDocument/2006/relationships/hyperlink" Target="http://portfolio.1september.ru/work.php?id=555910" TargetMode="External"/><Relationship Id="rId9" Type="http://schemas.openxmlformats.org/officeDocument/2006/relationships/hyperlink" Target="http://portfolio.1september.ru/work.php?id=591046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29175" cy="511175"/>
          </a:xfrm>
        </p:spPr>
        <p:txBody>
          <a:bodyPr/>
          <a:lstStyle/>
          <a:p>
            <a:r>
              <a:rPr lang="ru-RU" sz="3200" b="1" i="1" smtClean="0">
                <a:solidFill>
                  <a:srgbClr val="002060"/>
                </a:solidFill>
              </a:rPr>
              <a:t>МБОУ «СОШ №14» </a:t>
            </a:r>
            <a:endParaRPr lang="ru-RU" sz="3200" smtClean="0"/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Организация исследовательской деятельности учащихся в рамках реализации </a:t>
            </a:r>
            <a:r>
              <a:rPr lang="ru-RU" sz="4000" b="1" i="1" dirty="0" err="1" smtClean="0">
                <a:solidFill>
                  <a:srgbClr val="C00000"/>
                </a:solidFill>
              </a:rPr>
              <a:t>ФГОС</a:t>
            </a:r>
            <a:endParaRPr lang="ru-RU" sz="4000" b="1" i="1" dirty="0" smtClean="0">
              <a:solidFill>
                <a:srgbClr val="C00000"/>
              </a:solidFill>
            </a:endParaRPr>
          </a:p>
          <a:p>
            <a:pPr algn="r">
              <a:buFontTx/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pPr algn="r">
              <a:buFontTx/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Учитель математики: </a:t>
            </a:r>
          </a:p>
          <a:p>
            <a:pPr algn="r">
              <a:buFontTx/>
              <a:buNone/>
            </a:pPr>
            <a:r>
              <a:rPr lang="ru-RU" sz="2400" b="1" i="1" dirty="0" err="1" smtClean="0">
                <a:solidFill>
                  <a:srgbClr val="002060"/>
                </a:solidFill>
              </a:rPr>
              <a:t>Алтунина</a:t>
            </a:r>
            <a:r>
              <a:rPr lang="ru-RU" sz="2400" b="1" i="1" dirty="0" smtClean="0">
                <a:solidFill>
                  <a:srgbClr val="002060"/>
                </a:solidFill>
              </a:rPr>
              <a:t> Нина Сергеевна</a:t>
            </a:r>
            <a:endParaRPr lang="ru-RU" sz="2400" b="1" i="1" dirty="0" smtClean="0">
              <a:solidFill>
                <a:srgbClr val="C00000"/>
              </a:solidFill>
            </a:endParaRPr>
          </a:p>
          <a:p>
            <a:pPr algn="ctr">
              <a:buFontTx/>
              <a:buNone/>
            </a:pPr>
            <a:endParaRPr lang="ru-RU" sz="2800" b="1" i="1" smtClean="0">
              <a:solidFill>
                <a:srgbClr val="002060"/>
              </a:solidFill>
            </a:endParaRPr>
          </a:p>
          <a:p>
            <a:pPr algn="ctr">
              <a:buFontTx/>
              <a:buNone/>
            </a:pPr>
            <a:r>
              <a:rPr lang="ru-RU" sz="2800" b="1" i="1" smtClean="0">
                <a:solidFill>
                  <a:srgbClr val="002060"/>
                </a:solidFill>
              </a:rPr>
              <a:t>г.Череповец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pPr algn="ctr">
              <a:buFontTx/>
              <a:buNone/>
            </a:pPr>
            <a:endParaRPr lang="ru-RU" sz="4000" dirty="0" smtClean="0">
              <a:solidFill>
                <a:srgbClr val="C00000"/>
              </a:solidFill>
            </a:endParaRPr>
          </a:p>
        </p:txBody>
      </p:sp>
      <p:pic>
        <p:nvPicPr>
          <p:cNvPr id="4" name="Picture 2" descr="G:\Из школы\картинки\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214313"/>
            <a:ext cx="203993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612"/>
          </a:xfrm>
        </p:spPr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>Формы исследовательской деятельности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 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42875" y="857250"/>
            <a:ext cx="8858250" cy="6000750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ru-RU" sz="2400" u="sng" smtClean="0">
                <a:solidFill>
                  <a:srgbClr val="002060"/>
                </a:solidFill>
              </a:rPr>
              <a:t>Проблемное ведение уроков базисного компонента </a:t>
            </a:r>
            <a:r>
              <a:rPr lang="ru-RU" sz="2400" smtClean="0">
                <a:solidFill>
                  <a:srgbClr val="002060"/>
                </a:solidFill>
              </a:rPr>
              <a:t>учебного плана общеобразовательной школы по традиционным предметам. </a:t>
            </a:r>
          </a:p>
          <a:p>
            <a:pPr>
              <a:buFontTx/>
              <a:buNone/>
            </a:pPr>
            <a:r>
              <a:rPr lang="ru-RU" sz="2400" u="sng" smtClean="0">
                <a:solidFill>
                  <a:srgbClr val="002060"/>
                </a:solidFill>
              </a:rPr>
              <a:t>Некоторые нетрадиционные формы занятий:</a:t>
            </a:r>
            <a:r>
              <a:rPr lang="ru-RU" sz="240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– исследование,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– лаборатория,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- творческий отчёт,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изобретательства,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«Удивительное рядом»,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- рассказ об учёных,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- защита исследовательских проектов,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– экспертиза,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«Патент на открытие»,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урок открытых мыслей и др. </a:t>
            </a:r>
          </a:p>
          <a:p>
            <a:endParaRPr lang="ru-RU" sz="1400" smtClean="0">
              <a:solidFill>
                <a:srgbClr val="002060"/>
              </a:solidFill>
            </a:endParaRPr>
          </a:p>
        </p:txBody>
      </p:sp>
      <p:pic>
        <p:nvPicPr>
          <p:cNvPr id="11268" name="Picture 5" descr="http://im1-tub-ru.yandex.net/i?id=f89fa051873466a7dcee794ecaa466a8-13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38" y="3000375"/>
            <a:ext cx="189388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0"/>
          </a:xfrm>
        </p:spPr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>Формы исследовательской деятельности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 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643563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u="sng" smtClean="0">
                <a:solidFill>
                  <a:srgbClr val="002060"/>
                </a:solidFill>
              </a:rPr>
              <a:t>2. Домашнее задание исследовательского характера:</a:t>
            </a:r>
            <a:r>
              <a:rPr lang="ru-RU" sz="240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проведение наблюдений,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постановка опыта,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проблемный анализ текста,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подготовка вопросов к дискуссии, анкеты, 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творческие работы и др. </a:t>
            </a:r>
          </a:p>
          <a:p>
            <a:pPr>
              <a:buFontTx/>
              <a:buNone/>
            </a:pPr>
            <a:r>
              <a:rPr lang="ru-RU" sz="2400" u="sng" smtClean="0">
                <a:solidFill>
                  <a:srgbClr val="002060"/>
                </a:solidFill>
              </a:rPr>
              <a:t>3. Специальные учебные предметы в сетке базисного компонента учебного плана.</a:t>
            </a:r>
          </a:p>
          <a:p>
            <a:pPr>
              <a:buFontTx/>
              <a:buNone/>
            </a:pPr>
            <a:r>
              <a:rPr lang="ru-RU" sz="2400" u="sng" smtClean="0">
                <a:solidFill>
                  <a:srgbClr val="002060"/>
                </a:solidFill>
              </a:rPr>
              <a:t>4.</a:t>
            </a:r>
            <a:r>
              <a:rPr lang="ru-RU" sz="2400" smtClean="0"/>
              <a:t> </a:t>
            </a:r>
            <a:r>
              <a:rPr lang="ru-RU" sz="2400" smtClean="0">
                <a:solidFill>
                  <a:srgbClr val="002060"/>
                </a:solidFill>
              </a:rPr>
              <a:t>Курсы в рамках школьного компонента – элективные курсы предпрофильного и профильного обучения в области различных естественных и гуманитарных наук, которые строятся на основе выполнения исследовательской работы.</a:t>
            </a:r>
          </a:p>
          <a:p>
            <a:pPr>
              <a:buFontTx/>
              <a:buNone/>
            </a:pPr>
            <a:endParaRPr lang="ru-RU" sz="2400" u="sng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0"/>
          </a:xfrm>
        </p:spPr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>Формы исследовательской деятельности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 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643563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ru-RU" sz="2400" smtClean="0">
                <a:solidFill>
                  <a:srgbClr val="002060"/>
                </a:solidFill>
              </a:rPr>
              <a:t>5. Программы дополнительного образования с применением широкого спектра различных форм групповой и индивидуальной работы по дополнительным образовательным программам. Фиксация результата как законченной исследовательской работы.</a:t>
            </a:r>
          </a:p>
          <a:p>
            <a:pPr marL="457200" indent="-457200">
              <a:buFontTx/>
              <a:buNone/>
            </a:pPr>
            <a:r>
              <a:rPr lang="ru-RU" sz="2400" smtClean="0">
                <a:solidFill>
                  <a:srgbClr val="002060"/>
                </a:solidFill>
              </a:rPr>
              <a:t>6. Осуществление деятельности тематических клубов и молодежных объединений (например, научные общества учащихся по различным предметным секциям).</a:t>
            </a:r>
          </a:p>
          <a:p>
            <a:pPr marL="457200" indent="-457200">
              <a:buFontTx/>
              <a:buNone/>
            </a:pPr>
            <a:r>
              <a:rPr lang="ru-RU" sz="2400" smtClean="0">
                <a:solidFill>
                  <a:srgbClr val="002060"/>
                </a:solidFill>
              </a:rPr>
              <a:t>7.  Применение исследовательского подхода при проведении экскурсий традиционного характера. Постановка индивидуальных исследовательских задач с фиксацией результата в виде отчетных творческих работ.</a:t>
            </a:r>
          </a:p>
          <a:p>
            <a:pPr marL="457200" indent="-457200">
              <a:buFontTx/>
              <a:buNone/>
            </a:pPr>
            <a:r>
              <a:rPr lang="ru-RU" sz="2400" smtClean="0">
                <a:solidFill>
                  <a:srgbClr val="002060"/>
                </a:solidFill>
              </a:rPr>
              <a:t>8. Реализация общешкольных проектов на основе исследовательской деятельности.</a:t>
            </a:r>
          </a:p>
          <a:p>
            <a:pPr marL="457200" indent="-457200">
              <a:buFontTx/>
              <a:buAutoNum type="arabicPeriod"/>
            </a:pPr>
            <a:endParaRPr lang="ru-RU" sz="24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68300"/>
          </a:xfrm>
        </p:spPr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>Формы исследовательской деятельности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 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000375" y="785813"/>
            <a:ext cx="5786438" cy="5643562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smtClean="0"/>
              <a:t>9. </a:t>
            </a:r>
            <a:r>
              <a:rPr lang="ru-RU" sz="2400" smtClean="0">
                <a:solidFill>
                  <a:srgbClr val="002060"/>
                </a:solidFill>
              </a:rPr>
              <a:t>Реализация походов и экспедиций как самостоятельных форм организации исследовательской деятельности и как элементов годового цикла проведения учебных исследований. Образовательные экспедиции — походы, поездки, экскурсии с чётко обозначенными образовательными целями (активная образовательная деятельность школьников, в том числе и исследовательского характера).</a:t>
            </a:r>
          </a:p>
          <a:p>
            <a:pPr>
              <a:buFontTx/>
              <a:buNone/>
            </a:pPr>
            <a:r>
              <a:rPr lang="ru-RU" sz="240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14340" name="Picture 7" descr="http://sch1222uv.mskobr.ru/images/vospitatel_nayarabota_mi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714500"/>
            <a:ext cx="2571750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0"/>
          </a:xfrm>
        </p:spPr>
        <p:txBody>
          <a:bodyPr/>
          <a:lstStyle/>
          <a:p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/>
            </a:r>
            <a:br>
              <a:rPr lang="ru-RU" sz="3200" b="1" smtClean="0">
                <a:solidFill>
                  <a:srgbClr val="C00000"/>
                </a:solidFill>
              </a:rPr>
            </a:br>
            <a:r>
              <a:rPr lang="ru-RU" sz="3200" b="1" smtClean="0">
                <a:solidFill>
                  <a:srgbClr val="C00000"/>
                </a:solidFill>
              </a:rPr>
              <a:t>Формы исследовательской деятельности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 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6435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10. Проведение научно-практических конференций и конкурсов – форм презентации исследовательской деятельности. Участие обучающихся в олимпиадах, конкурсах, конференциях, в том числе дистанционных, предметных неделях, интеллектуальных марафонах и др. (выполнение учебных исследований или их элементов в рамках данных мероприятий).</a:t>
            </a:r>
          </a:p>
          <a:p>
            <a:pPr>
              <a:buFontTx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11. Факультативные занятия, предполагающие углублённое изучение предмета, дают большие возможности для реализации на них учебно-исследовательской деятельности обучающихся. </a:t>
            </a:r>
          </a:p>
          <a:p>
            <a:pPr>
              <a:buFontTx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12.  Кружковая деятельность («Юный исследователь», «Мы исследователи», «Я - исследователь» и др. </a:t>
            </a:r>
          </a:p>
          <a:p>
            <a:pPr marL="457200" indent="-457200">
              <a:buFontTx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647700"/>
          </a:xfrm>
        </p:spPr>
        <p:txBody>
          <a:bodyPr/>
          <a:lstStyle/>
          <a:p>
            <a:r>
              <a:rPr lang="ru-RU" sz="2400" smtClean="0">
                <a:solidFill>
                  <a:srgbClr val="C00000"/>
                </a:solidFill>
              </a:rPr>
              <a:t> </a:t>
            </a:r>
            <a:r>
              <a:rPr lang="ru-RU" sz="2400" b="1" smtClean="0">
                <a:solidFill>
                  <a:srgbClr val="C00000"/>
                </a:solidFill>
              </a:rPr>
              <a:t>Этапы учебно-исследовательской деятельности</a:t>
            </a:r>
            <a:r>
              <a:rPr lang="ru-RU" sz="2400" smtClean="0">
                <a:solidFill>
                  <a:srgbClr val="C00000"/>
                </a:solidFill>
              </a:rPr>
              <a:t> </a:t>
            </a:r>
          </a:p>
        </p:txBody>
      </p:sp>
      <p:graphicFrame>
        <p:nvGraphicFramePr>
          <p:cNvPr id="60542" name="Group 126"/>
          <p:cNvGraphicFramePr>
            <a:graphicFrameLocks noGrp="1"/>
          </p:cNvGraphicFramePr>
          <p:nvPr>
            <p:ph idx="1"/>
          </p:nvPr>
        </p:nvGraphicFramePr>
        <p:xfrm>
          <a:off x="0" y="908050"/>
          <a:ext cx="9144000" cy="6340475"/>
        </p:xfrm>
        <a:graphic>
          <a:graphicData uri="http://schemas.openxmlformats.org/drawingml/2006/table">
            <a:tbl>
              <a:tblPr/>
              <a:tblGrid>
                <a:gridCol w="2555875"/>
                <a:gridCol w="6588125"/>
              </a:tblGrid>
              <a:tr h="377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</a:rPr>
                        <a:t>Этапы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</a:rPr>
                        <a:t>Ведущие  умения  учащихся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</a:rPr>
                        <a:t>. Постановка проблемы, создание проблемной  ситуации, обеспечивающей возникновение вопроса, аргументирование актуальности проблемы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Умение видеть проблему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приравнивается к проблемной  ситуации и понимается как возникновение трудностей в решении  проблемы при отсутствии необходимых знаний и средств.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Умение ставить  вопросы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можно рассматривать как вариант, компонент умения видеть проблему.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Умение  выдвигать гипотезы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это формулирование возможного варианта решения проблемы, который проверяется в ходе проведения исследования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Умение структурировать тексты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является частью умения работать с текстом, которые включают достаточно большой набор операций.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Умение давать определение понятиям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– это логическая операция, которая направлена на раскрытие сущности  понятия либо установление значения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itchFamily="34" charset="0"/>
                        </a:rPr>
                        <a:t> термина.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6"/>
          <p:cNvSpPr>
            <a:spLocks noGrp="1" noChangeArrowheads="1"/>
          </p:cNvSpPr>
          <p:nvPr>
            <p:ph type="title"/>
          </p:nvPr>
        </p:nvSpPr>
        <p:spPr>
          <a:xfrm>
            <a:off x="142875" y="274638"/>
            <a:ext cx="8786813" cy="1143000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  <a:latin typeface="Trebuchet MS" pitchFamily="34" charset="0"/>
              </a:rPr>
              <a:t>Этапы учебно-исследовательской деятельности</a:t>
            </a:r>
          </a:p>
        </p:txBody>
      </p:sp>
      <p:graphicFrame>
        <p:nvGraphicFramePr>
          <p:cNvPr id="65567" name="Group 31"/>
          <p:cNvGraphicFramePr>
            <a:graphicFrameLocks noGrp="1"/>
          </p:cNvGraphicFramePr>
          <p:nvPr>
            <p:ph idx="1"/>
          </p:nvPr>
        </p:nvGraphicFramePr>
        <p:xfrm>
          <a:off x="250825" y="1341438"/>
          <a:ext cx="8642350" cy="5408612"/>
        </p:xfrm>
        <a:graphic>
          <a:graphicData uri="http://schemas.openxmlformats.org/drawingml/2006/table">
            <a:tbl>
              <a:tblPr/>
              <a:tblGrid>
                <a:gridCol w="2520950"/>
                <a:gridCol w="6121400"/>
              </a:tblGrid>
              <a:tr h="203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2. Выдвижение гипотезы, формулировка гипотезы и раскрытие замысла исследования.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Для формулировки гипотезы необходимо проведение предварительного анализа имеющейся информации.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2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3. Планирование исследовательских (проектных) работ и выбор необходимого инструментария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Выделение материала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, который будет использован в исследовании.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Параметры (показатели) оценки, анализа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(количественные и качественные).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Вопросы,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 предлагаемые для обсуждения и пр.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4" name="Group 40"/>
          <p:cNvGraphicFramePr>
            <a:graphicFrameLocks noGrp="1"/>
          </p:cNvGraphicFramePr>
          <p:nvPr>
            <p:ph idx="1"/>
          </p:nvPr>
        </p:nvGraphicFramePr>
        <p:xfrm>
          <a:off x="0" y="188913"/>
          <a:ext cx="9144000" cy="6148387"/>
        </p:xfrm>
        <a:graphic>
          <a:graphicData uri="http://schemas.openxmlformats.org/drawingml/2006/table">
            <a:tbl>
              <a:tblPr/>
              <a:tblGrid>
                <a:gridCol w="3492500"/>
                <a:gridCol w="5651500"/>
              </a:tblGrid>
              <a:tr h="3527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4. Поиск  решения проблемы, проведение исследований (проектных работ) с поэтапным контролем и коррекцией результатов включают: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Умение  наблюдать, умения и навыки проведения экспериментов; умение делать выводы и умозаключения; организацию наблюдения, планирование и проведение простейших опытов для нахождения необходимой информации и проверки гипотез; использование разных источников информации; обсуждение и оценку полученных результатов и применение их к новым ситуациям; умение делать выводы и заключения; умение классифицировать.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0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5.Представление (изложение) результатов исследования или продукта проектных работ, его организация с целью соотнесения с гипотезой, оформление результатов деятельности.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Умение структурировать материал; обсуждение, объяснение, доказательство, защиту результатов, подготовку, планирование сообщения о проведении исследования, его результатах и защите; оценку полученных результатов и их применение к новым ситуациям.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>Вопросы, требующие ответа!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214313" y="857250"/>
            <a:ext cx="8786812" cy="5715000"/>
          </a:xfrm>
        </p:spPr>
        <p:txBody>
          <a:bodyPr/>
          <a:lstStyle/>
          <a:p>
            <a:r>
              <a:rPr lang="ru-RU" sz="2400" smtClean="0">
                <a:solidFill>
                  <a:srgbClr val="002060"/>
                </a:solidFill>
              </a:rPr>
              <a:t>Как согласовать тематические планы курсов предметов, в рамках которых выполняется исследование.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Как выбрать проекты и исследования, соответствующие особенностям класса, задачам учебно-воспитательного процесса.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Как выстроить серию исследований и проектов одного обучающегося для последовательного формирования специфических умений и навыков исследовательской работы.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Как подготовить учащихся к работе над учебным исследованием.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Как разработать и осуществить исследование.</a:t>
            </a:r>
          </a:p>
          <a:p>
            <a:endParaRPr lang="ru-RU" sz="24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582612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/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Виды научно-исследовательской деятельности</a:t>
            </a:r>
            <a:r>
              <a:rPr lang="ru-RU" sz="2800" smtClean="0">
                <a:solidFill>
                  <a:srgbClr val="C00000"/>
                </a:solidFill>
              </a:rPr>
              <a:t>:</a:t>
            </a:r>
            <a:r>
              <a:rPr lang="ru-RU" sz="6000" smtClean="0">
                <a:solidFill>
                  <a:srgbClr val="C00000"/>
                </a:solidFill>
              </a:rPr>
              <a:t/>
            </a:r>
            <a:br>
              <a:rPr lang="ru-RU" sz="6000" smtClean="0">
                <a:solidFill>
                  <a:srgbClr val="C00000"/>
                </a:solidFill>
              </a:rPr>
            </a:br>
            <a:endParaRPr lang="ru-RU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/>
          <a:lstStyle/>
          <a:p>
            <a:r>
              <a:rPr lang="ru-RU" sz="2400" u="sng" smtClean="0">
                <a:solidFill>
                  <a:srgbClr val="002060"/>
                </a:solidFill>
              </a:rPr>
              <a:t>Проблемно-реферативный</a:t>
            </a:r>
            <a:r>
              <a:rPr lang="ru-RU" sz="2400" smtClean="0">
                <a:solidFill>
                  <a:srgbClr val="002060"/>
                </a:solidFill>
              </a:rPr>
              <a:t>: аналитическое сопоставление данных различных литературных источников с целью освещения проблемы и проектирование вариантов её решения.</a:t>
            </a:r>
          </a:p>
          <a:p>
            <a:r>
              <a:rPr lang="ru-RU" sz="2400" u="sng" smtClean="0">
                <a:solidFill>
                  <a:srgbClr val="002060"/>
                </a:solidFill>
              </a:rPr>
              <a:t>Аналитическо-систематизирующий</a:t>
            </a:r>
            <a:r>
              <a:rPr lang="ru-RU" sz="2400" smtClean="0">
                <a:solidFill>
                  <a:srgbClr val="002060"/>
                </a:solidFill>
              </a:rPr>
              <a:t>: наблюдение, фиксация, анализ, синтез, систематизация количественных и качественных показателей изучаемых процессов и явлений.</a:t>
            </a:r>
          </a:p>
          <a:p>
            <a:r>
              <a:rPr lang="ru-RU" sz="2400" u="sng" smtClean="0">
                <a:solidFill>
                  <a:srgbClr val="002060"/>
                </a:solidFill>
              </a:rPr>
              <a:t>Диагностическо-прогностический</a:t>
            </a:r>
            <a:r>
              <a:rPr lang="ru-RU" sz="2400" smtClean="0">
                <a:solidFill>
                  <a:srgbClr val="002060"/>
                </a:solidFill>
              </a:rPr>
              <a:t>: изучение, отслеживание, объяснение и прогнозирование качественных или количественных изменений изучаемых систем, явлений, процессов.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6550" cy="6011862"/>
          </a:xfrm>
        </p:spPr>
        <p:txBody>
          <a:bodyPr/>
          <a:lstStyle/>
          <a:p>
            <a:pPr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Не существует сколько-нибудь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достоверных тестов на одаренность,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кроме тех, которые</a:t>
            </a:r>
            <a:br>
              <a:rPr lang="ru-RU" sz="2800" b="1" i="1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 проявляются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в результате активного участия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хотя бы в самой маленькой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поисковой исследовательской работе.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/>
              <a:t>                                                          </a:t>
            </a:r>
            <a:br>
              <a:rPr lang="ru-RU" sz="2800" b="1" i="1" dirty="0" smtClean="0"/>
            </a:br>
            <a:r>
              <a:rPr lang="vi-VN" sz="2800" b="1" i="1" dirty="0" smtClean="0">
                <a:solidFill>
                  <a:srgbClr val="C00000"/>
                </a:solidFill>
                <a:latin typeface="+mn-lt"/>
              </a:rPr>
              <a:t> Андрей Николаевич Колмогоров</a:t>
            </a:r>
            <a:endParaRPr lang="ru-RU" sz="2800" b="1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075" name="Содержимое 3" descr="Организация учебно - исследовательской деятельности обучающихся в соответствии с требованиями ФГОС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00875" y="1857375"/>
            <a:ext cx="1905000" cy="2838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582612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/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Виды научно-исследовательской деятельности</a:t>
            </a:r>
            <a:r>
              <a:rPr lang="ru-RU" sz="2800" smtClean="0">
                <a:solidFill>
                  <a:srgbClr val="C00000"/>
                </a:solidFill>
              </a:rPr>
              <a:t>:</a:t>
            </a:r>
            <a:r>
              <a:rPr lang="ru-RU" sz="6000" smtClean="0">
                <a:solidFill>
                  <a:srgbClr val="C00000"/>
                </a:solidFill>
              </a:rPr>
              <a:t/>
            </a:r>
            <a:br>
              <a:rPr lang="ru-RU" sz="6000" smtClean="0">
                <a:solidFill>
                  <a:srgbClr val="C00000"/>
                </a:solidFill>
              </a:rPr>
            </a:br>
            <a:endParaRPr lang="ru-RU" smtClean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9144000" cy="5572125"/>
          </a:xfrm>
        </p:spPr>
        <p:txBody>
          <a:bodyPr/>
          <a:lstStyle/>
          <a:p>
            <a:r>
              <a:rPr lang="ru-RU" sz="2400" u="sng" smtClean="0">
                <a:solidFill>
                  <a:srgbClr val="002060"/>
                </a:solidFill>
              </a:rPr>
              <a:t>Изобретательско-рационализаторский</a:t>
            </a:r>
            <a:r>
              <a:rPr lang="ru-RU" sz="2400" smtClean="0">
                <a:solidFill>
                  <a:srgbClr val="002060"/>
                </a:solidFill>
              </a:rPr>
              <a:t>: проверка предположения о подтверждении или опровержении результата</a:t>
            </a:r>
          </a:p>
          <a:p>
            <a:r>
              <a:rPr lang="ru-RU" sz="2400" u="sng" smtClean="0">
                <a:solidFill>
                  <a:srgbClr val="002060"/>
                </a:solidFill>
              </a:rPr>
              <a:t>Проектно-поисковый</a:t>
            </a:r>
            <a:r>
              <a:rPr lang="ru-RU" sz="2400" smtClean="0">
                <a:solidFill>
                  <a:srgbClr val="002060"/>
                </a:solidFill>
              </a:rPr>
              <a:t>: поиск, разработка и защита проекта – особая норма нового, где целевой установкой являются способы деятельности, а не накопление и анализ фактических знаний</a:t>
            </a:r>
          </a:p>
        </p:txBody>
      </p:sp>
      <p:pic>
        <p:nvPicPr>
          <p:cNvPr id="21508" name="Picture 5" descr="Исследовательская работа по химии Волшебство мыльного пузыря ученица 11 класса Бакулина Кс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4143375"/>
            <a:ext cx="3000375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9388" y="404813"/>
            <a:ext cx="8785225" cy="180022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 b="1" i="1">
                <a:solidFill>
                  <a:srgbClr val="C00000"/>
                </a:solidFill>
              </a:rPr>
              <a:t>Алгоритм выполнения </a:t>
            </a:r>
          </a:p>
          <a:p>
            <a:pPr algn="ctr" eaLnBrk="0" hangingPunct="0"/>
            <a:r>
              <a:rPr lang="ru-RU" sz="2800" b="1" i="1">
                <a:solidFill>
                  <a:srgbClr val="C00000"/>
                </a:solidFill>
              </a:rPr>
              <a:t>научно-исследовательской работы – технологическая цепочка, которая включает четыре этапа:</a:t>
            </a:r>
            <a:r>
              <a:rPr lang="ru-RU" sz="280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22531" name="Picture 3" descr="0d7bfbb42edcbbc148491e5164e3ef67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5013325"/>
            <a:ext cx="2195513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0825" y="2806700"/>
            <a:ext cx="84248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ru-RU" sz="2800">
                <a:solidFill>
                  <a:srgbClr val="002060"/>
                </a:solidFill>
              </a:rPr>
              <a:t>Диагностический этап.</a:t>
            </a:r>
          </a:p>
          <a:p>
            <a:pPr marL="342900" indent="-342900" algn="just">
              <a:buFontTx/>
              <a:buAutoNum type="arabicPeriod"/>
            </a:pPr>
            <a:r>
              <a:rPr lang="ru-RU" sz="2800">
                <a:solidFill>
                  <a:srgbClr val="002060"/>
                </a:solidFill>
              </a:rPr>
              <a:t>Теоретический этап (этапы планирования).</a:t>
            </a:r>
          </a:p>
          <a:p>
            <a:pPr marL="342900" indent="-342900" algn="just">
              <a:buFontTx/>
              <a:buAutoNum type="arabicPeriod"/>
            </a:pPr>
            <a:r>
              <a:rPr lang="ru-RU" sz="2800">
                <a:solidFill>
                  <a:srgbClr val="002060"/>
                </a:solidFill>
              </a:rPr>
              <a:t>Практический этап (этап выполнения).</a:t>
            </a:r>
          </a:p>
          <a:p>
            <a:pPr marL="342900" indent="-342900" algn="just">
              <a:buFontTx/>
              <a:buAutoNum type="arabicPeriod"/>
            </a:pPr>
            <a:r>
              <a:rPr lang="ru-RU" sz="2800">
                <a:solidFill>
                  <a:srgbClr val="002060"/>
                </a:solidFill>
              </a:rPr>
              <a:t>Рефлексивный этап (этап оценки результатов и защиты исследовательских работ).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395288" y="1268413"/>
            <a:ext cx="8534400" cy="13843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 b="1" i="1">
                <a:solidFill>
                  <a:srgbClr val="C00000"/>
                </a:solidFill>
              </a:rPr>
              <a:t>КАК НАПИСАТЬ РАБОТУ ДЛЯ УЧАСТИЯ </a:t>
            </a:r>
          </a:p>
          <a:p>
            <a:pPr algn="ctr" eaLnBrk="0" hangingPunct="0"/>
            <a:r>
              <a:rPr lang="ru-RU" sz="2800" b="1" i="1">
                <a:solidFill>
                  <a:srgbClr val="C00000"/>
                </a:solidFill>
              </a:rPr>
              <a:t>В НАУЧНО-ПРАКТИЧЕСКОЙ КОНФЕРЕНЦИИ???</a:t>
            </a:r>
          </a:p>
        </p:txBody>
      </p:sp>
      <p:pic>
        <p:nvPicPr>
          <p:cNvPr id="23555" name="Picture 2" descr="E:\Мои документы\Мои рисунки\Коллекция картинок (Microsoft)\ed0031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437063"/>
            <a:ext cx="2000250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0" autoRev="1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0" autoRev="1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1000" autoRev="1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autoRev="1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autoRev="1" fill="hold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1000" autoRev="1" fill="hold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1000" autoRev="1" fill="hold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autoRev="1" fill="hold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32" name="Group 52"/>
          <p:cNvGraphicFramePr>
            <a:graphicFrameLocks noGrp="1"/>
          </p:cNvGraphicFramePr>
          <p:nvPr/>
        </p:nvGraphicFramePr>
        <p:xfrm>
          <a:off x="250825" y="260350"/>
          <a:ext cx="8713788" cy="5081588"/>
        </p:xfrm>
        <a:graphic>
          <a:graphicData uri="http://schemas.openxmlformats.org/drawingml/2006/table">
            <a:tbl>
              <a:tblPr/>
              <a:tblGrid>
                <a:gridCol w="2320911"/>
                <a:gridCol w="2936889"/>
                <a:gridCol w="3455988"/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Деятельность учителя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Деятельность</a:t>
                      </a:r>
                      <a:b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ученика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1. Мотивация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Предоставление обязательных и дополнительных заданий.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 Выбирает уровни заданий согласно своим способностям и интересам.</a:t>
                      </a:r>
                      <a:b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2. Выбирает тему исследовательской работы.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2.Корректировка и конкретизация темы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исследова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тельской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работы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Помогает конкретизировать тему, совместно с учеником определяет объект и предмет исследования, цели и задачи.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Формулирует  тему работы.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Знакомится с принципами научного исследования.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37" name="Group 33"/>
          <p:cNvGraphicFramePr>
            <a:graphicFrameLocks noGrp="1"/>
          </p:cNvGraphicFramePr>
          <p:nvPr/>
        </p:nvGraphicFramePr>
        <p:xfrm>
          <a:off x="34925" y="260350"/>
          <a:ext cx="9109075" cy="5984875"/>
        </p:xfrm>
        <a:graphic>
          <a:graphicData uri="http://schemas.openxmlformats.org/drawingml/2006/table">
            <a:tbl>
              <a:tblPr/>
              <a:tblGrid>
                <a:gridCol w="2351088"/>
                <a:gridCol w="3378200"/>
                <a:gridCol w="3379787"/>
              </a:tblGrid>
              <a:tr h="882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Деятельность учителя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Деятельность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ученика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Определение круга изучаемых источников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Знакомит с методами исследования.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2.Помогает определить круг изучаемых источников.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Знакомится с методами исследования.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2.Совместно с учителем определяет круг изучаемых источников.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Сбор материала по теме исследования и его систематизация.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Совместно с учеником систематизирует материал для исследовательской работы.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Учится работать с ресурсами Интернета, каталогами, фондами библиотек.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Учится правильно конспектировать, составлять тезисы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…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982" name="Group 30"/>
          <p:cNvGraphicFramePr>
            <a:graphicFrameLocks noGrp="1"/>
          </p:cNvGraphicFramePr>
          <p:nvPr/>
        </p:nvGraphicFramePr>
        <p:xfrm>
          <a:off x="34925" y="260350"/>
          <a:ext cx="9109075" cy="6707188"/>
        </p:xfrm>
        <a:graphic>
          <a:graphicData uri="http://schemas.openxmlformats.org/drawingml/2006/table">
            <a:tbl>
              <a:tblPr/>
              <a:tblGrid>
                <a:gridCol w="2351088"/>
                <a:gridCol w="3378200"/>
                <a:gridCol w="3379787"/>
              </a:tblGrid>
              <a:tr h="1135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Деятельность учителя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Деятельность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ученика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5. Оформление исследователь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ской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работы.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1.Знакомит с требованиями к оформлению исследовательской работы.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2. Корректирует написанный текст работы.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Знакомится с требованиями оформления исследовательской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работы,</a:t>
                      </a:r>
                      <a:r>
                        <a:rPr kumimoji="0" lang="ru-RU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формулировка</a:t>
                      </a:r>
                      <a:r>
                        <a:rPr kumimoji="0" lang="ru-RU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собственной позиции и суждений).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Публичное выступление на конференции, защита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Совместно с учеником систематизирует материал для исследовательской работы.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Учится работать с ресурсами Интернета, каталогами, фондами библиотек.</a:t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Учится правильно конспектировать, составлять тезисы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…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25" name="Group 25"/>
          <p:cNvGraphicFramePr>
            <a:graphicFrameLocks noGrp="1"/>
          </p:cNvGraphicFramePr>
          <p:nvPr/>
        </p:nvGraphicFramePr>
        <p:xfrm>
          <a:off x="34925" y="260350"/>
          <a:ext cx="9109075" cy="6192838"/>
        </p:xfrm>
        <a:graphic>
          <a:graphicData uri="http://schemas.openxmlformats.org/drawingml/2006/table">
            <a:tbl>
              <a:tblPr/>
              <a:tblGrid>
                <a:gridCol w="2536811"/>
                <a:gridCol w="3192477"/>
                <a:gridCol w="3379787"/>
              </a:tblGrid>
              <a:tr h="1387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ЭТАПЫ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Деятельность учителя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Деятельность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ученика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7. Анализ научно-исследовательской деятельности учащихся и планирование работы.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 Совместно с учеником проводит анализ его научно-исследовательской деятельности.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2. Совместно с учеником составляет план дальнейших исследований.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1. Совместно с учителем проводит анализ своей научно-исследовательской деятельности.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2. Совместно с учителем составляет план дальнейших исследований.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8785225" cy="52387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 b="1" i="1">
                <a:solidFill>
                  <a:srgbClr val="C00000"/>
                </a:solidFill>
              </a:rPr>
              <a:t>Правила оформления!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79388" y="1246188"/>
            <a:ext cx="8713787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002060"/>
                </a:solidFill>
              </a:rPr>
              <a:t>XVII </a:t>
            </a:r>
            <a:r>
              <a:rPr lang="ru-RU" sz="2000" b="1">
                <a:solidFill>
                  <a:srgbClr val="002060"/>
                </a:solidFill>
              </a:rPr>
              <a:t>городская конференция обучающихся 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«Виват, молодая наука!»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Секция:Математика 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endParaRPr lang="ru-RU" sz="2000" b="1">
              <a:solidFill>
                <a:srgbClr val="002060"/>
              </a:solidFill>
            </a:endParaRPr>
          </a:p>
          <a:p>
            <a:pPr algn="ctr"/>
            <a:endParaRPr lang="ru-RU" sz="2000" b="1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Треугольник: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простота и глубина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</a:t>
            </a: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Выполнил: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                  Ученик7 «А» класса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              МБОУ «СОШ №14»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                                     Алпатов Павел Станиславович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Руководитель: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                    Учитель математики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               МБОУ «СОШ №14»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                                                           Алтунина Нина Сергеевна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Череповец</a:t>
            </a:r>
            <a:endParaRPr lang="ru-RU" sz="2000">
              <a:solidFill>
                <a:srgbClr val="002060"/>
              </a:solidFill>
            </a:endParaRPr>
          </a:p>
          <a:p>
            <a:pPr algn="ctr"/>
            <a:r>
              <a:rPr lang="ru-RU" sz="2000" b="1">
                <a:solidFill>
                  <a:srgbClr val="002060"/>
                </a:solidFill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8785225" cy="70167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4000" b="1" i="1">
                <a:solidFill>
                  <a:srgbClr val="C00000"/>
                </a:solidFill>
              </a:rPr>
              <a:t>Правила оформления!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79388" y="1654175"/>
            <a:ext cx="8713787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002060"/>
                </a:solidFill>
              </a:rPr>
              <a:t>Оглавление</a:t>
            </a:r>
          </a:p>
          <a:p>
            <a:pPr algn="ctr"/>
            <a:r>
              <a:rPr lang="ru-RU" b="1">
                <a:solidFill>
                  <a:srgbClr val="002060"/>
                </a:solidFill>
              </a:rPr>
              <a:t>Введение</a:t>
            </a:r>
            <a:r>
              <a:rPr lang="ru-RU">
                <a:solidFill>
                  <a:srgbClr val="002060"/>
                </a:solidFill>
              </a:rPr>
              <a:t>…………………………………………………………………………3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Элементы треугольников</a:t>
            </a:r>
            <a:r>
              <a:rPr lang="ru-RU">
                <a:solidFill>
                  <a:srgbClr val="002060"/>
                </a:solidFill>
              </a:rPr>
              <a:t>………………….….…………………..…………7          Отрезки……………………………………………………………………………7 Окружности и точки…...……………………………………………………….12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Классификация  треугольников</a:t>
            </a:r>
            <a:r>
              <a:rPr lang="ru-RU">
                <a:solidFill>
                  <a:srgbClr val="002060"/>
                </a:solidFill>
              </a:rPr>
              <a:t>…………………………………………..17 </a:t>
            </a:r>
          </a:p>
          <a:p>
            <a:pPr algn="ctr"/>
            <a:r>
              <a:rPr lang="ru-RU">
                <a:solidFill>
                  <a:srgbClr val="002060"/>
                </a:solidFill>
              </a:rPr>
              <a:t>Классификация по сторонам…………………………………………………..17</a:t>
            </a:r>
          </a:p>
          <a:p>
            <a:pPr algn="ctr"/>
            <a:r>
              <a:rPr lang="ru-RU">
                <a:solidFill>
                  <a:srgbClr val="002060"/>
                </a:solidFill>
              </a:rPr>
              <a:t>Виды по углам……………………………………………………………………19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Свойства треугольника, признаки равенства и подобия</a:t>
            </a:r>
            <a:r>
              <a:rPr lang="ru-RU">
                <a:solidFill>
                  <a:srgbClr val="002060"/>
                </a:solidFill>
              </a:rPr>
              <a:t>……………21</a:t>
            </a:r>
          </a:p>
          <a:p>
            <a:pPr algn="ctr"/>
            <a:r>
              <a:rPr lang="ru-RU">
                <a:solidFill>
                  <a:srgbClr val="002060"/>
                </a:solidFill>
              </a:rPr>
              <a:t>Свойства треугольника…………………………….…………………………...21</a:t>
            </a:r>
          </a:p>
          <a:p>
            <a:pPr algn="ctr"/>
            <a:r>
              <a:rPr lang="ru-RU">
                <a:solidFill>
                  <a:srgbClr val="002060"/>
                </a:solidFill>
              </a:rPr>
              <a:t>Признаки равенства треугольников……………….…………………………..21</a:t>
            </a:r>
          </a:p>
          <a:p>
            <a:pPr algn="ctr"/>
            <a:r>
              <a:rPr lang="ru-RU">
                <a:solidFill>
                  <a:srgbClr val="002060"/>
                </a:solidFill>
              </a:rPr>
              <a:t>Признаки подобия………...………………………………………………………23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Мои исследования</a:t>
            </a:r>
            <a:r>
              <a:rPr lang="ru-RU">
                <a:solidFill>
                  <a:srgbClr val="002060"/>
                </a:solidFill>
              </a:rPr>
              <a:t>……………………………………………………..…….....24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Практическая часть</a:t>
            </a:r>
            <a:r>
              <a:rPr lang="ru-RU">
                <a:solidFill>
                  <a:srgbClr val="002060"/>
                </a:solidFill>
              </a:rPr>
              <a:t>…………….…………………………………….…………24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Приложение</a:t>
            </a:r>
            <a:r>
              <a:rPr lang="ru-RU">
                <a:solidFill>
                  <a:srgbClr val="002060"/>
                </a:solidFill>
              </a:rPr>
              <a:t>……………………………………………...………………………..33</a:t>
            </a:r>
          </a:p>
          <a:p>
            <a:pPr algn="ctr"/>
            <a:r>
              <a:rPr lang="ru-RU" b="1">
                <a:solidFill>
                  <a:srgbClr val="002060"/>
                </a:solidFill>
              </a:rPr>
              <a:t>Выводы </a:t>
            </a:r>
            <a:r>
              <a:rPr lang="ru-RU">
                <a:solidFill>
                  <a:srgbClr val="002060"/>
                </a:solidFill>
              </a:rPr>
              <a:t>……………………………………………………………………………37</a:t>
            </a:r>
            <a:endParaRPr lang="ru-RU" b="1">
              <a:solidFill>
                <a:srgbClr val="002060"/>
              </a:solidFill>
            </a:endParaRPr>
          </a:p>
          <a:p>
            <a:pPr algn="ctr"/>
            <a:r>
              <a:rPr lang="ru-RU" b="1">
                <a:solidFill>
                  <a:srgbClr val="002060"/>
                </a:solidFill>
              </a:rPr>
              <a:t>Список литературы</a:t>
            </a:r>
            <a:r>
              <a:rPr lang="ru-RU">
                <a:solidFill>
                  <a:srgbClr val="002060"/>
                </a:solidFill>
              </a:rPr>
              <a:t>…………………………………..………………………… 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8785225" cy="52387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800" b="1" i="1">
                <a:solidFill>
                  <a:srgbClr val="C00000"/>
                </a:solidFill>
              </a:rPr>
              <a:t>Правила оформления!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9388" y="1236663"/>
            <a:ext cx="8713787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b="1">
                <a:solidFill>
                  <a:srgbClr val="002060"/>
                </a:solidFill>
              </a:rPr>
              <a:t> </a:t>
            </a:r>
            <a:r>
              <a:rPr lang="ru-RU" sz="2400" b="1" u="sng">
                <a:solidFill>
                  <a:srgbClr val="002060"/>
                </a:solidFill>
              </a:rPr>
              <a:t>Актуальность моей темы в том…..</a:t>
            </a:r>
            <a:r>
              <a:rPr lang="ru-RU" sz="2400" b="1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Цель моей работы:</a:t>
            </a:r>
            <a:r>
              <a:rPr lang="ru-RU" sz="2400" b="1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Задачи исследования:</a:t>
            </a:r>
            <a:r>
              <a:rPr lang="ru-RU" sz="2400" b="1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Объект  исследования</a:t>
            </a:r>
            <a:r>
              <a:rPr lang="ru-RU" sz="2400" b="1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2060"/>
                </a:solidFill>
              </a:rPr>
              <a:t>Геометрическая фигура – треугольник.</a:t>
            </a:r>
            <a:endParaRPr lang="ru-RU" sz="2400" b="1" u="sng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Предмет исследования </a:t>
            </a:r>
            <a:endParaRPr lang="ru-RU" sz="2400" b="1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2060"/>
                </a:solidFill>
              </a:rPr>
              <a:t>Элементы, свойства и признаки треугольников.</a:t>
            </a:r>
            <a:endParaRPr lang="ru-RU" sz="2400" b="1" u="sng">
              <a:solidFill>
                <a:srgbClr val="00206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 Метод исследования: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solidFill>
                  <a:srgbClr val="002060"/>
                </a:solidFill>
              </a:rPr>
              <a:t> </a:t>
            </a:r>
            <a:r>
              <a:rPr lang="ru-RU" sz="2400" b="1" u="sng">
                <a:solidFill>
                  <a:srgbClr val="002060"/>
                </a:solidFill>
              </a:rPr>
              <a:t>Гипотеза: </a:t>
            </a: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«Если человек знает свойства, признаки равенства и подобия треугольников, возникнет ли необходимость их применять в жизни?»</a:t>
            </a:r>
          </a:p>
          <a:p>
            <a:pPr marL="342900" indent="-342900">
              <a:buFontTx/>
              <a:buAutoNum type="arabicPeriod"/>
            </a:pPr>
            <a:r>
              <a:rPr lang="ru-RU" sz="2400" b="1" u="sng">
                <a:solidFill>
                  <a:srgbClr val="002060"/>
                </a:solidFill>
              </a:rPr>
              <a:t>Практическая значимость: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>
            <a:spLocks noChangeArrowheads="1"/>
          </p:cNvSpPr>
          <p:nvPr>
            <p:ph type="ctrTitle"/>
          </p:nvPr>
        </p:nvSpPr>
        <p:spPr>
          <a:xfrm>
            <a:off x="285750" y="0"/>
            <a:ext cx="8572500" cy="6669088"/>
          </a:xfrm>
          <a:noFill/>
        </p:spPr>
        <p:txBody>
          <a:bodyPr/>
          <a:lstStyle/>
          <a:p>
            <a:r>
              <a:rPr lang="ru-RU" sz="2800" smtClean="0">
                <a:solidFill>
                  <a:srgbClr val="C00000"/>
                </a:solidFill>
              </a:rPr>
              <a:t> Как можно организовать учебный </a:t>
            </a:r>
            <a:br>
              <a:rPr lang="ru-RU" sz="2800" smtClean="0">
                <a:solidFill>
                  <a:srgbClr val="C00000"/>
                </a:solidFill>
              </a:rPr>
            </a:br>
            <a:r>
              <a:rPr lang="ru-RU" sz="2800" smtClean="0">
                <a:solidFill>
                  <a:srgbClr val="C00000"/>
                </a:solidFill>
              </a:rPr>
              <a:t>процесс, чтобы он обеспечивал развитие у учащихся мыслительных и исследовательских умений, необходимых для самостоятельного учения?</a:t>
            </a:r>
            <a:br>
              <a:rPr lang="ru-RU" sz="2800" smtClean="0">
                <a:solidFill>
                  <a:srgbClr val="C00000"/>
                </a:solidFill>
              </a:rPr>
            </a:br>
            <a:r>
              <a:rPr lang="ru-RU" sz="2800" smtClean="0">
                <a:solidFill>
                  <a:srgbClr val="C00000"/>
                </a:solidFill>
              </a:rPr>
              <a:t> </a:t>
            </a:r>
            <a:br>
              <a:rPr lang="ru-RU" sz="2800" smtClean="0">
                <a:solidFill>
                  <a:srgbClr val="C00000"/>
                </a:solidFill>
              </a:rPr>
            </a:br>
            <a:r>
              <a:rPr lang="ru-RU" sz="2800" smtClean="0">
                <a:solidFill>
                  <a:srgbClr val="C00000"/>
                </a:solidFill>
              </a:rPr>
              <a:t>    </a:t>
            </a:r>
            <a:r>
              <a:rPr lang="ru-RU" sz="2800" smtClean="0">
                <a:solidFill>
                  <a:srgbClr val="002060"/>
                </a:solidFill>
              </a:rPr>
              <a:t>Одним из таких эффективных способов является применение исследовательской технологии и ее элементов  в обучении.  Она предполагает не только индивидуальный, но и групповой, совместный поиск неизвестного учащимися.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95288" y="1268413"/>
            <a:ext cx="8534400" cy="2554287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C00000"/>
                </a:solidFill>
              </a:rPr>
              <a:t>По каким адресам можно выйти в Интернет для того, чтобы написать работу?</a:t>
            </a:r>
          </a:p>
          <a:p>
            <a:r>
              <a:rPr lang="ru-RU" sz="3200" b="1" i="1">
                <a:solidFill>
                  <a:srgbClr val="C00000"/>
                </a:solidFill>
              </a:rPr>
              <a:t>Интернет- ресурсы:</a:t>
            </a:r>
            <a:endParaRPr lang="ru-RU" sz="3200" b="1" i="1">
              <a:solidFill>
                <a:srgbClr val="C00000"/>
              </a:solidFill>
              <a:hlinkClick r:id="rId2"/>
            </a:endParaRPr>
          </a:p>
          <a:p>
            <a:r>
              <a:rPr lang="ru-RU" sz="3200" b="1" i="1">
                <a:solidFill>
                  <a:srgbClr val="002060"/>
                </a:solidFill>
              </a:rPr>
              <a:t>http://portfolio.1september.ru/</a:t>
            </a:r>
          </a:p>
        </p:txBody>
      </p:sp>
      <p:pic>
        <p:nvPicPr>
          <p:cNvPr id="31747" name="Picture 2" descr="E:\Мои документы\Мои рисунки\Коллекция картинок (Microsoft)\ed0031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4437063"/>
            <a:ext cx="2000250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6408738"/>
          </a:xfr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ru-RU" sz="2400" b="1" i="1" smtClean="0">
                <a:solidFill>
                  <a:srgbClr val="FC3030"/>
                </a:solidFill>
              </a:rPr>
              <a:t>Темы по физике:</a:t>
            </a:r>
            <a:br>
              <a:rPr lang="ru-RU" sz="2400" b="1" i="1" smtClean="0">
                <a:solidFill>
                  <a:srgbClr val="FC3030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2"/>
              </a:rPr>
              <a:t>Анализ функциональных зависимостей физических величин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3"/>
              </a:rPr>
              <a:t>Андронный коллайдер: миф о происхождении Вселенной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4"/>
              </a:rPr>
              <a:t>Анизотропия кристаллов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5"/>
              </a:rPr>
              <a:t>Анизотропия физических свойств монокристаллов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6"/>
              </a:rPr>
              <a:t>Антология обыкновенной физики необычных явлений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7"/>
              </a:rPr>
              <a:t>Апокалипсис: вчера, сегодня, завтра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8"/>
              </a:rPr>
              <a:t>Арктика - мой дом родной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 </a:t>
            </a:r>
            <a:r>
              <a:rPr lang="ru-RU" sz="2000" b="1" i="1" smtClean="0">
                <a:solidFill>
                  <a:schemeClr val="accent2"/>
                </a:solidFill>
                <a:hlinkClick r:id="rId9"/>
              </a:rPr>
              <a:t>Архимед - величайший древнегреческий математик, физик и инженер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0"/>
              </a:rPr>
              <a:t>Архимедова сила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1"/>
              </a:rPr>
              <a:t>Архимедова сила и человек на воде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2"/>
              </a:rPr>
              <a:t>Архитектура малых форм. Монументально-декоративное искусство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3"/>
              </a:rPr>
              <a:t>Асинхронный двигатель (трёхфазный) переменного тока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4"/>
              </a:rPr>
              <a:t>Аспекты влияния музыки и звуков на организм человека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5"/>
              </a:rPr>
              <a:t>Астероидная опасность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6"/>
              </a:rPr>
              <a:t>Атмосфера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7"/>
              </a:rPr>
              <a:t>Атомная физика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8"/>
              </a:rPr>
              <a:t>Атомная энергетика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endParaRPr lang="ru-RU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214313"/>
            <a:ext cx="8472488" cy="6429375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713788" cy="6408738"/>
          </a:xfrm>
          <a:gradFill rotWithShape="1">
            <a:gsLst>
              <a:gs pos="0">
                <a:srgbClr val="FFFFCC"/>
              </a:gs>
              <a:gs pos="100000">
                <a:srgbClr val="FFCCCC"/>
              </a:gs>
            </a:gsLst>
            <a:lin ang="5400000" scaled="1"/>
          </a:gradFill>
          <a:ln>
            <a:solidFill>
              <a:srgbClr val="000080"/>
            </a:solidFill>
          </a:ln>
        </p:spPr>
        <p:txBody>
          <a:bodyPr/>
          <a:lstStyle/>
          <a:p>
            <a:pPr algn="l" eaLnBrk="1" hangingPunct="1"/>
            <a:r>
              <a:rPr lang="ru-RU" sz="2400" b="1" i="1" smtClean="0">
                <a:solidFill>
                  <a:srgbClr val="FC3030"/>
                </a:solidFill>
              </a:rPr>
              <a:t>Темы по биологии:</a:t>
            </a:r>
            <a:br>
              <a:rPr lang="ru-RU" sz="2400" b="1" i="1" smtClean="0">
                <a:solidFill>
                  <a:srgbClr val="FC3030"/>
                </a:solidFill>
              </a:rPr>
            </a:br>
            <a:r>
              <a:rPr lang="ru-RU" b="1" i="1" smtClean="0"/>
              <a:t> </a:t>
            </a:r>
            <a:r>
              <a:rPr lang="ru-RU" sz="2000" b="1" i="1" smtClean="0">
                <a:solidFill>
                  <a:schemeClr val="accent2"/>
                </a:solidFill>
                <a:hlinkClick r:id="rId2"/>
              </a:rPr>
              <a:t>Автомобиль как источник химического загрязнения атмосферы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3"/>
              </a:rPr>
              <a:t>Автономная нервная система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4"/>
              </a:rPr>
              <a:t>Агротехника выращивания рассады томатов в закрытом грунте в условиях Крайнего Севера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5"/>
              </a:rPr>
              <a:t>Агрохимия для восьмиклассников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6"/>
              </a:rPr>
              <a:t>Адаптация дикорастущих деревьев и кустарников при озеленении г. Удачный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7"/>
              </a:rPr>
              <a:t>Адаптация растений к высоким температурам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8"/>
              </a:rPr>
              <a:t>Адаптивные возможности старших школьников к физическим нагрузкам в условиях Крайнего Севера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9"/>
              </a:rPr>
              <a:t>Адаптивные особенности живых организмов на примере позвоночных животных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"Азбука правильного питания" - социально-значимая проектная деятельность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0"/>
              </a:rPr>
              <a:t>Азбука ухода за морскими свинками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</a:t>
            </a:r>
            <a:r>
              <a:rPr lang="ru-RU" sz="2000" b="1" i="1" smtClean="0">
                <a:solidFill>
                  <a:schemeClr val="accent2"/>
                </a:solidFill>
                <a:hlinkClick r:id="rId11"/>
              </a:rPr>
              <a:t>Азот как биогенный элемент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r>
              <a:rPr lang="ru-RU" sz="2000" b="1" i="1" smtClean="0">
                <a:solidFill>
                  <a:schemeClr val="accent2"/>
                </a:solidFill>
              </a:rPr>
              <a:t>·  Аквариум - замкнутая экосистема</a:t>
            </a:r>
            <a:br>
              <a:rPr lang="ru-RU" sz="2000" b="1" i="1" smtClean="0">
                <a:solidFill>
                  <a:schemeClr val="accent2"/>
                </a:solidFill>
              </a:rPr>
            </a:br>
            <a:endParaRPr lang="ru-RU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19925" y="4797425"/>
            <a:ext cx="2124075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>Трудности и недостатки   в проведении исследовательской работы</a:t>
            </a:r>
            <a:endParaRPr lang="ru-RU" sz="2800" smtClean="0">
              <a:solidFill>
                <a:srgbClr val="C00000"/>
              </a:solidFill>
            </a:endParaRP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572125"/>
          </a:xfrm>
        </p:spPr>
        <p:txBody>
          <a:bodyPr/>
          <a:lstStyle/>
          <a:p>
            <a:r>
              <a:rPr lang="ru-RU" sz="2800" smtClean="0">
                <a:solidFill>
                  <a:srgbClr val="002060"/>
                </a:solidFill>
              </a:rPr>
              <a:t>научное оформление работы: формулирование темы, грамотная постановка проблемы, целей и задач, определение объекта и предмета, методов исторического исследования;</a:t>
            </a:r>
          </a:p>
          <a:p>
            <a:r>
              <a:rPr lang="ru-RU" sz="2800" smtClean="0">
                <a:solidFill>
                  <a:srgbClr val="002060"/>
                </a:solidFill>
              </a:rPr>
              <a:t>большая затрата сил и времени участников исследования;</a:t>
            </a:r>
          </a:p>
          <a:p>
            <a:r>
              <a:rPr lang="ru-RU" sz="2800" smtClean="0">
                <a:solidFill>
                  <a:srgbClr val="002060"/>
                </a:solidFill>
              </a:rPr>
              <a:t>работа должна быть и самостоятельной, и научной;</a:t>
            </a:r>
          </a:p>
          <a:p>
            <a:r>
              <a:rPr lang="ru-RU" sz="2800" smtClean="0">
                <a:solidFill>
                  <a:srgbClr val="002060"/>
                </a:solidFill>
              </a:rPr>
              <a:t>интерес к написанию исследования.</a:t>
            </a:r>
          </a:p>
          <a:p>
            <a:endParaRPr lang="ru-RU" sz="2800" smtClean="0">
              <a:solidFill>
                <a:srgbClr val="002060"/>
              </a:solidFill>
            </a:endParaRPr>
          </a:p>
          <a:p>
            <a:endParaRPr lang="ru-RU" sz="28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solidFill>
                  <a:srgbClr val="C00000"/>
                </a:solidFill>
              </a:rPr>
              <a:t>Интернет ресурсы:</a:t>
            </a:r>
            <a:br>
              <a:rPr lang="ru-RU" sz="3600" smtClean="0">
                <a:solidFill>
                  <a:srgbClr val="C00000"/>
                </a:solidFill>
              </a:rPr>
            </a:br>
            <a:endParaRPr lang="ru-RU" sz="3600" smtClean="0">
              <a:solidFill>
                <a:srgbClr val="C00000"/>
              </a:solidFill>
            </a:endParaRP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r>
              <a:rPr lang="ru-RU" sz="2400" u="sng" smtClean="0">
                <a:solidFill>
                  <a:srgbClr val="002060"/>
                </a:solidFill>
              </a:rPr>
              <a:t>http://www.uchportal.ru/publ/24-1-0   </a:t>
            </a:r>
            <a:endParaRPr lang="ru-RU" sz="2400" smtClean="0">
              <a:solidFill>
                <a:srgbClr val="002060"/>
              </a:solidFill>
            </a:endParaRPr>
          </a:p>
          <a:p>
            <a:r>
              <a:rPr lang="ru-RU" sz="2400" u="sng" smtClean="0">
                <a:solidFill>
                  <a:srgbClr val="002060"/>
                </a:solidFill>
              </a:rPr>
              <a:t>http://www.zankov.ru/exp/article=2836-3593</a:t>
            </a:r>
            <a:endParaRPr lang="ru-RU" sz="2400" smtClean="0">
              <a:solidFill>
                <a:srgbClr val="002060"/>
              </a:solidFill>
            </a:endParaRPr>
          </a:p>
          <a:p>
            <a:r>
              <a:rPr lang="ru-RU" sz="2400" smtClean="0">
                <a:solidFill>
                  <a:srgbClr val="002060"/>
                </a:solidFill>
              </a:rPr>
              <a:t>http://www.nguo.ru/index.php/2013-01-21-10-38-21/fgos-12/209-aktualnaya-informatsiya/1374-organizatsiya-proektnoj-i-issledovatelskoj-deyatelnosti-shkolnikov-v-ramkakh-realizatsii-fgos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6119813"/>
          </a:xfrm>
          <a:ln w="28575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sp>
        <p:nvSpPr>
          <p:cNvPr id="110599" name="WordArt 7"/>
          <p:cNvSpPr>
            <a:spLocks noChangeArrowheads="1" noChangeShapeType="1" noTextEdit="1"/>
          </p:cNvSpPr>
          <p:nvPr/>
        </p:nvSpPr>
        <p:spPr bwMode="auto">
          <a:xfrm>
            <a:off x="785813" y="1285875"/>
            <a:ext cx="7572375" cy="21431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Спасибо за внимание!!!</a:t>
            </a:r>
          </a:p>
        </p:txBody>
      </p:sp>
      <p:sp>
        <p:nvSpPr>
          <p:cNvPr id="36868" name="AutoShape 8"/>
          <p:cNvSpPr>
            <a:spLocks noChangeArrowheads="1"/>
          </p:cNvSpPr>
          <p:nvPr/>
        </p:nvSpPr>
        <p:spPr bwMode="auto">
          <a:xfrm>
            <a:off x="755650" y="5013325"/>
            <a:ext cx="790575" cy="1295400"/>
          </a:xfrm>
          <a:prstGeom prst="star4">
            <a:avLst>
              <a:gd name="adj" fmla="val 12500"/>
            </a:avLst>
          </a:prstGeom>
          <a:solidFill>
            <a:srgbClr val="FFCCCC"/>
          </a:solidFill>
          <a:ln w="9525">
            <a:solidFill>
              <a:srgbClr val="FFCC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AutoShape 9"/>
          <p:cNvSpPr>
            <a:spLocks noChangeArrowheads="1"/>
          </p:cNvSpPr>
          <p:nvPr/>
        </p:nvSpPr>
        <p:spPr bwMode="auto">
          <a:xfrm>
            <a:off x="6156325" y="620713"/>
            <a:ext cx="1368425" cy="1873250"/>
          </a:xfrm>
          <a:prstGeom prst="star4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AutoShape 11"/>
          <p:cNvSpPr>
            <a:spLocks noChangeArrowheads="1"/>
          </p:cNvSpPr>
          <p:nvPr/>
        </p:nvSpPr>
        <p:spPr bwMode="auto">
          <a:xfrm>
            <a:off x="7429500" y="4500563"/>
            <a:ext cx="914400" cy="1490662"/>
          </a:xfrm>
          <a:prstGeom prst="star4">
            <a:avLst>
              <a:gd name="adj" fmla="val 12500"/>
            </a:avLst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6871" name="Picture 8" descr="Приложение IV. НАУЧНО-ИССЛЕДОВАТЕЛЬСКИЕ РАБОТЫ И ПРОЕКТЫ. 14. - Картинка 18 - Портфолио достижений - Портфолио - Картинки по пе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3500438"/>
            <a:ext cx="3214688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7000875" cy="1143000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>Что же такое исследовательская деятельность?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8786813" cy="521493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smtClean="0"/>
              <a:t> </a:t>
            </a:r>
            <a:r>
              <a:rPr lang="ru-RU" sz="2800" smtClean="0">
                <a:solidFill>
                  <a:srgbClr val="002060"/>
                </a:solidFill>
              </a:rPr>
              <a:t>Это такая деятельность </a:t>
            </a:r>
          </a:p>
          <a:p>
            <a:pPr algn="ctr"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учащегося под руководством</a:t>
            </a:r>
          </a:p>
          <a:p>
            <a:pPr algn="ctr">
              <a:buFontTx/>
              <a:buNone/>
            </a:pPr>
            <a:r>
              <a:rPr lang="ru-RU" sz="2800" smtClean="0">
                <a:solidFill>
                  <a:srgbClr val="002060"/>
                </a:solidFill>
              </a:rPr>
              <a:t> научного руководителя, которая связана с решением творческой, исследовательской задачи по выбранной теме с заранее неизвестным для ученика решением</a:t>
            </a:r>
            <a:r>
              <a:rPr lang="ru-RU" sz="2800" smtClean="0"/>
              <a:t>. 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C00000"/>
                </a:solidFill>
              </a:rPr>
              <a:t>     Цель исследовательской деятельности 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C00000"/>
                </a:solidFill>
              </a:rPr>
              <a:t>в рамках ФГОС   2 поколения:</a:t>
            </a:r>
            <a:endParaRPr lang="ru-RU" sz="2800" b="1" smtClean="0"/>
          </a:p>
          <a:p>
            <a:pPr algn="ctr">
              <a:buFontTx/>
              <a:buNone/>
            </a:pPr>
            <a:r>
              <a:rPr lang="ru-RU" sz="2800" smtClean="0"/>
              <a:t>    </a:t>
            </a:r>
            <a:r>
              <a:rPr lang="ru-RU" sz="2800" smtClean="0">
                <a:solidFill>
                  <a:srgbClr val="002060"/>
                </a:solidFill>
              </a:rPr>
              <a:t>Формирование универсальных учебных действий в процессе исследовательской деятельности учащихся.</a:t>
            </a:r>
          </a:p>
          <a:p>
            <a:endParaRPr lang="ru-RU" sz="2800" smtClean="0"/>
          </a:p>
        </p:txBody>
      </p:sp>
      <p:pic>
        <p:nvPicPr>
          <p:cNvPr id="5124" name="Picture 5" descr="Части растения: корень, стебель, лист, цветок, плод с семена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2050" y="0"/>
            <a:ext cx="16319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>Задачи:</a:t>
            </a:r>
            <a:r>
              <a:rPr lang="ru-RU" smtClean="0">
                <a:solidFill>
                  <a:srgbClr val="C00000"/>
                </a:solidFill>
              </a:rPr>
              <a:t/>
            </a:r>
            <a:br>
              <a:rPr lang="ru-RU" smtClean="0">
                <a:solidFill>
                  <a:srgbClr val="C00000"/>
                </a:solidFill>
              </a:rPr>
            </a:b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42925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smtClean="0">
                <a:solidFill>
                  <a:srgbClr val="C00000"/>
                </a:solidFill>
              </a:rPr>
              <a:t>Формирование личностных УУД:</a:t>
            </a:r>
            <a:endParaRPr lang="ru-RU" sz="2400" smtClean="0">
              <a:solidFill>
                <a:srgbClr val="C00000"/>
              </a:solidFill>
            </a:endParaRPr>
          </a:p>
          <a:p>
            <a:r>
              <a:rPr lang="ru-RU" sz="2400" smtClean="0">
                <a:solidFill>
                  <a:srgbClr val="002060"/>
                </a:solidFill>
              </a:rPr>
              <a:t>формирование позитивной самооценки, самоуважения, самоопределения;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воспитание целеустремлённости и настойчивости. </a:t>
            </a:r>
          </a:p>
          <a:p>
            <a:pPr>
              <a:buFontTx/>
              <a:buNone/>
            </a:pPr>
            <a:r>
              <a:rPr lang="ru-RU" sz="2400" b="1" smtClean="0">
                <a:solidFill>
                  <a:srgbClr val="C00000"/>
                </a:solidFill>
              </a:rPr>
              <a:t>Формирование коммуникативных УУД:</a:t>
            </a:r>
            <a:endParaRPr lang="ru-RU" sz="2400" smtClean="0">
              <a:solidFill>
                <a:srgbClr val="C00000"/>
              </a:solidFill>
            </a:endParaRPr>
          </a:p>
          <a:p>
            <a:r>
              <a:rPr lang="ru-RU" sz="2400" smtClean="0">
                <a:solidFill>
                  <a:srgbClr val="002060"/>
                </a:solidFill>
              </a:rPr>
              <a:t>умение вести диалог, координировать свои действия с партнёром, 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способность доброжелательно и чутко относиться к людям, сопереживать;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умение выступать перед аудиторией, высказывать своё мнение, отстаивать свою точку зрения.</a:t>
            </a:r>
          </a:p>
        </p:txBody>
      </p:sp>
      <p:pic>
        <p:nvPicPr>
          <p:cNvPr id="6148" name="Picture 5" descr="Работа - Твой форум. - Страница 3 - Страница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>Задачи:</a:t>
            </a:r>
            <a:r>
              <a:rPr lang="ru-RU" smtClean="0">
                <a:solidFill>
                  <a:srgbClr val="C00000"/>
                </a:solidFill>
              </a:rPr>
              <a:t/>
            </a:r>
            <a:br>
              <a:rPr lang="ru-RU" smtClean="0">
                <a:solidFill>
                  <a:srgbClr val="C00000"/>
                </a:solidFill>
              </a:rPr>
            </a:b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smtClean="0">
                <a:solidFill>
                  <a:srgbClr val="C00000"/>
                </a:solidFill>
              </a:rPr>
              <a:t>Формирование регулятивных УУД:</a:t>
            </a:r>
            <a:endParaRPr lang="ru-RU" sz="2400" smtClean="0">
              <a:solidFill>
                <a:srgbClr val="C00000"/>
              </a:solidFill>
            </a:endParaRPr>
          </a:p>
          <a:p>
            <a:r>
              <a:rPr lang="ru-RU" sz="2400" smtClean="0">
                <a:solidFill>
                  <a:srgbClr val="002060"/>
                </a:solidFill>
              </a:rPr>
              <a:t>умение самостоятельно и совместно планировать деятельность и сотрудничество, принимать решения;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формирование навыков организации рабочего пространства и рационального использования времени</a:t>
            </a:r>
          </a:p>
          <a:p>
            <a:pPr>
              <a:buFontTx/>
              <a:buNone/>
            </a:pPr>
            <a:r>
              <a:rPr lang="ru-RU" sz="2400" b="1" smtClean="0">
                <a:solidFill>
                  <a:srgbClr val="C00000"/>
                </a:solidFill>
              </a:rPr>
              <a:t>Формирование познавательных УУД:</a:t>
            </a:r>
            <a:endParaRPr lang="ru-RU" sz="2400" smtClean="0">
              <a:solidFill>
                <a:srgbClr val="C00000"/>
              </a:solidFill>
            </a:endParaRPr>
          </a:p>
          <a:p>
            <a:r>
              <a:rPr lang="ru-RU" sz="2400" smtClean="0">
                <a:solidFill>
                  <a:srgbClr val="002060"/>
                </a:solidFill>
              </a:rPr>
              <a:t>сбор, систематизация, хранение, использование информации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>Основы исследовательского обучен</a:t>
            </a:r>
            <a:r>
              <a:rPr lang="ru-RU" sz="2800" smtClean="0">
                <a:solidFill>
                  <a:srgbClr val="C00000"/>
                </a:solidFill>
              </a:rPr>
              <a:t>ия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786812" cy="5715000"/>
          </a:xfrm>
        </p:spPr>
        <p:txBody>
          <a:bodyPr/>
          <a:lstStyle/>
          <a:p>
            <a:r>
              <a:rPr lang="ru-RU" sz="2400" smtClean="0">
                <a:solidFill>
                  <a:srgbClr val="002060"/>
                </a:solidFill>
              </a:rPr>
              <a:t>Учащийся самостоятельно постигает ведущие понятия и идеи, а не получает их в готовом виде от учителя.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Учитель должен создавать такие ситуации, которые предоставляют учащимся возможность знакомиться с представлениями, понятиями и в то же время требуют от них самостоятельно устанавливать, обнаруживать эти понятия на предлагаемых примерах.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Знакомство с научными фактами должно включать альтернативные точки зрения, недостатки имеющихся объяснений, сомнения в достоверности выводов.</a:t>
            </a:r>
          </a:p>
          <a:p>
            <a:r>
              <a:rPr lang="ru-RU" sz="2400" smtClean="0">
                <a:solidFill>
                  <a:srgbClr val="002060"/>
                </a:solidFill>
              </a:rPr>
              <a:t>Каждый учащийся самостоятельно изучает, описывает и интерпретирует те сведения и наблюдения, которые он наравне со всеми получает в ходе учебного исследования.  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 </a:t>
            </a:r>
            <a:r>
              <a:rPr lang="ru-RU" smtClean="0">
                <a:solidFill>
                  <a:schemeClr val="tx1"/>
                </a:solidFill>
              </a:rPr>
              <a:t/>
            </a:r>
            <a:br>
              <a:rPr lang="ru-RU" smtClean="0">
                <a:solidFill>
                  <a:schemeClr val="tx1"/>
                </a:solidFill>
              </a:rPr>
            </a:br>
            <a:r>
              <a:rPr lang="ru-RU" sz="2800" b="1" i="1" smtClean="0">
                <a:solidFill>
                  <a:srgbClr val="C00000"/>
                </a:solidFill>
              </a:rPr>
              <a:t>Условия формирования исследовательских умений</a:t>
            </a:r>
            <a:r>
              <a:rPr lang="ru-RU" smtClean="0">
                <a:solidFill>
                  <a:schemeClr val="tx1"/>
                </a:solidFill>
              </a:rPr>
              <a:t/>
            </a:r>
            <a:br>
              <a:rPr lang="ru-RU" smtClean="0">
                <a:solidFill>
                  <a:schemeClr val="tx1"/>
                </a:solidFill>
              </a:rPr>
            </a:br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214313" y="857250"/>
            <a:ext cx="8715375" cy="5268913"/>
          </a:xfrm>
        </p:spPr>
        <p:txBody>
          <a:bodyPr/>
          <a:lstStyle/>
          <a:p>
            <a:pPr>
              <a:buFontTx/>
              <a:buNone/>
            </a:pPr>
            <a:r>
              <a:rPr lang="ru-RU" sz="1600" b="1" smtClean="0"/>
              <a:t> </a:t>
            </a:r>
            <a:r>
              <a:rPr lang="ru-RU" sz="1600" b="1" i="1" smtClean="0">
                <a:solidFill>
                  <a:srgbClr val="C00000"/>
                </a:solidFill>
              </a:rPr>
              <a:t>Целенаправленность и систематичность.</a:t>
            </a:r>
            <a:r>
              <a:rPr lang="ru-RU" sz="1600" b="1" smtClean="0">
                <a:solidFill>
                  <a:srgbClr val="C00000"/>
                </a:solidFill>
              </a:rPr>
              <a:t> </a:t>
            </a:r>
          </a:p>
          <a:p>
            <a:pPr>
              <a:buFontTx/>
              <a:buNone/>
            </a:pPr>
            <a:r>
              <a:rPr lang="ru-RU" sz="1600" b="1" smtClean="0">
                <a:solidFill>
                  <a:srgbClr val="002060"/>
                </a:solidFill>
              </a:rPr>
              <a:t>          Работу по развитию исследовательских умений желательно проводить постоянно (как в урочной, так и во внеурочной деятельности).</a:t>
            </a:r>
          </a:p>
          <a:p>
            <a:pPr>
              <a:buFontTx/>
              <a:buNone/>
            </a:pPr>
            <a:r>
              <a:rPr lang="ru-RU" sz="1600" b="1" i="1" smtClean="0">
                <a:solidFill>
                  <a:srgbClr val="C00000"/>
                </a:solidFill>
              </a:rPr>
              <a:t>Мотивированность.</a:t>
            </a:r>
            <a:r>
              <a:rPr lang="ru-RU" sz="1600" b="1" smtClean="0"/>
              <a:t> </a:t>
            </a:r>
          </a:p>
          <a:p>
            <a:pPr>
              <a:buFontTx/>
              <a:buNone/>
            </a:pPr>
            <a:r>
              <a:rPr lang="ru-RU" sz="1600" b="1" smtClean="0">
                <a:solidFill>
                  <a:srgbClr val="002060"/>
                </a:solidFill>
              </a:rPr>
              <a:t>         Необходимо помогать учащимся увидеть смысл их исследовательской деятельности, рассматривать данное направление приложения их сил как возможность реализации собственных талантов и возможностей, как потенциал для саморазвития и самосовершенствования.</a:t>
            </a:r>
            <a:endParaRPr lang="ru-RU" sz="16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ru-RU" sz="1600" b="1" i="1" smtClean="0">
                <a:solidFill>
                  <a:srgbClr val="C00000"/>
                </a:solidFill>
              </a:rPr>
              <a:t>Творческая атмосфера</a:t>
            </a:r>
            <a:r>
              <a:rPr lang="ru-RU" sz="1600" b="1" smtClean="0">
                <a:solidFill>
                  <a:srgbClr val="C00000"/>
                </a:solidFill>
              </a:rPr>
              <a:t>.</a:t>
            </a:r>
          </a:p>
          <a:p>
            <a:pPr>
              <a:buFontTx/>
              <a:buNone/>
            </a:pPr>
            <a:r>
              <a:rPr lang="ru-RU" sz="1600" b="1" smtClean="0">
                <a:solidFill>
                  <a:srgbClr val="002060"/>
                </a:solidFill>
              </a:rPr>
              <a:t>           Педагогу необходимо способствовать созданию творческой, рабочей атмосферы, поддерживать интерес учащихся к исследовательской работе. Поощрять творческие проявления учащихся, стремление к творческому поиску. </a:t>
            </a:r>
          </a:p>
          <a:p>
            <a:pPr>
              <a:buFontTx/>
              <a:buNone/>
            </a:pPr>
            <a:r>
              <a:rPr lang="ru-RU" sz="1600" b="1" i="1" smtClean="0">
                <a:solidFill>
                  <a:srgbClr val="C00000"/>
                </a:solidFill>
              </a:rPr>
              <a:t>Личность педагога. </a:t>
            </a:r>
          </a:p>
          <a:p>
            <a:pPr>
              <a:buFontTx/>
              <a:buNone/>
            </a:pPr>
            <a:r>
              <a:rPr lang="ru-RU" sz="1600" b="1" smtClean="0">
                <a:solidFill>
                  <a:srgbClr val="002060"/>
                </a:solidFill>
              </a:rPr>
              <a:t>           Для развития творческих способностей, к которым относятся и исследовательские, нужен творчески работающий учитель, стремящийся к созданию креативной рабочей обстановки.</a:t>
            </a:r>
            <a:endParaRPr lang="ru-RU" sz="16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ru-RU" sz="1600" b="1" smtClean="0">
                <a:solidFill>
                  <a:srgbClr val="C00000"/>
                </a:solidFill>
              </a:rPr>
              <a:t>Учет возрастных особенностей школьника.</a:t>
            </a:r>
            <a:r>
              <a:rPr lang="ru-RU" sz="1600" b="1" smtClean="0"/>
              <a:t> </a:t>
            </a:r>
          </a:p>
          <a:p>
            <a:pPr>
              <a:buFontTx/>
              <a:buNone/>
            </a:pPr>
            <a:r>
              <a:rPr lang="ru-RU" sz="1600" b="1" smtClean="0">
                <a:solidFill>
                  <a:srgbClr val="002060"/>
                </a:solidFill>
              </a:rPr>
              <a:t>          Вопрос об учете психологических особенностей детей очень важен. Обучение исследовательским умениям должно осуществляться на доступном для восприятия учащихся уровне, само исследование быть посильным, интересным и полезным.</a:t>
            </a:r>
            <a:endParaRPr lang="ru-RU" sz="1600" smtClean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ru-RU" sz="1600" b="1" smtClean="0"/>
              <a:t> </a:t>
            </a:r>
            <a:endParaRPr lang="ru-RU" sz="1600" smtClean="0"/>
          </a:p>
          <a:p>
            <a:pPr>
              <a:buFontTx/>
              <a:buNone/>
            </a:pP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C00000"/>
                </a:solidFill>
              </a:rPr>
              <a:t/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/>
            </a:r>
            <a:br>
              <a:rPr lang="ru-RU" sz="2800" b="1" smtClean="0">
                <a:solidFill>
                  <a:srgbClr val="C00000"/>
                </a:solidFill>
              </a:rPr>
            </a:br>
            <a:r>
              <a:rPr lang="ru-RU" sz="2800" b="1" smtClean="0">
                <a:solidFill>
                  <a:srgbClr val="C00000"/>
                </a:solidFill>
              </a:rPr>
              <a:t>Задача учителя заключается в том, чтобы научить ученика:</a:t>
            </a:r>
            <a:r>
              <a:rPr lang="ru-RU" sz="6000" smtClean="0">
                <a:solidFill>
                  <a:schemeClr val="tx1"/>
                </a:solidFill>
              </a:rPr>
              <a:t/>
            </a:r>
            <a:br>
              <a:rPr lang="ru-RU" sz="6000" smtClean="0">
                <a:solidFill>
                  <a:schemeClr val="tx1"/>
                </a:solidFill>
              </a:rPr>
            </a:b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572500" cy="4525963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  видеть проблему;</a:t>
            </a:r>
          </a:p>
          <a:p>
            <a:pPr marL="514350" indent="-514350"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уметь выдвигать гипотезу;</a:t>
            </a:r>
          </a:p>
          <a:p>
            <a:pPr marL="514350" indent="-514350"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уметь наблюдать;</a:t>
            </a:r>
          </a:p>
          <a:p>
            <a:pPr marL="514350" indent="-514350"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 уметь проводить эксперимент</a:t>
            </a:r>
          </a:p>
          <a:p>
            <a:pPr marL="514350" indent="-514350">
              <a:defRPr/>
            </a:pPr>
            <a:r>
              <a:rPr lang="ru-RU" sz="2800" dirty="0" smtClean="0">
                <a:solidFill>
                  <a:srgbClr val="002060"/>
                </a:solidFill>
              </a:rPr>
              <a:t>уметь объяснять увиденное, делать выводы.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0244" name="Picture 7" descr="http://im1-tub-ru.yandex.net/i?id=257f8a9b2c4b81521124b40a1f22192e-2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0" y="4572000"/>
            <a:ext cx="17065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1897</TotalTime>
  <Words>1534</Words>
  <Application>Microsoft Office PowerPoint</Application>
  <PresentationFormat>Экран (4:3)</PresentationFormat>
  <Paragraphs>225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Calibri</vt:lpstr>
      <vt:lpstr>Trebuchet MS</vt:lpstr>
      <vt:lpstr>Times New Roman</vt:lpstr>
      <vt:lpstr>Оформление по умолчанию</vt:lpstr>
      <vt:lpstr>МБОУ «СОШ №14» </vt:lpstr>
      <vt:lpstr>Не существует сколько-нибудь достоверных тестов на одаренность, кроме тех, которые  проявляются в результате активного участия хотя бы в самой маленькой поисковой исследовательской работе.                                                             Андрей Николаевич Колмогоров</vt:lpstr>
      <vt:lpstr> Как можно организовать учебный  процесс, чтобы он обеспечивал развитие у учащихся мыслительных и исследовательских умений, необходимых для самостоятельного учения?       Одним из таких эффективных способов является применение исследовательской технологии и ее элементов  в обучении.  Она предполагает не только индивидуальный, но и групповой, совместный поиск неизвестного учащимися.</vt:lpstr>
      <vt:lpstr>Что же такое исследовательская деятельность?</vt:lpstr>
      <vt:lpstr> Задачи: </vt:lpstr>
      <vt:lpstr> Задачи: </vt:lpstr>
      <vt:lpstr>Основы исследовательского обучения</vt:lpstr>
      <vt:lpstr>  Условия формирования исследовательских умений </vt:lpstr>
      <vt:lpstr>  Задача учителя заключается в том, чтобы научить ученика: </vt:lpstr>
      <vt:lpstr>   Формы исследовательской деятельности   </vt:lpstr>
      <vt:lpstr>   Формы исследовательской деятельности   </vt:lpstr>
      <vt:lpstr>   Формы исследовательской деятельности   </vt:lpstr>
      <vt:lpstr>   Формы исследовательской деятельности   </vt:lpstr>
      <vt:lpstr>   Формы исследовательской деятельности   </vt:lpstr>
      <vt:lpstr> Этапы учебно-исследовательской деятельности </vt:lpstr>
      <vt:lpstr>Этапы учебно-исследовательской деятельности</vt:lpstr>
      <vt:lpstr>Слайд 17</vt:lpstr>
      <vt:lpstr>Вопросы, требующие ответа!</vt:lpstr>
      <vt:lpstr> Виды научно-исследовательской деятельности: </vt:lpstr>
      <vt:lpstr> Виды научно-исследовательской деятельности: 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Темы по физике: ·  Анализ функциональных зависимостей физических величин  ·  Андронный коллайдер: миф о происхождении Вселенной  ·  Анизотропия кристаллов  ·  Анизотропия физических свойств монокристаллов  ·  Антология обыкновенной физики необычных явлений  ·  Апокалипсис: вчера, сегодня, завтра  ·  Арктика - мой дом родной  ·   Архимед - величайший древнегреческий математик, физик и инженер  ·  Архимедова сила  ·  Архимедова сила и человек на воде  ·  Архитектура малых форм. Монументально-декоративное искусство  ·  Асинхронный двигатель (трёхфазный) переменного тока  ·  Аспекты влияния музыки и звуков на организм человека  ·  Астероидная опасность  ·  Атмосфера  ·  Атомная физика  ·  Атомная энергетика </vt:lpstr>
      <vt:lpstr>Темы по биологии:  Автомобиль как источник химического загрязнения атмосферы  ·  Автономная нервная система  ·  Агротехника выращивания рассады томатов в закрытом грунте в условиях Крайнего Севера  ·  Агрохимия для восьмиклассников  ·  Адаптация дикорастущих деревьев и кустарников при озеленении г. Удачный  ·  Адаптация растений к высоким температурам  ·  Адаптивные возможности старших школьников к физическим нагрузкам в условиях Крайнего Севера  ·  Адаптивные особенности живых организмов на примере позвоночных животных  ·  "Азбука правильного питания" - социально-значимая проектная деятельность  ·  Азбука ухода за морскими свинками  ·  Азот как биогенный элемент  ·  Аквариум - замкнутая экосистема </vt:lpstr>
      <vt:lpstr>Трудности и недостатки   в проведении исследовательской работы</vt:lpstr>
      <vt:lpstr>Интернет ресурсы: </vt:lpstr>
      <vt:lpstr>Слайд 35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графиков функции  y = sinx и y = cosx.</dc:title>
  <dc:creator>Нина Сергеевна</dc:creator>
  <cp:lastModifiedBy>802915</cp:lastModifiedBy>
  <cp:revision>30</cp:revision>
  <dcterms:created xsi:type="dcterms:W3CDTF">2010-11-05T19:51:07Z</dcterms:created>
  <dcterms:modified xsi:type="dcterms:W3CDTF">2015-05-28T20:45:19Z</dcterms:modified>
</cp:coreProperties>
</file>