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82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8" r:id="rId25"/>
    <p:sldId id="259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857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9C91B-F4A2-4D6B-9527-21CE15EBD83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D6A14-35AB-43D3-B057-7588D073D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6A14-35AB-43D3-B057-7588D073D0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5860"/>
            <a:ext cx="8784265" cy="17619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Тема: «Формирование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графо-моторных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навыков, буквенного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гнозиса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мнезиса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на материале письменных букв у учащихся первых классов»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4643446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Составитель: учитель-логопед высшей квалификационной категории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ГБУ ДО ЦППМСП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Петродворцового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района СПб «Доверие»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Аленникова Светлана Владимировна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Санкт-Петербург 2015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24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3270324" cy="49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26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4" y="1928802"/>
            <a:ext cx="3162748" cy="47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642918"/>
            <a:ext cx="3274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Элементы массажа запястья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28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4665644" cy="311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35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2786058"/>
            <a:ext cx="514353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000504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Упражнения для развития пальцевой моторики рук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39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4859281" cy="41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42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571876"/>
            <a:ext cx="4474194" cy="317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35004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Упражнения</a:t>
            </a:r>
            <a:r>
              <a:rPr lang="ru-RU" dirty="0" smtClean="0"/>
              <a:t> для развития пальцевой моторики рук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46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568825" cy="30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52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500438"/>
            <a:ext cx="4929222" cy="31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000504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Упражнение «душ» для массажа участков  поверхности ладоней и пальцев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55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14290"/>
            <a:ext cx="5252197" cy="306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58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714752"/>
            <a:ext cx="6000792" cy="296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71480"/>
            <a:ext cx="3286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Упражнение «прищепки» для чувствительности кончиков пальцев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65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785794"/>
            <a:ext cx="3643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Упражнение «силачи» предполагает сжимание и разжимание зажима с большой степенью сопротивления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69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26578" cy="46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72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42859" y="1672366"/>
            <a:ext cx="3901141" cy="518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2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Обучение правильному расположению пальцев рук на корпусе ручки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73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2700170" cy="47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1142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Упражнение, направленное на развитие умения быстро находить местоположение пальцев на корпусе ручки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74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821840" cy="573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78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79540" y="1591683"/>
            <a:ext cx="3864460" cy="52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Упражнение по развитию координации слаженных движений пальцев рук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77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4568" y="0"/>
            <a:ext cx="4719432" cy="31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84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214686"/>
            <a:ext cx="507206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Упражнения по обучению лёгкому безотрывному движению руки с помощью маркера и графических заданий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009900"/>
          <a:ext cx="6096000" cy="838200"/>
        </p:xfrm>
        <a:graphic>
          <a:graphicData uri="http://schemas.openxmlformats.org/drawingml/2006/table">
            <a:tbl>
              <a:tblPr/>
              <a:tblGrid>
                <a:gridCol w="3231399"/>
                <a:gridCol w="2864601"/>
              </a:tblGrid>
              <a:tr h="16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86" marR="622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8" name="Диаграмма 5"/>
          <p:cNvPicPr>
            <a:picLocks noChangeArrowheads="1"/>
          </p:cNvPicPr>
          <p:nvPr/>
        </p:nvPicPr>
        <p:blipFill>
          <a:blip r:embed="rId2"/>
          <a:srcRect b="-125"/>
          <a:stretch>
            <a:fillRect/>
          </a:stretch>
        </p:blipFill>
        <p:spPr bwMode="auto">
          <a:xfrm>
            <a:off x="6072198" y="142852"/>
            <a:ext cx="2876550" cy="1781175"/>
          </a:xfrm>
          <a:prstGeom prst="rect">
            <a:avLst/>
          </a:prstGeom>
          <a:noFill/>
        </p:spPr>
      </p:pic>
      <p:pic>
        <p:nvPicPr>
          <p:cNvPr id="7177" name="Диаграмма 6"/>
          <p:cNvPicPr>
            <a:picLocks noChangeArrowheads="1"/>
          </p:cNvPicPr>
          <p:nvPr/>
        </p:nvPicPr>
        <p:blipFill>
          <a:blip r:embed="rId3"/>
          <a:srcRect b="-125"/>
          <a:stretch>
            <a:fillRect/>
          </a:stretch>
        </p:blipFill>
        <p:spPr bwMode="auto">
          <a:xfrm>
            <a:off x="6215074" y="5429264"/>
            <a:ext cx="2571736" cy="1428736"/>
          </a:xfrm>
          <a:prstGeom prst="rect">
            <a:avLst/>
          </a:prstGeom>
          <a:noFill/>
        </p:spPr>
      </p:pic>
      <p:pic>
        <p:nvPicPr>
          <p:cNvPr id="7176" name="Диаграмма 7"/>
          <p:cNvPicPr>
            <a:picLocks noChangeArrowheads="1"/>
          </p:cNvPicPr>
          <p:nvPr/>
        </p:nvPicPr>
        <p:blipFill>
          <a:blip r:embed="rId4"/>
          <a:srcRect b="-162"/>
          <a:stretch>
            <a:fillRect/>
          </a:stretch>
        </p:blipFill>
        <p:spPr bwMode="auto">
          <a:xfrm>
            <a:off x="6267450" y="3786190"/>
            <a:ext cx="2876550" cy="1333500"/>
          </a:xfrm>
          <a:prstGeom prst="rect">
            <a:avLst/>
          </a:prstGeom>
          <a:noFill/>
        </p:spPr>
      </p:pic>
      <p:pic>
        <p:nvPicPr>
          <p:cNvPr id="7175" name="Диаграмма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24500"/>
            <a:ext cx="2924175" cy="1333500"/>
          </a:xfrm>
          <a:prstGeom prst="rect">
            <a:avLst/>
          </a:prstGeom>
          <a:noFill/>
        </p:spPr>
      </p:pic>
      <p:pic>
        <p:nvPicPr>
          <p:cNvPr id="7174" name="Диаграмма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786190"/>
            <a:ext cx="2952750" cy="1200150"/>
          </a:xfrm>
          <a:prstGeom prst="rect">
            <a:avLst/>
          </a:prstGeom>
          <a:noFill/>
        </p:spPr>
      </p:pic>
      <p:pic>
        <p:nvPicPr>
          <p:cNvPr id="7173" name="Диаграмма 10"/>
          <p:cNvPicPr>
            <a:picLocks noChangeArrowheads="1"/>
          </p:cNvPicPr>
          <p:nvPr/>
        </p:nvPicPr>
        <p:blipFill>
          <a:blip r:embed="rId7"/>
          <a:srcRect b="-220"/>
          <a:stretch>
            <a:fillRect/>
          </a:stretch>
        </p:blipFill>
        <p:spPr bwMode="auto">
          <a:xfrm>
            <a:off x="3000364" y="5648325"/>
            <a:ext cx="3019425" cy="1209675"/>
          </a:xfrm>
          <a:prstGeom prst="rect">
            <a:avLst/>
          </a:prstGeom>
          <a:noFill/>
        </p:spPr>
      </p:pic>
      <p:pic>
        <p:nvPicPr>
          <p:cNvPr id="7172" name="Диаграмма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929066"/>
            <a:ext cx="2952750" cy="1285875"/>
          </a:xfrm>
          <a:prstGeom prst="rect">
            <a:avLst/>
          </a:prstGeom>
          <a:noFill/>
        </p:spPr>
      </p:pic>
      <p:pic>
        <p:nvPicPr>
          <p:cNvPr id="7171" name="Диаграмма 12"/>
          <p:cNvPicPr>
            <a:picLocks noChangeArrowheads="1"/>
          </p:cNvPicPr>
          <p:nvPr/>
        </p:nvPicPr>
        <p:blipFill>
          <a:blip r:embed="rId9"/>
          <a:srcRect b="-128"/>
          <a:stretch>
            <a:fillRect/>
          </a:stretch>
        </p:blipFill>
        <p:spPr bwMode="auto">
          <a:xfrm>
            <a:off x="285720" y="2143116"/>
            <a:ext cx="2786082" cy="1214446"/>
          </a:xfrm>
          <a:prstGeom prst="rect">
            <a:avLst/>
          </a:prstGeom>
          <a:noFill/>
        </p:spPr>
      </p:pic>
      <p:pic>
        <p:nvPicPr>
          <p:cNvPr id="7170" name="Диаграмма 13"/>
          <p:cNvPicPr>
            <a:picLocks noChangeArrowheads="1"/>
          </p:cNvPicPr>
          <p:nvPr/>
        </p:nvPicPr>
        <p:blipFill>
          <a:blip r:embed="rId10"/>
          <a:srcRect b="-44"/>
          <a:stretch>
            <a:fillRect/>
          </a:stretch>
        </p:blipFill>
        <p:spPr bwMode="auto">
          <a:xfrm>
            <a:off x="3286117" y="2214554"/>
            <a:ext cx="2714644" cy="1000132"/>
          </a:xfrm>
          <a:prstGeom prst="rect">
            <a:avLst/>
          </a:prstGeom>
          <a:noFill/>
        </p:spPr>
      </p:pic>
      <p:pic>
        <p:nvPicPr>
          <p:cNvPr id="7169" name="Диаграмма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38889" y="2357430"/>
            <a:ext cx="2805111" cy="1000132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285728"/>
            <a:ext cx="50720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Результаты диагностики будущих первоклассников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89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5101590" cy="34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91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0496" y="3264472"/>
            <a:ext cx="5026286" cy="359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Упражнения по развитию графических навыков в тетради в широкую линейку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9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14290"/>
            <a:ext cx="4613287" cy="30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9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3926" y="3049319"/>
            <a:ext cx="5080074" cy="38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071942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Выполнение графических упражнений по ориентировке на строке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ки\Светина работа\2\IMG_29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14290"/>
            <a:ext cx="3614289" cy="3258063"/>
          </a:xfrm>
          <a:prstGeom prst="rect">
            <a:avLst/>
          </a:prstGeom>
          <a:noFill/>
        </p:spPr>
      </p:pic>
      <p:pic>
        <p:nvPicPr>
          <p:cNvPr id="2051" name="Picture 3" descr="D:\Фотки\Светина работа\2\IMG_29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4194" y="2571744"/>
            <a:ext cx="4170941" cy="37444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00504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Дидактические материалы для развития умения правильного  выбора буквенных соединений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2\IMG_29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42852"/>
            <a:ext cx="3697455" cy="37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2\IMG_299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429000"/>
            <a:ext cx="3998670" cy="31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714884"/>
            <a:ext cx="39290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Карточки</a:t>
            </a:r>
            <a:r>
              <a:rPr lang="ru-RU" dirty="0" smtClean="0"/>
              <a:t> по дифференциации буквенных соединений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2\IMG_299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90"/>
            <a:ext cx="2687405" cy="31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2\IMG_299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3511179"/>
            <a:ext cx="3563246" cy="33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ки\Светина работа\2\IMG_298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57302" y="0"/>
            <a:ext cx="3686698" cy="353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3929066"/>
            <a:ext cx="350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Дидактические материалы по формированию графического образа строчных букв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Фотки\Светина работа\2\IMG_298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52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2\IMG_299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0"/>
            <a:ext cx="3185103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ки\Светина работа\2\IMG_29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470410"/>
            <a:ext cx="3286116" cy="3387589"/>
          </a:xfrm>
          <a:prstGeom prst="rect">
            <a:avLst/>
          </a:prstGeom>
          <a:noFill/>
        </p:spPr>
      </p:pic>
      <p:pic>
        <p:nvPicPr>
          <p:cNvPr id="6" name="Рисунок 5" descr="D:\Фотки\Светина работа\2\IMG_299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3571876"/>
            <a:ext cx="32861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85918" y="2786058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Карточки для дифференциации строчных букв, сходных графически или зеркальных</a:t>
            </a:r>
            <a:endParaRPr lang="ru-RU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2\IMG_299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85728"/>
            <a:ext cx="3851961" cy="30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2\IMG_299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2143116"/>
            <a:ext cx="3788194" cy="456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0719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Карточки-лото для формирования буквенного </a:t>
            </a:r>
            <a:r>
              <a:rPr lang="ru-RU" sz="2000" dirty="0" err="1" smtClean="0"/>
              <a:t>гнозиса</a:t>
            </a:r>
            <a:r>
              <a:rPr lang="ru-RU" sz="2000" dirty="0" smtClean="0"/>
              <a:t> на материале заглавных букв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2\IMG_298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093819" cy="381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43576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Карточки для формирования пространственного и фонематического восприятия сходных графически букв в словах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Диаграмма 2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6530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4071942"/>
          <a:ext cx="7858180" cy="2194560"/>
        </p:xfrm>
        <a:graphic>
          <a:graphicData uri="http://schemas.openxmlformats.org/drawingml/2006/table">
            <a:tbl>
              <a:tblPr/>
              <a:tblGrid>
                <a:gridCol w="804678"/>
                <a:gridCol w="7053502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Arial CYR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Ориентировка на строке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Arial CYR"/>
                        </a:rPr>
                        <a:t>Узнавание и называние букв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Узнавание и различение элементов строчных букв, сходных по разным  признакам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Узнавание и различение элементов заглавных букв, сходных по разным признакам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5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Конструирование и реконструирование всех букв из их элементов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Times New Roman"/>
                          <a:cs typeface="Arial CYR"/>
                        </a:rPr>
                        <a:t>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Arial CYR"/>
                        </a:rPr>
                        <a:t>Различение буквенных соединений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57158" y="0"/>
            <a:ext cx="878684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График результативности коррекционной работы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700" b="1" dirty="0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по развитию буквенного </a:t>
            </a:r>
            <a:r>
              <a:rPr lang="ru-RU" sz="2700" b="1" dirty="0" err="1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гнозиса</a:t>
            </a:r>
            <a:r>
              <a:rPr lang="ru-RU" sz="2700" b="1" dirty="0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2700" b="1" dirty="0" err="1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мнезиса</a:t>
            </a:r>
            <a:r>
              <a:rPr lang="ru-RU" sz="2700" b="1" dirty="0" smtClean="0">
                <a:solidFill>
                  <a:srgbClr val="00AEEF"/>
                </a:solidFill>
                <a:latin typeface="+mj-lt"/>
                <a:ea typeface="+mj-ea"/>
                <a:cs typeface="+mj-cs"/>
              </a:rPr>
              <a:t> в середине и конце учебного года.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Фотки\Светина работа\янв 2015\в презентацию\_MG_760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ки\Светина работа\янв 2015\в презентацию\_MG_761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857628"/>
            <a:ext cx="3765454" cy="28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ки\Светина работа\янв 2015\в презентацию\_MG_760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214291"/>
            <a:ext cx="38071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4291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Фото логопедического кабинета на базе ГБОУ № 430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Фотки\Светина работа\янв 2015\в презентацию\_MG_760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714908" cy="30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9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55" y="0"/>
            <a:ext cx="4786345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фото представлены некоторые виды материалов по выполнению массажа кистей и пальцев рук и дидактические пособия по коррекции письма как навыка графо- моторной деятельности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9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357166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46434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Дидактические карточки для формирования пространственной и графической ориентировки на строке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05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5128222" cy="34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06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643314"/>
            <a:ext cx="4568825" cy="30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14818"/>
            <a:ext cx="3929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Начальные элементы выполнения массажа кистей рук у ученика с  мышечным </a:t>
            </a:r>
            <a:r>
              <a:rPr lang="ru-RU" sz="2000" dirty="0" err="1" smtClean="0"/>
              <a:t>гипертонусом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09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142852"/>
            <a:ext cx="4805493" cy="32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10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643314"/>
            <a:ext cx="4504279" cy="300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85723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Элементы массажа кисти и пальцев руки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ки\Светина работа\янв 2015\в презентацию\_MG_7512 - копия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52"/>
            <a:ext cx="4840231" cy="3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ки\Светина работа\янв 2015\в презентацию\_MG_7513 - копия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3571876"/>
            <a:ext cx="4708674" cy="313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4357694"/>
            <a:ext cx="3498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Массаж кончиков пальцев рук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361</Words>
  <PresentationFormat>Экран (4:3)</PresentationFormat>
  <Paragraphs>72</Paragraphs>
  <Slides>27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Тема: «Формирование графо-моторных навыков, буквенного гнозиса и мнезиса на материале письменных букв у учащихся первых классов»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99</cp:revision>
  <dcterms:created xsi:type="dcterms:W3CDTF">2015-03-09T20:10:51Z</dcterms:created>
  <dcterms:modified xsi:type="dcterms:W3CDTF">2015-05-07T20:57:44Z</dcterms:modified>
</cp:coreProperties>
</file>