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7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1BABF-AD0E-4EAB-9250-EB5CCF34913A}" type="datetimeFigureOut">
              <a:rPr lang="ru-RU" smtClean="0"/>
              <a:pPr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308F-FA99-49DE-8578-CC6FF6781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DC11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67868"/>
            <a:ext cx="8786842" cy="6590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  <a:solidFill>
            <a:srgbClr val="92D05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b="1" dirty="0" err="1"/>
              <a:t>Межпредметный</a:t>
            </a:r>
            <a:r>
              <a:rPr lang="ru-RU" b="1" dirty="0"/>
              <a:t> экологический проект (2 год) </a:t>
            </a:r>
            <a:br>
              <a:rPr lang="ru-RU" b="1" dirty="0"/>
            </a:br>
            <a:r>
              <a:rPr lang="ru-RU" dirty="0"/>
              <a:t> </a:t>
            </a:r>
            <a:r>
              <a:rPr lang="ru-RU" b="1" dirty="0" smtClean="0"/>
              <a:t> </a:t>
            </a:r>
            <a:r>
              <a:rPr lang="ru-RU" b="1" dirty="0"/>
              <a:t>«Дикий тюльпан»</a:t>
            </a:r>
            <a:br>
              <a:rPr lang="ru-RU" b="1" dirty="0"/>
            </a:b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0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7715272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3364"/>
            <a:ext cx="8229600" cy="271463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Цель:</a:t>
            </a:r>
            <a:r>
              <a:rPr lang="ru-RU" sz="4000" dirty="0">
                <a:solidFill>
                  <a:srgbClr val="7030A0"/>
                </a:solidFill>
              </a:rPr>
              <a:t> провести статистические исследования на природном материале.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36004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Задачи: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</a:t>
            </a:r>
            <a:r>
              <a:rPr lang="ru-RU" sz="2800" dirty="0" smtClean="0">
                <a:solidFill>
                  <a:srgbClr val="C00000"/>
                </a:solidFill>
              </a:rPr>
              <a:t>сформировать </a:t>
            </a:r>
            <a:r>
              <a:rPr lang="ru-RU" sz="2800" dirty="0">
                <a:solidFill>
                  <a:srgbClr val="C00000"/>
                </a:solidFill>
              </a:rPr>
              <a:t>у школьников навыки приемов научных исследований и обработки полученных данных;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00B050"/>
                </a:solidFill>
              </a:rPr>
              <a:t>-организовать </a:t>
            </a:r>
            <a:r>
              <a:rPr lang="ru-RU" sz="2800" dirty="0" err="1">
                <a:solidFill>
                  <a:srgbClr val="00B050"/>
                </a:solidFill>
              </a:rPr>
              <a:t>межпредметное</a:t>
            </a:r>
            <a:r>
              <a:rPr lang="ru-RU" sz="2800" dirty="0">
                <a:solidFill>
                  <a:srgbClr val="00B050"/>
                </a:solidFill>
              </a:rPr>
              <a:t> сотрудничество в рамках исследования;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rgbClr val="FF0000"/>
                </a:solidFill>
              </a:rPr>
              <a:t>-создание </a:t>
            </a:r>
            <a:r>
              <a:rPr lang="ru-RU" sz="2800" dirty="0">
                <a:solidFill>
                  <a:srgbClr val="FF0000"/>
                </a:solidFill>
              </a:rPr>
              <a:t>стойкого воспитательного эффекта в области экологического воспитания;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-</a:t>
            </a:r>
            <a:r>
              <a:rPr lang="ru-RU" sz="2800" dirty="0" smtClean="0">
                <a:solidFill>
                  <a:srgbClr val="0070C0"/>
                </a:solidFill>
              </a:rPr>
              <a:t>взаимодействие </a:t>
            </a:r>
            <a:r>
              <a:rPr lang="ru-RU" sz="2800" dirty="0">
                <a:solidFill>
                  <a:srgbClr val="0070C0"/>
                </a:solidFill>
              </a:rPr>
              <a:t>и сотрудничество школьных коллективов области в рамках реализации проекта;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chemeClr val="accent6"/>
                </a:solidFill>
              </a:rPr>
              <a:t>-распространение </a:t>
            </a:r>
            <a:r>
              <a:rPr lang="ru-RU" sz="2800" dirty="0">
                <a:solidFill>
                  <a:schemeClr val="accent6"/>
                </a:solidFill>
              </a:rPr>
              <a:t>опыта сотрудничества на другие области межшкольного и </a:t>
            </a:r>
            <a:r>
              <a:rPr lang="ru-RU" sz="2800" dirty="0" err="1">
                <a:solidFill>
                  <a:schemeClr val="accent6"/>
                </a:solidFill>
              </a:rPr>
              <a:t>межпредметного</a:t>
            </a:r>
            <a:r>
              <a:rPr lang="ru-RU" sz="2800" dirty="0">
                <a:solidFill>
                  <a:schemeClr val="accent6"/>
                </a:solidFill>
              </a:rPr>
              <a:t> взаимодействия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/>
              <a:t>Сроки реализации: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7030A0"/>
                </a:solidFill>
              </a:rPr>
              <a:t>Январь- апрель 2014 года – подготовительный этап (для новых участников)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chemeClr val="accent2"/>
                </a:solidFill>
              </a:rPr>
              <a:t>Апрель - Май 2014 года – этап практической и исследовательской работы и оформление </a:t>
            </a:r>
            <a:r>
              <a:rPr lang="ru-RU" sz="3600" dirty="0">
                <a:solidFill>
                  <a:srgbClr val="C00000"/>
                </a:solidFill>
              </a:rPr>
              <a:t>результатов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Сентябрь – декабрь 2014 года – обобщение и представление результатов.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Планируемый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оформление </a:t>
            </a:r>
            <a:r>
              <a:rPr lang="ru-RU" dirty="0"/>
              <a:t>результатов исследования в виде буклетов, плакатов и других печатных форм;</a:t>
            </a:r>
          </a:p>
          <a:p>
            <a:pPr lvl="0"/>
            <a:r>
              <a:rPr lang="ru-RU" dirty="0"/>
              <a:t>выступление школьников на заседаниях экологических кружков и на научно-практических конференциях различного уровня с результатами исследования;</a:t>
            </a:r>
          </a:p>
          <a:p>
            <a:pPr lvl="0"/>
            <a:r>
              <a:rPr lang="ru-RU" dirty="0"/>
              <a:t>приобретение навыков школьниками исследовательской работы;</a:t>
            </a:r>
          </a:p>
          <a:p>
            <a:pPr lvl="0"/>
            <a:r>
              <a:rPr lang="ru-RU" dirty="0"/>
              <a:t>привлечение внимания к уникальному природному явлению;</a:t>
            </a:r>
          </a:p>
          <a:p>
            <a:pPr lvl="0"/>
            <a:r>
              <a:rPr lang="ru-RU" dirty="0"/>
              <a:t>публикации и репортажи в СМИ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реализации: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ru-RU" sz="3100" b="1" dirty="0" smtClean="0">
                <a:solidFill>
                  <a:srgbClr val="FF0000"/>
                </a:solidFill>
              </a:rPr>
              <a:t>Подготовительный</a:t>
            </a:r>
            <a:r>
              <a:rPr lang="ru-RU" sz="3100" b="1" dirty="0">
                <a:solidFill>
                  <a:srgbClr val="FF0000"/>
                </a:solidFill>
              </a:rPr>
              <a:t>:</a:t>
            </a:r>
            <a:r>
              <a:rPr lang="ru-RU" sz="3100" dirty="0">
                <a:solidFill>
                  <a:srgbClr val="FF0000"/>
                </a:solidFill>
              </a:rPr>
              <a:t> сбор информации о распространении и произрастании диких тюльпанов на территории Саратовской области.</a:t>
            </a:r>
          </a:p>
          <a:p>
            <a:pPr lvl="1"/>
            <a:r>
              <a:rPr lang="ru-RU" sz="3100" b="1" dirty="0">
                <a:solidFill>
                  <a:srgbClr val="00B050"/>
                </a:solidFill>
              </a:rPr>
              <a:t>Организационный</a:t>
            </a:r>
            <a:r>
              <a:rPr lang="ru-RU" sz="3100" dirty="0">
                <a:solidFill>
                  <a:srgbClr val="00B050"/>
                </a:solidFill>
              </a:rPr>
              <a:t>: формирование групп для экспериментальной работы и подготовка соответствующего технического инвентаря.</a:t>
            </a:r>
          </a:p>
          <a:p>
            <a:pPr lvl="1"/>
            <a:r>
              <a:rPr lang="ru-RU" sz="3100" b="1" dirty="0">
                <a:solidFill>
                  <a:schemeClr val="accent6"/>
                </a:solidFill>
              </a:rPr>
              <a:t>Практический:</a:t>
            </a:r>
            <a:r>
              <a:rPr lang="ru-RU" sz="3100" dirty="0">
                <a:solidFill>
                  <a:schemeClr val="accent6"/>
                </a:solidFill>
              </a:rPr>
              <a:t> знакомство с методами научного исследования, сбора материала и формами обработки и  представления данных исследования.</a:t>
            </a:r>
          </a:p>
          <a:p>
            <a:pPr lvl="1"/>
            <a:r>
              <a:rPr lang="ru-RU" sz="3100" b="1" dirty="0">
                <a:solidFill>
                  <a:srgbClr val="7030A0"/>
                </a:solidFill>
              </a:rPr>
              <a:t>Исследовательский</a:t>
            </a:r>
            <a:r>
              <a:rPr lang="ru-RU" sz="3100" dirty="0">
                <a:solidFill>
                  <a:srgbClr val="7030A0"/>
                </a:solidFill>
              </a:rPr>
              <a:t>: выезд и проведение полевых исследований на месте произрастания  дикого тюльпана</a:t>
            </a:r>
            <a:r>
              <a:rPr lang="ru-RU" sz="3100" dirty="0"/>
              <a:t>.</a:t>
            </a:r>
          </a:p>
          <a:p>
            <a:pPr lvl="1"/>
            <a:r>
              <a:rPr lang="ru-RU" sz="3100" b="1" dirty="0" err="1">
                <a:solidFill>
                  <a:srgbClr val="FF0000"/>
                </a:solidFill>
              </a:rPr>
              <a:t>Презентативный</a:t>
            </a:r>
            <a:r>
              <a:rPr lang="ru-RU" sz="3100" dirty="0">
                <a:solidFill>
                  <a:srgbClr val="FF0000"/>
                </a:solidFill>
              </a:rPr>
              <a:t>: оформление и представление полученных результатов.</a:t>
            </a:r>
          </a:p>
          <a:p>
            <a:r>
              <a:rPr lang="ru-RU" sz="3100" dirty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Задания группам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0962441"/>
              </p:ext>
            </p:extLst>
          </p:nvPr>
        </p:nvGraphicFramePr>
        <p:xfrm>
          <a:off x="323528" y="908720"/>
          <a:ext cx="8229600" cy="513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224136"/>
                <a:gridCol w="1676872"/>
              </a:tblGrid>
              <a:tr h="564125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7280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 информации о распространении и произрастании диких тюльпанов на территории Саратовской области,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Александрово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-Гайского района, с. Луков Кордон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1-12.апреля 2014г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Биологи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Трушалиева</a:t>
                      </a:r>
                      <a:r>
                        <a:rPr lang="ru-RU" sz="1600" baseline="0" dirty="0" smtClean="0"/>
                        <a:t> С.Р.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71929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групп для экспериментальной работы и подготовка соответствующего технического инвентаря.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</a:t>
                      </a:r>
                      <a:r>
                        <a:rPr lang="ru-RU" sz="1600" baseline="0" dirty="0" smtClean="0"/>
                        <a:t> 5 апреля 2014г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Трушалиева</a:t>
                      </a:r>
                      <a:r>
                        <a:rPr lang="ru-RU" sz="1600" baseline="0" dirty="0" smtClean="0"/>
                        <a:t> С.Р.</a:t>
                      </a:r>
                    </a:p>
                    <a:p>
                      <a:r>
                        <a:rPr lang="ru-RU" sz="1600" baseline="0" dirty="0" err="1" smtClean="0"/>
                        <a:t>Бисеналиева</a:t>
                      </a:r>
                      <a:r>
                        <a:rPr lang="ru-RU" sz="1600" baseline="0" dirty="0" smtClean="0"/>
                        <a:t> В.К.</a:t>
                      </a:r>
                      <a:endParaRPr lang="ru-RU" sz="16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Знакомство с статистическими  методами  обработки информации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1-12 апреля 2014г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Математики </a:t>
                      </a:r>
                      <a:r>
                        <a:rPr lang="ru-RU" sz="1600" dirty="0" err="1" smtClean="0"/>
                        <a:t>Бисеналиева</a:t>
                      </a:r>
                      <a:r>
                        <a:rPr lang="ru-RU" sz="1600" dirty="0" smtClean="0"/>
                        <a:t> В.К.</a:t>
                      </a:r>
                      <a:endParaRPr lang="ru-RU" sz="1600" dirty="0"/>
                    </a:p>
                  </a:txBody>
                  <a:tcPr/>
                </a:tc>
              </a:tr>
              <a:tr h="1159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Сбор информации  о ландшафте, почве, типе фитоценоза,</a:t>
                      </a:r>
                      <a:r>
                        <a:rPr lang="ru-RU" sz="1600" baseline="0" dirty="0" smtClean="0"/>
                        <a:t> о местоположении, о площади, о организации которой принадлежит участок, </a:t>
                      </a:r>
                      <a:endParaRPr lang="ru-RU" sz="1600" dirty="0" smtClean="0"/>
                    </a:p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хозяйственные работы проводятся на участке и поблизости </a:t>
                      </a:r>
                      <a:r>
                        <a:rPr lang="ru-RU" sz="16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него?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1-12 апреля 2014г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Экологи</a:t>
                      </a:r>
                    </a:p>
                    <a:p>
                      <a:r>
                        <a:rPr lang="ru-RU" sz="1600" dirty="0" err="1" smtClean="0"/>
                        <a:t>Трушалиева</a:t>
                      </a:r>
                      <a:r>
                        <a:rPr lang="ru-RU" sz="1600" baseline="0" dirty="0" smtClean="0"/>
                        <a:t> С.Р.</a:t>
                      </a:r>
                    </a:p>
                    <a:p>
                      <a:r>
                        <a:rPr lang="ru-RU" sz="1600" baseline="0" dirty="0" err="1" smtClean="0"/>
                        <a:t>Бисеналиева</a:t>
                      </a:r>
                      <a:r>
                        <a:rPr lang="ru-RU" sz="1600" baseline="0" dirty="0" smtClean="0"/>
                        <a:t> В.К.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2683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круга социальных партнеров и получение их согласия. Определение ресурсного потенциала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1-5 апреля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Трушалиева</a:t>
                      </a:r>
                      <a:r>
                        <a:rPr lang="ru-RU" sz="1600" baseline="0" dirty="0" smtClean="0"/>
                        <a:t> С.Р.</a:t>
                      </a:r>
                    </a:p>
                    <a:p>
                      <a:r>
                        <a:rPr lang="ru-RU" sz="1600" baseline="0" dirty="0" err="1" smtClean="0"/>
                        <a:t>Бисеналиева</a:t>
                      </a:r>
                      <a:r>
                        <a:rPr lang="ru-RU" sz="1600" baseline="0" dirty="0" smtClean="0"/>
                        <a:t> В.К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619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61042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484"/>
            <a:ext cx="9144000" cy="6563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Научное руководство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321468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Методическое </a:t>
            </a:r>
            <a:r>
              <a:rPr lang="ru-RU" sz="2400" dirty="0"/>
              <a:t>сопровождение: Ирина Николаевна Фомина, методист кафедры математического образования </a:t>
            </a:r>
            <a:r>
              <a:rPr lang="ru-RU" sz="2400" dirty="0" err="1"/>
              <a:t>СарИПкиПРО</a:t>
            </a:r>
            <a:r>
              <a:rPr lang="ru-RU" sz="2400" dirty="0"/>
              <a:t>, куратор экспериментальной площадки «Интеграция основного и дополнительного образования как фактор развития личности». </a:t>
            </a:r>
          </a:p>
          <a:p>
            <a:r>
              <a:rPr lang="ru-RU" sz="2400" dirty="0"/>
              <a:t> </a:t>
            </a:r>
            <a:r>
              <a:rPr lang="ru-RU" sz="2400" b="1" dirty="0" smtClean="0"/>
              <a:t>Информационная поддержка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страничка кафедры на </a:t>
            </a:r>
            <a:r>
              <a:rPr lang="ru-RU" sz="2400" dirty="0" err="1" smtClean="0"/>
              <a:t>СарВИКИ</a:t>
            </a:r>
            <a:r>
              <a:rPr lang="ru-RU" sz="2400" dirty="0" smtClean="0"/>
              <a:t>, Саратовская областная газета  и др. СМИ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Факторы и показатели для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Количество </a:t>
            </a:r>
            <a:r>
              <a:rPr lang="ru-RU" dirty="0"/>
              <a:t>на квадрате (определение среднего значения)</a:t>
            </a:r>
          </a:p>
          <a:p>
            <a:pPr lvl="0"/>
            <a:r>
              <a:rPr lang="ru-RU" dirty="0"/>
              <a:t>Распределение по высоте (определение среднего значения, размаха, моды, медианы, дисперсии; составление диаграмм и  графиков)</a:t>
            </a:r>
          </a:p>
          <a:p>
            <a:pPr lvl="0"/>
            <a:r>
              <a:rPr lang="ru-RU" dirty="0"/>
              <a:t>Распределение по цветовой гамме (диаграмма)</a:t>
            </a:r>
          </a:p>
          <a:p>
            <a:pPr lvl="0"/>
            <a:r>
              <a:rPr lang="ru-RU" dirty="0"/>
              <a:t>Сопутствующие растительные формы</a:t>
            </a:r>
          </a:p>
          <a:p>
            <a:pPr lvl="0"/>
            <a:r>
              <a:rPr lang="ru-RU" dirty="0"/>
              <a:t>Стадии развития (диаграмма)</a:t>
            </a:r>
          </a:p>
          <a:p>
            <a:r>
              <a:rPr lang="ru-RU" dirty="0"/>
              <a:t>Ландшафт, почва, тип фитоценоза и </a:t>
            </a:r>
            <a:r>
              <a:rPr lang="ru-RU" dirty="0" err="1"/>
              <a:t>др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355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Межпредметный экологический проект (2 год)    «Дикий тюльпан»  </vt:lpstr>
      <vt:lpstr>Цель: провести статистические исследования на природном материале. </vt:lpstr>
      <vt:lpstr>Задачи: -сформировать у школьников навыки приемов научных исследований и обработки полученных данных; -организовать межпредметное сотрудничество в рамках исследования; -создание стойкого воспитательного эффекта в области экологического воспитания; -взаимодействие и сотрудничество школьных коллективов области в рамках реализации проекта; -распространение опыта сотрудничества на другие области межшкольного и межпредметного взаимодействия</vt:lpstr>
      <vt:lpstr>Сроки реализации: Январь- апрель 2014 года – подготовительный этап (для новых участников) Апрель - Май 2014 года – этап практической и исследовательской работы и оформление результатов Сентябрь – декабрь 2014 года – обобщение и представление результатов. </vt:lpstr>
      <vt:lpstr>Планируемый результат: </vt:lpstr>
      <vt:lpstr>Этапы реализации: </vt:lpstr>
      <vt:lpstr>Задания группам</vt:lpstr>
      <vt:lpstr>Научное руководство</vt:lpstr>
      <vt:lpstr>Факторы и показатели для исследования: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«Дикий тюльпан»</dc:title>
  <dc:creator>ХИМИЯ</dc:creator>
  <cp:lastModifiedBy>arman</cp:lastModifiedBy>
  <cp:revision>15</cp:revision>
  <dcterms:created xsi:type="dcterms:W3CDTF">2014-01-23T12:22:27Z</dcterms:created>
  <dcterms:modified xsi:type="dcterms:W3CDTF">2015-05-22T22:16:17Z</dcterms:modified>
</cp:coreProperties>
</file>