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  <p:sldId id="266" r:id="rId6"/>
    <p:sldId id="268" r:id="rId7"/>
    <p:sldId id="269" r:id="rId8"/>
    <p:sldId id="265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6381328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7417" y="-34862"/>
            <a:ext cx="6235601" cy="45439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730" y="764704"/>
            <a:ext cx="2460766" cy="6281936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8175658" y="-34862"/>
            <a:ext cx="968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lt1">
                    <a:alpha val="65000"/>
                  </a:schemeClr>
                </a:solidFill>
              </a:rPr>
              <a:t>bayovan</a:t>
            </a:r>
            <a:endParaRPr lang="ru-RU" dirty="0" smtClean="0">
              <a:solidFill>
                <a:schemeClr val="lt1">
                  <a:alpha val="65000"/>
                </a:schemeClr>
              </a:solidFill>
            </a:endParaRPr>
          </a:p>
          <a:p>
            <a:pPr algn="ctr"/>
            <a:endParaRPr lang="ru-RU" dirty="0">
              <a:solidFill>
                <a:schemeClr val="lt1">
                  <a:alpha val="6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717032"/>
            <a:ext cx="1534482" cy="31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392488"/>
            <a:ext cx="2000765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7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5210687"/>
            <a:ext cx="2330664" cy="16473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63888" y="6381328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187" y="1268760"/>
            <a:ext cx="2263317" cy="57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5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1" y="3501008"/>
            <a:ext cx="2051720" cy="32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0528" y="3212976"/>
            <a:ext cx="3104205" cy="37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6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717032"/>
            <a:ext cx="1534482" cy="31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F4A2-B506-4A99-8830-2F2BE284E9EF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A178-51D4-4145-B7D0-1D648236F2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100392" y="32048"/>
            <a:ext cx="1043608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>
                    <a:alpha val="61000"/>
                  </a:schemeClr>
                </a:solidFill>
              </a:rPr>
              <a:t>bayovan</a:t>
            </a:r>
            <a:endParaRPr lang="ru-RU" dirty="0">
              <a:solidFill>
                <a:schemeClr val="lt1">
                  <a:alpha val="61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260648"/>
            <a:ext cx="8712968" cy="6222404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mg-fotki.yandex.ru/get/4700/134091466.18f/0_fb75b_e33ffaf4_orig" TargetMode="External"/><Relationship Id="rId13" Type="http://schemas.openxmlformats.org/officeDocument/2006/relationships/hyperlink" Target="http://900igr.net/datas/literatura/Biografija-Prishvina/0011-011-Mogila-M.M.Prishvina.jpg" TargetMode="External"/><Relationship Id="rId18" Type="http://schemas.openxmlformats.org/officeDocument/2006/relationships/hyperlink" Target="https://yandex.ru/images/search?viewport=wide&amp;text=%25" TargetMode="External"/><Relationship Id="rId3" Type="http://schemas.openxmlformats.org/officeDocument/2006/relationships/hyperlink" Target="https://img-fotki.yandex.ru/get/9805/134091466.18e/0_fb745_a6c01c19_orig" TargetMode="External"/><Relationship Id="rId7" Type="http://schemas.openxmlformats.org/officeDocument/2006/relationships/hyperlink" Target="https://img-fotki.yandex.ru/get/5102/134091466.1bf/0_107b1c_f364ae71_orig" TargetMode="External"/><Relationship Id="rId12" Type="http://schemas.openxmlformats.org/officeDocument/2006/relationships/hyperlink" Target="https://yandex.ru/clck/redir/EIW2pfxuI9g?data=UlNrNmk5WktYejR0eWJFYk1LdmtxdVVUellIX0" TargetMode="External"/><Relationship Id="rId17" Type="http://schemas.openxmlformats.org/officeDocument/2006/relationships/hyperlink" Target="https://yandex.ru/images/search?viewport=wide&amp;text" TargetMode="External"/><Relationship Id="rId2" Type="http://schemas.openxmlformats.org/officeDocument/2006/relationships/hyperlink" Target="https://img-fotki.yandex.ru/get/6844/134091466.19a/0_ffe44_138376f7_orig" TargetMode="External"/><Relationship Id="rId16" Type="http://schemas.openxmlformats.org/officeDocument/2006/relationships/hyperlink" Target="https://im1-tub-ru.yandex.net/i?id=46022831b2dc4858ea54f1506d282c9d&amp;n=21" TargetMode="Externa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mg-fotki.yandex.ru/get/6702/134091466.1ba/0_106b7e_d188c7a2_orig" TargetMode="External"/><Relationship Id="rId11" Type="http://schemas.openxmlformats.org/officeDocument/2006/relationships/hyperlink" Target="https://im3-tub-ru.yandex.net/i?id=8015ebd7da72b1f4e6beea22f70fba3e&amp;n=21" TargetMode="External"/><Relationship Id="rId5" Type="http://schemas.openxmlformats.org/officeDocument/2006/relationships/hyperlink" Target="https://img-fotki.yandex.ru/get/5212/134091466.166/0_ee414_864dba14_orig" TargetMode="External"/><Relationship Id="rId15" Type="http://schemas.openxmlformats.org/officeDocument/2006/relationships/hyperlink" Target="https://yandex.ru/images/search?p=1&amp;text" TargetMode="External"/><Relationship Id="rId10" Type="http://schemas.openxmlformats.org/officeDocument/2006/relationships/hyperlink" Target="https://im1-tub-ru.yandex.net/i?id=ec5be0e1f8ccd7e8d7eacd57847d395e&amp;n=21" TargetMode="External"/><Relationship Id="rId19" Type="http://schemas.openxmlformats.org/officeDocument/2006/relationships/hyperlink" Target="http://www.wmouse.ru/CityPhotos.files/summer/big/P12_8120060.jpg" TargetMode="External"/><Relationship Id="rId4" Type="http://schemas.openxmlformats.org/officeDocument/2006/relationships/hyperlink" Target="https://img-fotki.yandex.ru/get/9765/134091466.118/0_ddd74_57b36325_orig" TargetMode="External"/><Relationship Id="rId9" Type="http://schemas.openxmlformats.org/officeDocument/2006/relationships/hyperlink" Target="https://img-fotki.yandex.ru/get/5402/134091466.18e/0_fb746_ca8ca728_orig" TargetMode="External"/><Relationship Id="rId14" Type="http://schemas.openxmlformats.org/officeDocument/2006/relationships/hyperlink" Target="https://im3-tub-ru.yandex.net/i?id=3a7d34722655d18335c9708d266f5ee0&amp;n=2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836712"/>
            <a:ext cx="7200800" cy="1584176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Урок литературного чтения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 2 классе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УМК «Начальная школа </a:t>
            </a:r>
            <a:r>
              <a:rPr lang="en-US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XXI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ека»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М. Пришвин. «Ребята и утята» </a:t>
            </a:r>
            <a:endParaRPr lang="ru-RU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28600" y="2780928"/>
            <a:ext cx="6400800" cy="17526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1400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Автор - составитель:</a:t>
            </a:r>
          </a:p>
          <a:p>
            <a:pPr algn="r">
              <a:lnSpc>
                <a:spcPct val="80000"/>
              </a:lnSpc>
            </a:pPr>
            <a:r>
              <a:rPr lang="ru-RU" sz="1400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Демочко Галина Яковлевна,</a:t>
            </a:r>
          </a:p>
          <a:p>
            <a:pPr algn="r">
              <a:lnSpc>
                <a:spcPct val="80000"/>
              </a:lnSpc>
            </a:pPr>
            <a:r>
              <a:rPr lang="ru-RU" sz="1400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учитель начальных классов</a:t>
            </a:r>
          </a:p>
          <a:p>
            <a:pPr algn="r">
              <a:lnSpc>
                <a:spcPct val="80000"/>
              </a:lnSpc>
            </a:pPr>
            <a:r>
              <a:rPr lang="ru-RU" sz="1400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МОБУ «СОШ с. Ракитное» </a:t>
            </a:r>
          </a:p>
          <a:p>
            <a:pPr algn="r">
              <a:lnSpc>
                <a:spcPct val="80000"/>
              </a:lnSpc>
            </a:pPr>
            <a:r>
              <a:rPr lang="ru-RU" sz="1400" i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Дальнереченского</a:t>
            </a:r>
            <a:r>
              <a:rPr lang="ru-RU" sz="1400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района Приморского края</a:t>
            </a:r>
            <a:endParaRPr lang="ru-RU" sz="1400" i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904656" cy="86409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Словарная работа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84" y="1268760"/>
            <a:ext cx="7772400" cy="151216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Верста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старинная русская мера длины. Чуть больше 1 км.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Паровое поле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–поле, отдыхающее от посевов.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446449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80"/>
            <a:ext cx="4120939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3501008"/>
            <a:ext cx="419374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4048" y="764704"/>
            <a:ext cx="2249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 спала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с наступлением лета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воды в водоёме уменьшился.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821" y="3933056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Овсяное поле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поле, засеянное овсом.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83768" y="620688"/>
            <a:ext cx="3898776" cy="118072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Кузница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помещение, где работают кузнецы.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2204864"/>
            <a:ext cx="4680520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99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Работа с иллюстрациями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425566" cy="31331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5691"/>
            <a:ext cx="4343008" cy="3447263"/>
          </a:xfrm>
        </p:spPr>
      </p:pic>
    </p:spTree>
    <p:extLst>
      <p:ext uri="{BB962C8B-B14F-4D97-AF65-F5344CB8AC3E}">
        <p14:creationId xmlns:p14="http://schemas.microsoft.com/office/powerpoint/2010/main" val="2596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8"/>
            <a:ext cx="7772400" cy="5328592"/>
          </a:xfrm>
        </p:spPr>
        <p:txBody>
          <a:bodyPr>
            <a:noAutofit/>
          </a:bodyPr>
          <a:lstStyle/>
          <a:p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«Если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бы природа могла чувствовать благодарность к человеку за то, что он проник в её жизнь и воспел её, то, прежде всего, эта благодарность выпала бы на долю Михаила Пришвина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»</a:t>
            </a:r>
          </a:p>
          <a:p>
            <a:pPr algn="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К. Г. Паустовский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295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460628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</a:t>
            </a:r>
            <a:b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 внимание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243408"/>
            <a:ext cx="4664497" cy="116205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Используемые ресурсы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7128792" cy="475252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Автор : Баева Наталья Владимировна</a:t>
            </a:r>
          </a:p>
          <a:p>
            <a:r>
              <a:rPr lang="ru-RU" sz="1000" b="1" dirty="0" smtClean="0">
                <a:solidFill>
                  <a:srgbClr val="4D2403"/>
                </a:solidFill>
              </a:rPr>
              <a:t>Паровое поле  </a:t>
            </a:r>
            <a:r>
              <a:rPr lang="en-US" sz="1000" b="1" dirty="0">
                <a:solidFill>
                  <a:srgbClr val="4D2403"/>
                </a:solidFill>
              </a:rPr>
              <a:t>https://im0-tub-ru.yandex.net/i?id=8254dd4205a09fe2dbf4d4efdf149949&amp;n=21</a:t>
            </a:r>
            <a:endParaRPr lang="ru-RU" sz="1000" b="1" dirty="0" smtClean="0">
              <a:solidFill>
                <a:srgbClr val="4D2403"/>
              </a:solidFill>
            </a:endParaRPr>
          </a:p>
          <a:p>
            <a:r>
              <a:rPr lang="ru-RU" sz="1000" b="1" dirty="0" smtClean="0">
                <a:solidFill>
                  <a:srgbClr val="4D2403"/>
                </a:solidFill>
              </a:rPr>
              <a:t>Автор шаблона «Книги»: Баева Н. В.</a:t>
            </a:r>
          </a:p>
          <a:p>
            <a:r>
              <a:rPr lang="ru-RU" sz="1000" b="1" dirty="0" smtClean="0">
                <a:solidFill>
                  <a:srgbClr val="4D2403"/>
                </a:solidFill>
              </a:rPr>
              <a:t>Фон </a:t>
            </a:r>
            <a:r>
              <a:rPr lang="en-US" sz="1000" dirty="0" smtClean="0">
                <a:hlinkClick r:id="rId2"/>
              </a:rPr>
              <a:t>https</a:t>
            </a:r>
            <a:r>
              <a:rPr lang="en-US" sz="1000" dirty="0">
                <a:hlinkClick r:id="rId2"/>
              </a:rPr>
              <a:t>://</a:t>
            </a:r>
            <a:r>
              <a:rPr lang="en-US" sz="1000" dirty="0" smtClean="0">
                <a:hlinkClick r:id="rId2"/>
              </a:rPr>
              <a:t>img-fotki.yandex.ru/get/6844/134091466.19a/0_ffe44_138376f7_orig</a:t>
            </a:r>
            <a:endParaRPr lang="ru-RU" sz="1000" dirty="0" smtClean="0"/>
          </a:p>
          <a:p>
            <a:r>
              <a:rPr lang="ru-RU" sz="1000" b="1" dirty="0" smtClean="0">
                <a:solidFill>
                  <a:srgbClr val="4D2403"/>
                </a:solidFill>
              </a:rPr>
              <a:t>Доска 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img-fotki.yandex.ru/get/9805/134091466.18e/0_fb745_a6c01c19_orig</a:t>
            </a:r>
            <a:endParaRPr lang="ru-RU" sz="1000" dirty="0" smtClean="0"/>
          </a:p>
          <a:p>
            <a:r>
              <a:rPr lang="ru-RU" sz="1000" dirty="0" smtClean="0"/>
              <a:t>Озеро </a:t>
            </a:r>
            <a:r>
              <a:rPr lang="en-US" sz="1000" dirty="0"/>
              <a:t>http://img-fotki.yandex.ru/get/7/111176385.31/0_7a2a6_4e568ed7_L</a:t>
            </a:r>
            <a:endParaRPr lang="ru-RU" sz="1000" dirty="0" smtClean="0"/>
          </a:p>
          <a:p>
            <a:r>
              <a:rPr lang="ru-RU" sz="1000" b="1" dirty="0" smtClean="0">
                <a:solidFill>
                  <a:srgbClr val="4D2403"/>
                </a:solidFill>
              </a:rPr>
              <a:t>Мальчик 1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</a:t>
            </a:r>
            <a:r>
              <a:rPr lang="en-US" sz="1000" dirty="0" smtClean="0">
                <a:hlinkClick r:id="rId4"/>
              </a:rPr>
              <a:t>img-fotki.yandex.ru/get/9765/134091466.118/0_ddd74_57b36325_orig</a:t>
            </a:r>
            <a:endParaRPr lang="ru-RU" sz="1000" dirty="0" smtClean="0"/>
          </a:p>
          <a:p>
            <a:r>
              <a:rPr lang="ru-RU" sz="1000" b="1" dirty="0">
                <a:solidFill>
                  <a:srgbClr val="4D2403"/>
                </a:solidFill>
              </a:rPr>
              <a:t>Мальчик </a:t>
            </a:r>
            <a:r>
              <a:rPr lang="ru-RU" sz="1000" b="1" dirty="0" smtClean="0">
                <a:solidFill>
                  <a:srgbClr val="4D2403"/>
                </a:solidFill>
              </a:rPr>
              <a:t>2 </a:t>
            </a:r>
            <a:r>
              <a:rPr lang="en-US" sz="1000" dirty="0" smtClean="0">
                <a:solidFill>
                  <a:srgbClr val="4D2403"/>
                </a:solidFill>
                <a:hlinkClick r:id="rId5"/>
              </a:rPr>
              <a:t>https</a:t>
            </a:r>
            <a:r>
              <a:rPr lang="en-US" sz="1000" dirty="0">
                <a:solidFill>
                  <a:srgbClr val="4D2403"/>
                </a:solidFill>
                <a:hlinkClick r:id="rId5"/>
              </a:rPr>
              <a:t>://</a:t>
            </a:r>
            <a:r>
              <a:rPr lang="en-US" sz="1000" dirty="0" smtClean="0">
                <a:solidFill>
                  <a:srgbClr val="4D2403"/>
                </a:solidFill>
                <a:hlinkClick r:id="rId5"/>
              </a:rPr>
              <a:t>img-fotki.yandex.ru/get/5212/134091466.166/0_ee414_864dba14_orig</a:t>
            </a:r>
            <a:endParaRPr lang="ru-RU" sz="1000" dirty="0" smtClean="0">
              <a:solidFill>
                <a:srgbClr val="4D2403"/>
              </a:solidFill>
            </a:endParaRPr>
          </a:p>
          <a:p>
            <a:r>
              <a:rPr lang="ru-RU" sz="1000" b="1" dirty="0" smtClean="0">
                <a:solidFill>
                  <a:srgbClr val="4D2403"/>
                </a:solidFill>
              </a:rPr>
              <a:t>Мальчик 3 </a:t>
            </a:r>
            <a:r>
              <a:rPr lang="en-US" sz="1000" dirty="0" smtClean="0">
                <a:hlinkClick r:id="rId6"/>
              </a:rPr>
              <a:t>https</a:t>
            </a:r>
            <a:r>
              <a:rPr lang="en-US" sz="1000" dirty="0">
                <a:hlinkClick r:id="rId6"/>
              </a:rPr>
              <a:t>://</a:t>
            </a:r>
            <a:r>
              <a:rPr lang="en-US" sz="1000" dirty="0" smtClean="0">
                <a:hlinkClick r:id="rId6"/>
              </a:rPr>
              <a:t>img-fotki.yandex.ru/get/6702/134091466.1ba/0_106b7e_d188c7a2_orig</a:t>
            </a:r>
            <a:endParaRPr lang="ru-RU" sz="1000" dirty="0" smtClean="0"/>
          </a:p>
          <a:p>
            <a:r>
              <a:rPr lang="ru-RU" sz="1000" b="1" dirty="0" smtClean="0">
                <a:solidFill>
                  <a:srgbClr val="4D2403"/>
                </a:solidFill>
              </a:rPr>
              <a:t>Учительница </a:t>
            </a:r>
            <a:r>
              <a:rPr lang="en-US" sz="1000" dirty="0" smtClean="0">
                <a:hlinkClick r:id="rId7"/>
              </a:rPr>
              <a:t>https</a:t>
            </a:r>
            <a:r>
              <a:rPr lang="en-US" sz="1000" dirty="0">
                <a:hlinkClick r:id="rId7"/>
              </a:rPr>
              <a:t>://</a:t>
            </a:r>
            <a:r>
              <a:rPr lang="en-US" sz="1000" dirty="0" smtClean="0">
                <a:hlinkClick r:id="rId7"/>
              </a:rPr>
              <a:t>img-fotki.yandex.ru/get/5102/134091466.1bf/0_107b1c_f364ae71_orig</a:t>
            </a:r>
            <a:endParaRPr lang="ru-RU" sz="1000" dirty="0"/>
          </a:p>
          <a:p>
            <a:r>
              <a:rPr lang="ru-RU" sz="1000" b="1" dirty="0" smtClean="0">
                <a:solidFill>
                  <a:srgbClr val="4D2403"/>
                </a:solidFill>
              </a:rPr>
              <a:t>Девочка</a:t>
            </a:r>
            <a:r>
              <a:rPr lang="ru-RU" sz="1000" b="1" dirty="0">
                <a:solidFill>
                  <a:srgbClr val="4D2403"/>
                </a:solidFill>
              </a:rPr>
              <a:t> </a:t>
            </a:r>
            <a:r>
              <a:rPr lang="ru-RU" sz="1000" dirty="0" smtClean="0"/>
              <a:t> </a:t>
            </a:r>
            <a:r>
              <a:rPr lang="en-US" sz="1000" dirty="0">
                <a:hlinkClick r:id="rId8"/>
              </a:rPr>
              <a:t>https://</a:t>
            </a:r>
            <a:r>
              <a:rPr lang="en-US" sz="1000" dirty="0" smtClean="0">
                <a:hlinkClick r:id="rId8"/>
              </a:rPr>
              <a:t>img-fotki.yandex.ru/get/4700/134091466.18f/0_fb75b_e33ffaf4_orig</a:t>
            </a:r>
            <a:endParaRPr lang="ru-RU" sz="1000" dirty="0" smtClean="0"/>
          </a:p>
          <a:p>
            <a:r>
              <a:rPr lang="ru-RU" sz="1000" b="1" dirty="0" smtClean="0">
                <a:solidFill>
                  <a:srgbClr val="4D2403"/>
                </a:solidFill>
              </a:rPr>
              <a:t>Книги </a:t>
            </a:r>
            <a:r>
              <a:rPr lang="en-US" sz="1000" dirty="0" smtClean="0">
                <a:hlinkClick r:id="rId9"/>
              </a:rPr>
              <a:t>https</a:t>
            </a:r>
            <a:r>
              <a:rPr lang="en-US" sz="1000" dirty="0">
                <a:hlinkClick r:id="rId9"/>
              </a:rPr>
              <a:t>://</a:t>
            </a:r>
            <a:r>
              <a:rPr lang="en-US" sz="1000" dirty="0" smtClean="0">
                <a:hlinkClick r:id="rId9"/>
              </a:rPr>
              <a:t>img-fotki.yandex.ru/get/5402/134091466.18e/0_fb746_ca8ca728_orig</a:t>
            </a:r>
            <a:endParaRPr lang="ru-RU" sz="1000" dirty="0" smtClean="0"/>
          </a:p>
          <a:p>
            <a:r>
              <a:rPr lang="ru-RU" sz="1000" dirty="0" smtClean="0"/>
              <a:t>Портрет </a:t>
            </a:r>
            <a:r>
              <a:rPr lang="en-US" sz="1000" dirty="0">
                <a:hlinkClick r:id="rId10"/>
              </a:rPr>
              <a:t>https://</a:t>
            </a:r>
            <a:r>
              <a:rPr lang="en-US" sz="1000" dirty="0" smtClean="0">
                <a:hlinkClick r:id="rId10"/>
              </a:rPr>
              <a:t>im1-tub-ru.yandex.net/i?id=ec5be0e1f8ccd7e8d7eacd57847d395e&amp;n=21</a:t>
            </a:r>
            <a:endParaRPr lang="ru-RU" sz="1000" dirty="0" smtClean="0"/>
          </a:p>
          <a:p>
            <a:r>
              <a:rPr lang="en-US" sz="1000" dirty="0">
                <a:hlinkClick r:id="rId11"/>
              </a:rPr>
              <a:t>https://</a:t>
            </a:r>
            <a:r>
              <a:rPr lang="en-US" sz="1000" dirty="0" smtClean="0">
                <a:hlinkClick r:id="rId11"/>
              </a:rPr>
              <a:t>im3-tub-ru.yandex.net/i?id=8015ebd7da72b1f4e6beea22f70fba3e&amp;n=21</a:t>
            </a:r>
            <a:endParaRPr lang="ru-RU" sz="1000" dirty="0" smtClean="0"/>
          </a:p>
          <a:p>
            <a:r>
              <a:rPr lang="ru-RU" sz="1000" dirty="0" smtClean="0"/>
              <a:t>Детская фотография </a:t>
            </a:r>
            <a:r>
              <a:rPr lang="en-US" sz="1000" dirty="0"/>
              <a:t>https://im3-tub-ru.yandex.net/i?id=d98bfa96ca26bcdbaff752136e3f7f58&amp;n=21</a:t>
            </a:r>
            <a:endParaRPr lang="ru-RU" sz="1000" dirty="0" smtClean="0"/>
          </a:p>
          <a:p>
            <a:r>
              <a:rPr lang="ru-RU" sz="1000" dirty="0" smtClean="0"/>
              <a:t>Обложки книг </a:t>
            </a:r>
            <a:r>
              <a:rPr lang="en-US" sz="1000" dirty="0">
                <a:hlinkClick r:id="rId12"/>
              </a:rPr>
              <a:t>https://</a:t>
            </a:r>
            <a:r>
              <a:rPr lang="en-US" sz="1000" dirty="0" smtClean="0">
                <a:hlinkClick r:id="rId12"/>
              </a:rPr>
              <a:t>yandex.ru/clck/redir/EIW2pfxuI9g?data=UlNrNmk5WktYejR0eWJFYk1LdmtxdVVUellIX0</a:t>
            </a:r>
            <a:endParaRPr lang="ru-RU" sz="1000" dirty="0" smtClean="0"/>
          </a:p>
          <a:p>
            <a:r>
              <a:rPr lang="ru-RU" sz="1000" dirty="0" smtClean="0"/>
              <a:t>Могила Пришвина </a:t>
            </a:r>
            <a:r>
              <a:rPr lang="en-US" sz="1000" dirty="0">
                <a:hlinkClick r:id="rId13"/>
              </a:rPr>
              <a:t>http://</a:t>
            </a:r>
            <a:r>
              <a:rPr lang="en-US" sz="1000" dirty="0" smtClean="0">
                <a:hlinkClick r:id="rId13"/>
              </a:rPr>
              <a:t>900igr.net/datas/literatura/Biografija-Prishvina/0011-011-Mogila-M.M.Prishvina.jpg</a:t>
            </a:r>
            <a:endParaRPr lang="ru-RU" sz="1000" dirty="0" smtClean="0"/>
          </a:p>
          <a:p>
            <a:r>
              <a:rPr lang="ru-RU" sz="1000" dirty="0" smtClean="0"/>
              <a:t>Дом </a:t>
            </a:r>
            <a:r>
              <a:rPr lang="en-US" sz="1000" dirty="0">
                <a:hlinkClick r:id="rId14"/>
              </a:rPr>
              <a:t>https://</a:t>
            </a:r>
            <a:r>
              <a:rPr lang="en-US" sz="1000" dirty="0" smtClean="0">
                <a:hlinkClick r:id="rId14"/>
              </a:rPr>
              <a:t>im3-tub-ru.yandex.net/i?id=3a7d34722655d18335c9708d266f5ee0&amp;n=21</a:t>
            </a:r>
            <a:endParaRPr lang="ru-RU" sz="1000" dirty="0" smtClean="0"/>
          </a:p>
          <a:p>
            <a:r>
              <a:rPr lang="ru-RU" sz="1000" dirty="0" smtClean="0"/>
              <a:t>С собакой </a:t>
            </a:r>
            <a:r>
              <a:rPr lang="en-US" sz="1000" dirty="0">
                <a:hlinkClick r:id="rId15"/>
              </a:rPr>
              <a:t>https://</a:t>
            </a:r>
            <a:r>
              <a:rPr lang="en-US" sz="1000" dirty="0" smtClean="0">
                <a:hlinkClick r:id="rId15"/>
              </a:rPr>
              <a:t>yandex.ru/images/search?p=1&amp;text</a:t>
            </a:r>
            <a:endParaRPr lang="ru-RU" sz="1000" dirty="0" smtClean="0"/>
          </a:p>
          <a:p>
            <a:r>
              <a:rPr lang="ru-RU" sz="1000" dirty="0" smtClean="0"/>
              <a:t>Чирок- свистунок </a:t>
            </a:r>
            <a:r>
              <a:rPr lang="en-US" sz="1000" dirty="0">
                <a:hlinkClick r:id="rId16"/>
              </a:rPr>
              <a:t>https://</a:t>
            </a:r>
            <a:r>
              <a:rPr lang="en-US" sz="1000" dirty="0" smtClean="0">
                <a:hlinkClick r:id="rId16"/>
              </a:rPr>
              <a:t>im1-tub-ru.yandex.net/i?id=46022831b2dc4858ea54f1506d282c9d&amp;n=21</a:t>
            </a:r>
            <a:endParaRPr lang="ru-RU" sz="1000" dirty="0" smtClean="0"/>
          </a:p>
          <a:p>
            <a:r>
              <a:rPr lang="ru-RU" sz="1000" dirty="0" smtClean="0"/>
              <a:t>Иллюстрация </a:t>
            </a:r>
            <a:r>
              <a:rPr lang="en-US" sz="1000" dirty="0">
                <a:hlinkClick r:id="rId17"/>
              </a:rPr>
              <a:t>https://</a:t>
            </a:r>
            <a:r>
              <a:rPr lang="en-US" sz="1000" dirty="0" smtClean="0">
                <a:hlinkClick r:id="rId17"/>
              </a:rPr>
              <a:t>yandex.ru/images/search?viewport=wide&amp;text</a:t>
            </a:r>
            <a:endParaRPr lang="ru-RU" sz="1000" dirty="0" smtClean="0"/>
          </a:p>
          <a:p>
            <a:r>
              <a:rPr lang="en-US" sz="1000" dirty="0">
                <a:hlinkClick r:id="rId18"/>
              </a:rPr>
              <a:t>https://yandex.ru/images/search?viewport=wide&amp;text</a:t>
            </a:r>
            <a:r>
              <a:rPr lang="en-US" sz="1000" dirty="0" smtClean="0">
                <a:hlinkClick r:id="rId18"/>
              </a:rPr>
              <a:t>=%</a:t>
            </a:r>
            <a:endParaRPr lang="ru-RU" sz="1000" dirty="0" smtClean="0"/>
          </a:p>
          <a:p>
            <a:r>
              <a:rPr lang="ru-RU" sz="1000" b="1" dirty="0">
                <a:solidFill>
                  <a:srgbClr val="4D2403"/>
                </a:solidFill>
              </a:rPr>
              <a:t>Овсяное поле </a:t>
            </a:r>
            <a:r>
              <a:rPr lang="en-US" sz="1000" b="1" dirty="0">
                <a:solidFill>
                  <a:srgbClr val="4D2403"/>
                </a:solidFill>
                <a:hlinkClick r:id="rId19"/>
              </a:rPr>
              <a:t>http://</a:t>
            </a:r>
            <a:r>
              <a:rPr lang="en-US" sz="1000" b="1" dirty="0" smtClean="0">
                <a:solidFill>
                  <a:srgbClr val="4D2403"/>
                </a:solidFill>
                <a:hlinkClick r:id="rId19"/>
              </a:rPr>
              <a:t>www.wmouse.ru/CityPhotos.files/summer/big/P12_8120060.jpg</a:t>
            </a:r>
            <a:endParaRPr lang="ru-RU" sz="1000" b="1" dirty="0" smtClean="0">
              <a:solidFill>
                <a:srgbClr val="4D2403"/>
              </a:solidFill>
            </a:endParaRPr>
          </a:p>
          <a:p>
            <a:r>
              <a:rPr lang="ru-RU" sz="1000" b="1" dirty="0" smtClean="0">
                <a:solidFill>
                  <a:srgbClr val="4D2403"/>
                </a:solidFill>
              </a:rPr>
              <a:t>Кузница </a:t>
            </a:r>
            <a:endParaRPr lang="ru-RU" sz="1000" b="1" dirty="0">
              <a:solidFill>
                <a:srgbClr val="4D2403"/>
              </a:solidFill>
            </a:endParaRPr>
          </a:p>
          <a:p>
            <a:endParaRPr lang="ru-RU" sz="1000" dirty="0" smtClean="0"/>
          </a:p>
          <a:p>
            <a:endParaRPr lang="ru-RU" dirty="0" smtClean="0"/>
          </a:p>
          <a:p>
            <a:endParaRPr lang="ru-RU" sz="900" dirty="0" smtClean="0"/>
          </a:p>
          <a:p>
            <a:endParaRPr lang="ru-RU" sz="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88342" y="2526714"/>
            <a:ext cx="5767316" cy="1804572"/>
          </a:xfrm>
          <a:prstGeom prst="rect">
            <a:avLst/>
          </a:prstGeom>
        </p:spPr>
      </p:pic>
      <p:sp>
        <p:nvSpPr>
          <p:cNvPr id="5" name="AutoShape 2" descr="ФизМатИнф: Февраль 20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ФизМатИнф: Февраль 201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620688"/>
            <a:ext cx="7772400" cy="5472608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урока в соответствии с ФГОС НОО: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развития умения пересказывать текст по плану и опорным словам; учить анализировать произведение; воспитывать бережное отношение к природе, к животным.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обучения: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Предметные: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умение выразительно читать произведение; умение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озаглавливать части текста,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составлять картинный план.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умение оценивать свои эмоциональные реакции на красоту окружающего мира; нравственное сознание и чувство сопереживания; доброжелательное отношение к окружающему миру.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умение анализировать средства выразительности прочитанного произведения, самостоятельно пользоваться словарями, справочниками, энциклопедиями.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Регулятивные: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умение планировать свои действия в соответствии с поставленной задачей и условиями её реализации, самостоятельно оценивать выполненные действия и вносить коррективы с учётом характера сделанных ошибок.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Коммуникативные: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умение строить монологическое высказывание на заданную тему, адекватно использовать соответствующую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лексику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сочинения продолжения прочитанного произведения.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6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183721" cy="52296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620689"/>
            <a:ext cx="3008313" cy="510437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Михаил Михайлович. 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Пришвин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j-ea"/>
                <a:cs typeface="+mj-cs"/>
              </a:rPr>
              <a:t>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великий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писатель, автор произведений о природе, охотничьих рассказов, произведений для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3897090"/>
            <a:ext cx="7992887" cy="2340222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Михаил Михайлович Пришвин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родился 23 января (4 февраля по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н.с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1873 года в имении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Хрущёво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Елецкого уезда Орловской губернии (Липецкая обл.) в купеческой семье. Отец, Михаил Дмитриевич Пришвин, владел имением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Констандылово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немало денег, любил жить по-барски, водил орловских рысаков, выигрывал призы на конных скачках, занимался садоводством и цветами, был страстным охотником. Когда писателю было всего семь лет, отец скончался, не выдержав проигрыш в карты. Ему пришлось заложить имение и конный завод.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499069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476672"/>
            <a:ext cx="3885828" cy="54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Мать, Мария Ивановна, происходила из старообрядческого рода Игнатовых, после смерти мужа осталась с пятью детьми на руках и с имением, заложенным по двойной закладной, но сумела исправить положение и дать детям достойное образование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1882 году Михаила Михайловича Пришвина начал учебу в начальной деревенской школе.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1893 по 1897 года Михаил Пришвин учился в Рижском политехническом институте.</a:t>
            </a:r>
          </a:p>
          <a:p>
            <a:pPr>
              <a:lnSpc>
                <a:spcPct val="150000"/>
              </a:lnSpc>
            </a:pP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92696"/>
            <a:ext cx="3319325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51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692696"/>
            <a:ext cx="4040188" cy="54334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1906 году был напечатан первый рассказ Пришвина «Сашок». Михаил Пришвин стал корреспондентом различных газет. Увлечение этнографией и фольклором привело к решению путешествовать по северу  и он отправился в Олонец, Карелию, Норвегию.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Первой мировой войны М. М. Пришвин был военным корреспондентом, печатал свои очерки в различных газетах.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Октябрьской революции писатель некоторое время учительствовал на Смоленщине. Страстное увлечение охотой и краеведением отразилось в написанной в 1920-е годы серии охотничьих и детских рассказов.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3463585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3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2" y="764704"/>
            <a:ext cx="396044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53" y="4077072"/>
            <a:ext cx="3816424" cy="1656184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января 1954 года Михаил Михайлович Пришвин скончался. Писатель похоронен на Введенском кладбище в Москве.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556792"/>
            <a:ext cx="3600400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35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914" t="10080" r="16184" b="9282"/>
          <a:stretch/>
        </p:blipFill>
        <p:spPr>
          <a:xfrm>
            <a:off x="5533826" y="3564761"/>
            <a:ext cx="1701613" cy="27225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890" y="571127"/>
            <a:ext cx="1953985" cy="30216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82" y="335087"/>
            <a:ext cx="2160240" cy="2722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33" y="659007"/>
            <a:ext cx="2038350" cy="2613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687" y="543135"/>
            <a:ext cx="1891655" cy="2306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8267" r="8573"/>
          <a:stretch/>
        </p:blipFill>
        <p:spPr>
          <a:xfrm>
            <a:off x="1340533" y="2708920"/>
            <a:ext cx="2016224" cy="2654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8535" y="3132042"/>
            <a:ext cx="1769722" cy="2765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/>
          <a:srcRect l="15254" r="14187"/>
          <a:stretch/>
        </p:blipFill>
        <p:spPr>
          <a:xfrm>
            <a:off x="2211353" y="3781295"/>
            <a:ext cx="1872208" cy="26533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/>
          <a:srcRect l="14066" r="10335"/>
          <a:stretch/>
        </p:blipFill>
        <p:spPr>
          <a:xfrm>
            <a:off x="6818699" y="3317233"/>
            <a:ext cx="1867005" cy="2469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9860" y="947532"/>
            <a:ext cx="1869373" cy="2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620688"/>
            <a:ext cx="3744416" cy="48623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976720"/>
            <a:ext cx="4310246" cy="345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07" y="332656"/>
            <a:ext cx="465165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76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317</Words>
  <Application>Microsoft Office PowerPoint</Application>
  <PresentationFormat>Экран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Урок литературного чтения во 2 классе УМК «Начальная школа XXI века»  М. Пришвин. «Ребята и утята»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</vt:lpstr>
      <vt:lpstr>Презентация PowerPoint</vt:lpstr>
      <vt:lpstr>Презентация PowerPoint</vt:lpstr>
      <vt:lpstr>Работа с иллюстрациями</vt:lpstr>
      <vt:lpstr>Презентация PowerPoint</vt:lpstr>
      <vt:lpstr>Спасибо  за внимание</vt:lpstr>
      <vt:lpstr> Используемые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007</dc:creator>
  <cp:lastModifiedBy>user</cp:lastModifiedBy>
  <cp:revision>64</cp:revision>
  <dcterms:created xsi:type="dcterms:W3CDTF">2014-11-05T14:34:15Z</dcterms:created>
  <dcterms:modified xsi:type="dcterms:W3CDTF">2015-04-25T07:49:09Z</dcterms:modified>
</cp:coreProperties>
</file>