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Default Extension="png" ContentType="image/png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7" r:id="rId2"/>
    <p:sldId id="258" r:id="rId3"/>
    <p:sldId id="259" r:id="rId4"/>
    <p:sldId id="263" r:id="rId5"/>
    <p:sldId id="272" r:id="rId6"/>
    <p:sldId id="274" r:id="rId7"/>
    <p:sldId id="256" r:id="rId8"/>
    <p:sldId id="265" r:id="rId9"/>
    <p:sldId id="266" r:id="rId10"/>
    <p:sldId id="267" r:id="rId11"/>
    <p:sldId id="273" r:id="rId12"/>
    <p:sldId id="270" r:id="rId13"/>
    <p:sldId id="262" r:id="rId14"/>
    <p:sldId id="26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312" y="-10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1.png"/><Relationship Id="rId1" Type="http://schemas.openxmlformats.org/officeDocument/2006/relationships/image" Target="../media/image41.png"/><Relationship Id="rId4" Type="http://schemas.openxmlformats.org/officeDocument/2006/relationships/image" Target="../media/image7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890DD6-8878-4E47-ACF2-52CD9C9DB854}" type="doc">
      <dgm:prSet loTypeId="urn:microsoft.com/office/officeart/2005/8/layout/hProcess9" loCatId="process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ru-RU"/>
        </a:p>
      </dgm:t>
    </dgm:pt>
    <dgm:pt modelId="{1E5C6F18-C909-4F78-AA1F-114C0253356E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/>
            <a:t>Старые</a:t>
          </a:r>
        </a:p>
        <a:p>
          <a:r>
            <a:rPr lang="ru-RU" sz="1800" dirty="0" smtClean="0"/>
            <a:t> возникшим еще в </a:t>
          </a:r>
          <a:r>
            <a:rPr lang="en-US" sz="1800" dirty="0" smtClean="0"/>
            <a:t>XVIII </a:t>
          </a:r>
          <a:r>
            <a:rPr lang="ru-RU" sz="1800" dirty="0" smtClean="0"/>
            <a:t>и первой половине </a:t>
          </a:r>
          <a:r>
            <a:rPr lang="en-US" sz="1800" dirty="0" smtClean="0"/>
            <a:t>XIX </a:t>
          </a:r>
          <a:r>
            <a:rPr lang="ru-RU" sz="1800" dirty="0" smtClean="0"/>
            <a:t>вв.</a:t>
          </a:r>
        </a:p>
        <a:p>
          <a:endParaRPr lang="ru-RU" sz="1800" dirty="0" smtClean="0"/>
        </a:p>
        <a:p>
          <a:endParaRPr lang="ru-RU" sz="1800" dirty="0" smtClean="0"/>
        </a:p>
        <a:p>
          <a:endParaRPr lang="ru-RU" sz="1800" dirty="0" smtClean="0"/>
        </a:p>
        <a:p>
          <a:r>
            <a:rPr lang="ru-RU" sz="1800" b="0" dirty="0" smtClean="0"/>
            <a:t> (</a:t>
          </a:r>
          <a:r>
            <a:rPr lang="ru-RU" sz="1800" b="0" dirty="0" smtClean="0">
              <a:solidFill>
                <a:schemeClr val="tx1"/>
              </a:solidFill>
              <a:cs typeface="Arial" charset="0"/>
            </a:rPr>
            <a:t>Судостроение, Станкостроение, </a:t>
          </a:r>
          <a:r>
            <a:rPr lang="ru-RU" sz="1800" b="0" dirty="0" err="1" smtClean="0">
              <a:solidFill>
                <a:schemeClr val="tx1"/>
              </a:solidFill>
              <a:cs typeface="Arial" charset="0"/>
            </a:rPr>
            <a:t>Железнодорож</a:t>
          </a:r>
          <a:r>
            <a:rPr lang="ru-RU" sz="1800" b="0" dirty="0" smtClean="0">
              <a:solidFill>
                <a:schemeClr val="tx1"/>
              </a:solidFill>
              <a:cs typeface="Arial" charset="0"/>
            </a:rPr>
            <a:t>)</a:t>
          </a:r>
          <a:r>
            <a:rPr lang="en-US" sz="1300" b="0" dirty="0" smtClean="0">
              <a:solidFill>
                <a:schemeClr val="bg1"/>
              </a:solidFill>
              <a:cs typeface="Arial" charset="0"/>
            </a:rPr>
            <a:t>.</a:t>
          </a:r>
          <a:endParaRPr lang="ru-RU" sz="1300" b="0" dirty="0"/>
        </a:p>
      </dgm:t>
    </dgm:pt>
    <dgm:pt modelId="{ED0058B2-1D98-484A-988A-16E84ED56D41}" type="parTrans" cxnId="{19B70B28-D406-497F-A122-AEEB0CA8C440}">
      <dgm:prSet/>
      <dgm:spPr/>
      <dgm:t>
        <a:bodyPr/>
        <a:lstStyle/>
        <a:p>
          <a:endParaRPr lang="ru-RU"/>
        </a:p>
      </dgm:t>
    </dgm:pt>
    <dgm:pt modelId="{D4F166B8-6FB5-41C0-9490-F771F01F4A58}" type="sibTrans" cxnId="{19B70B28-D406-497F-A122-AEEB0CA8C440}">
      <dgm:prSet/>
      <dgm:spPr/>
      <dgm:t>
        <a:bodyPr/>
        <a:lstStyle/>
        <a:p>
          <a:endParaRPr lang="ru-RU"/>
        </a:p>
      </dgm:t>
    </dgm:pt>
    <dgm:pt modelId="{00BCB78D-A3C1-4D49-AD98-98EFB2A7C04D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>
              <a:solidFill>
                <a:schemeClr val="tx1"/>
              </a:solidFill>
            </a:rPr>
            <a:t>Новые </a:t>
          </a:r>
        </a:p>
        <a:p>
          <a:r>
            <a:rPr lang="ru-RU" sz="1800" dirty="0" smtClean="0"/>
            <a:t>возникли во второй половине </a:t>
          </a:r>
          <a:r>
            <a:rPr lang="en-US" sz="1800" dirty="0" smtClean="0"/>
            <a:t>XIX </a:t>
          </a:r>
          <a:r>
            <a:rPr lang="ru-RU" sz="1800" dirty="0" smtClean="0"/>
            <a:t>и первой половине </a:t>
          </a:r>
          <a:r>
            <a:rPr lang="en-US" sz="1800" dirty="0" smtClean="0"/>
            <a:t>XX</a:t>
          </a:r>
          <a:r>
            <a:rPr lang="ru-RU" sz="1800" dirty="0" smtClean="0"/>
            <a:t> вв. </a:t>
          </a:r>
        </a:p>
        <a:p>
          <a:endParaRPr lang="ru-RU" sz="1800" dirty="0" smtClean="0">
            <a:solidFill>
              <a:schemeClr val="tx1"/>
            </a:solidFill>
          </a:endParaRPr>
        </a:p>
        <a:p>
          <a:endParaRPr lang="ru-RU" sz="1800" dirty="0" smtClean="0">
            <a:solidFill>
              <a:schemeClr val="tx1"/>
            </a:solidFill>
          </a:endParaRPr>
        </a:p>
        <a:p>
          <a:endParaRPr lang="ru-RU" sz="1800" dirty="0" smtClean="0">
            <a:solidFill>
              <a:schemeClr val="tx1"/>
            </a:solidFill>
          </a:endParaRPr>
        </a:p>
        <a:p>
          <a:r>
            <a:rPr lang="ru-RU" sz="1800" dirty="0" smtClean="0">
              <a:solidFill>
                <a:schemeClr val="tx1"/>
              </a:solidFill>
            </a:rPr>
            <a:t>(авиа- и автотранспортная техника, </a:t>
          </a:r>
          <a:r>
            <a:rPr lang="ru-RU" sz="1800" dirty="0" err="1" smtClean="0">
              <a:solidFill>
                <a:schemeClr val="tx1"/>
              </a:solidFill>
            </a:rPr>
            <a:t>паровозо</a:t>
          </a:r>
          <a:r>
            <a:rPr lang="ru-RU" sz="1800" dirty="0" smtClean="0">
              <a:solidFill>
                <a:schemeClr val="tx1"/>
              </a:solidFill>
            </a:rPr>
            <a:t>- и тепловозостроение, производство оборудования для многочисленных отраслей народного хозяйства и промышленности и др.) </a:t>
          </a:r>
          <a:endParaRPr lang="ru-RU" sz="1800" b="1" dirty="0">
            <a:solidFill>
              <a:schemeClr val="tx1"/>
            </a:solidFill>
          </a:endParaRPr>
        </a:p>
      </dgm:t>
    </dgm:pt>
    <dgm:pt modelId="{F2785F3F-D76F-4F9E-8564-2BC5AF6783D3}" type="parTrans" cxnId="{71EBF4A7-545D-4089-AC3B-E118ACF1DEF9}">
      <dgm:prSet/>
      <dgm:spPr/>
      <dgm:t>
        <a:bodyPr/>
        <a:lstStyle/>
        <a:p>
          <a:endParaRPr lang="ru-RU"/>
        </a:p>
      </dgm:t>
    </dgm:pt>
    <dgm:pt modelId="{24EFDC7D-4383-4A67-9640-47E347ECE609}" type="sibTrans" cxnId="{71EBF4A7-545D-4089-AC3B-E118ACF1DEF9}">
      <dgm:prSet/>
      <dgm:spPr/>
      <dgm:t>
        <a:bodyPr/>
        <a:lstStyle/>
        <a:p>
          <a:endParaRPr lang="ru-RU"/>
        </a:p>
      </dgm:t>
    </dgm:pt>
    <dgm:pt modelId="{4B64253B-02D5-49E0-B8C6-8CE4C2F74568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spcAft>
              <a:spcPts val="0"/>
            </a:spcAft>
          </a:pPr>
          <a:r>
            <a:rPr lang="ru-RU" sz="2800" b="1" dirty="0" smtClean="0">
              <a:solidFill>
                <a:schemeClr val="tx1"/>
              </a:solidFill>
            </a:rPr>
            <a:t>Новейшие</a:t>
          </a:r>
        </a:p>
        <a:p>
          <a:pPr>
            <a:spcAft>
              <a:spcPts val="0"/>
            </a:spcAft>
          </a:pPr>
          <a:r>
            <a:rPr lang="ru-RU" sz="2500" b="1" dirty="0" smtClean="0"/>
            <a:t> </a:t>
          </a:r>
          <a:r>
            <a:rPr lang="ru-RU" sz="2000" dirty="0" smtClean="0"/>
            <a:t>возникшие во второй половине </a:t>
          </a:r>
          <a:r>
            <a:rPr lang="en-US" sz="2000" dirty="0" smtClean="0"/>
            <a:t>XX </a:t>
          </a:r>
          <a:r>
            <a:rPr lang="ru-RU" sz="2000" dirty="0" smtClean="0"/>
            <a:t>века. </a:t>
          </a:r>
        </a:p>
        <a:p>
          <a:pPr>
            <a:spcAft>
              <a:spcPts val="0"/>
            </a:spcAft>
          </a:pPr>
          <a:endParaRPr lang="ru-RU" sz="2000" b="1" dirty="0" smtClean="0"/>
        </a:p>
        <a:p>
          <a:pPr>
            <a:spcAft>
              <a:spcPts val="0"/>
            </a:spcAft>
          </a:pPr>
          <a:endParaRPr lang="ru-RU" sz="2000" b="1" dirty="0" smtClean="0"/>
        </a:p>
        <a:p>
          <a:pPr>
            <a:spcAft>
              <a:spcPts val="0"/>
            </a:spcAft>
          </a:pPr>
          <a:endParaRPr lang="ru-RU" sz="2000" b="1" dirty="0" smtClean="0"/>
        </a:p>
        <a:p>
          <a:pPr>
            <a:spcAft>
              <a:spcPts val="0"/>
            </a:spcAft>
          </a:pPr>
          <a:endParaRPr lang="ru-RU" sz="2000" b="1" dirty="0" smtClean="0"/>
        </a:p>
        <a:p>
          <a:pPr>
            <a:spcAft>
              <a:spcPts val="0"/>
            </a:spcAft>
          </a:pPr>
          <a:endParaRPr lang="ru-RU" sz="2000" b="1" dirty="0" smtClean="0"/>
        </a:p>
        <a:p>
          <a:pPr>
            <a:spcAft>
              <a:spcPts val="0"/>
            </a:spcAft>
          </a:pPr>
          <a:r>
            <a:rPr lang="ru-RU" sz="2000" b="0" dirty="0" smtClean="0"/>
            <a:t>(отрасли высших этажей машиностроения: электроника, радиотехника, </a:t>
          </a:r>
          <a:r>
            <a:rPr lang="ru-RU" sz="2000" b="0" dirty="0" err="1" smtClean="0"/>
            <a:t>роботехника</a:t>
          </a:r>
          <a:r>
            <a:rPr lang="ru-RU" sz="2000" b="0" dirty="0" smtClean="0"/>
            <a:t>, ракетно-космическая промышленность и др.) </a:t>
          </a:r>
          <a:endParaRPr lang="ru-RU" sz="2000" b="0" dirty="0"/>
        </a:p>
      </dgm:t>
    </dgm:pt>
    <dgm:pt modelId="{A6E855AC-A93A-40CC-84C4-6510D1E8A4CE}" type="parTrans" cxnId="{C0127247-343E-4B06-98EA-6741D788DE55}">
      <dgm:prSet/>
      <dgm:spPr/>
      <dgm:t>
        <a:bodyPr/>
        <a:lstStyle/>
        <a:p>
          <a:endParaRPr lang="ru-RU"/>
        </a:p>
      </dgm:t>
    </dgm:pt>
    <dgm:pt modelId="{1A44CC11-B50A-4860-BE71-8758C5F070D8}" type="sibTrans" cxnId="{C0127247-343E-4B06-98EA-6741D788DE55}">
      <dgm:prSet/>
      <dgm:spPr/>
      <dgm:t>
        <a:bodyPr/>
        <a:lstStyle/>
        <a:p>
          <a:endParaRPr lang="ru-RU"/>
        </a:p>
      </dgm:t>
    </dgm:pt>
    <dgm:pt modelId="{C5F1D35B-730A-453E-8F26-9FC15613B511}" type="pres">
      <dgm:prSet presAssocID="{9F890DD6-8878-4E47-ACF2-52CD9C9DB854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C22757B-8A59-441A-B057-53221E51DDE2}" type="pres">
      <dgm:prSet presAssocID="{9F890DD6-8878-4E47-ACF2-52CD9C9DB854}" presName="arrow" presStyleLbl="bgShp" presStyleIdx="0" presStyleCnt="1" custScaleX="117042" custScaleY="39145" custLinFactY="100000" custLinFactNeighborX="-303" custLinFactNeighborY="105460"/>
      <dgm:spPr>
        <a:solidFill>
          <a:schemeClr val="accent2">
            <a:lumMod val="75000"/>
          </a:schemeClr>
        </a:solidFill>
      </dgm:spPr>
    </dgm:pt>
    <dgm:pt modelId="{6D41F89E-61A5-4F3A-AFB6-4DD91BDE7EE4}" type="pres">
      <dgm:prSet presAssocID="{9F890DD6-8878-4E47-ACF2-52CD9C9DB854}" presName="linearProcess" presStyleCnt="0"/>
      <dgm:spPr/>
    </dgm:pt>
    <dgm:pt modelId="{0AE37C83-0789-4B85-A992-E3889928EF35}" type="pres">
      <dgm:prSet presAssocID="{1E5C6F18-C909-4F78-AA1F-114C0253356E}" presName="textNode" presStyleLbl="node1" presStyleIdx="0" presStyleCnt="3" custScaleX="1244334" custScaleY="187904" custLinFactX="-100000" custLinFactNeighborX="-176100" custLinFactNeighborY="-132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9171A6-8321-40DE-93DE-3AA7444AE25E}" type="pres">
      <dgm:prSet presAssocID="{D4F166B8-6FB5-41C0-9490-F771F01F4A58}" presName="sibTrans" presStyleCnt="0"/>
      <dgm:spPr/>
    </dgm:pt>
    <dgm:pt modelId="{62A6CA21-279D-4B9B-9EA3-DA1CB762BA9E}" type="pres">
      <dgm:prSet presAssocID="{00BCB78D-A3C1-4D49-AD98-98EFB2A7C04D}" presName="textNode" presStyleLbl="node1" presStyleIdx="1" presStyleCnt="3" custScaleX="1774737" custScaleY="205130" custLinFactX="12443" custLinFactNeighborX="100000" custLinFactNeighborY="-161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F881B6-2A89-49D6-AE7B-6CFCC9E26B98}" type="pres">
      <dgm:prSet presAssocID="{24EFDC7D-4383-4A67-9640-47E347ECE609}" presName="sibTrans" presStyleCnt="0"/>
      <dgm:spPr/>
    </dgm:pt>
    <dgm:pt modelId="{B2369590-D906-4935-901C-75EA6C818008}" type="pres">
      <dgm:prSet presAssocID="{4B64253B-02D5-49E0-B8C6-8CE4C2F74568}" presName="textNode" presStyleLbl="node1" presStyleIdx="2" presStyleCnt="3" custScaleX="1841925" custScaleY="204478" custLinFactX="3885476" custLinFactNeighborX="3900000" custLinFactNeighborY="-895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09420B-550E-45C7-BECE-42D86A54CA53}" type="presOf" srcId="{00BCB78D-A3C1-4D49-AD98-98EFB2A7C04D}" destId="{62A6CA21-279D-4B9B-9EA3-DA1CB762BA9E}" srcOrd="0" destOrd="0" presId="urn:microsoft.com/office/officeart/2005/8/layout/hProcess9"/>
    <dgm:cxn modelId="{79CF687C-D7DC-46F5-A5DC-63BC0854177C}" type="presOf" srcId="{9F890DD6-8878-4E47-ACF2-52CD9C9DB854}" destId="{C5F1D35B-730A-453E-8F26-9FC15613B511}" srcOrd="0" destOrd="0" presId="urn:microsoft.com/office/officeart/2005/8/layout/hProcess9"/>
    <dgm:cxn modelId="{5E119D53-3398-4981-9834-CF4E2265054F}" type="presOf" srcId="{4B64253B-02D5-49E0-B8C6-8CE4C2F74568}" destId="{B2369590-D906-4935-901C-75EA6C818008}" srcOrd="0" destOrd="0" presId="urn:microsoft.com/office/officeart/2005/8/layout/hProcess9"/>
    <dgm:cxn modelId="{19B70B28-D406-497F-A122-AEEB0CA8C440}" srcId="{9F890DD6-8878-4E47-ACF2-52CD9C9DB854}" destId="{1E5C6F18-C909-4F78-AA1F-114C0253356E}" srcOrd="0" destOrd="0" parTransId="{ED0058B2-1D98-484A-988A-16E84ED56D41}" sibTransId="{D4F166B8-6FB5-41C0-9490-F771F01F4A58}"/>
    <dgm:cxn modelId="{651719A9-1E7C-4168-A8BD-13C9F79EA2D9}" type="presOf" srcId="{1E5C6F18-C909-4F78-AA1F-114C0253356E}" destId="{0AE37C83-0789-4B85-A992-E3889928EF35}" srcOrd="0" destOrd="0" presId="urn:microsoft.com/office/officeart/2005/8/layout/hProcess9"/>
    <dgm:cxn modelId="{C0127247-343E-4B06-98EA-6741D788DE55}" srcId="{9F890DD6-8878-4E47-ACF2-52CD9C9DB854}" destId="{4B64253B-02D5-49E0-B8C6-8CE4C2F74568}" srcOrd="2" destOrd="0" parTransId="{A6E855AC-A93A-40CC-84C4-6510D1E8A4CE}" sibTransId="{1A44CC11-B50A-4860-BE71-8758C5F070D8}"/>
    <dgm:cxn modelId="{71EBF4A7-545D-4089-AC3B-E118ACF1DEF9}" srcId="{9F890DD6-8878-4E47-ACF2-52CD9C9DB854}" destId="{00BCB78D-A3C1-4D49-AD98-98EFB2A7C04D}" srcOrd="1" destOrd="0" parTransId="{F2785F3F-D76F-4F9E-8564-2BC5AF6783D3}" sibTransId="{24EFDC7D-4383-4A67-9640-47E347ECE609}"/>
    <dgm:cxn modelId="{E3C79887-7F35-4BD3-A70F-55C181A2ACA5}" type="presParOf" srcId="{C5F1D35B-730A-453E-8F26-9FC15613B511}" destId="{8C22757B-8A59-441A-B057-53221E51DDE2}" srcOrd="0" destOrd="0" presId="urn:microsoft.com/office/officeart/2005/8/layout/hProcess9"/>
    <dgm:cxn modelId="{B3805511-C1C6-4D60-B4F6-90459EC30EE0}" type="presParOf" srcId="{C5F1D35B-730A-453E-8F26-9FC15613B511}" destId="{6D41F89E-61A5-4F3A-AFB6-4DD91BDE7EE4}" srcOrd="1" destOrd="0" presId="urn:microsoft.com/office/officeart/2005/8/layout/hProcess9"/>
    <dgm:cxn modelId="{45D173F2-25EF-4E57-8F4C-2BC2BED1A8F5}" type="presParOf" srcId="{6D41F89E-61A5-4F3A-AFB6-4DD91BDE7EE4}" destId="{0AE37C83-0789-4B85-A992-E3889928EF35}" srcOrd="0" destOrd="0" presId="urn:microsoft.com/office/officeart/2005/8/layout/hProcess9"/>
    <dgm:cxn modelId="{A2C591A4-5A43-4370-9D47-F46D2A432AB0}" type="presParOf" srcId="{6D41F89E-61A5-4F3A-AFB6-4DD91BDE7EE4}" destId="{259171A6-8321-40DE-93DE-3AA7444AE25E}" srcOrd="1" destOrd="0" presId="urn:microsoft.com/office/officeart/2005/8/layout/hProcess9"/>
    <dgm:cxn modelId="{614D5EC1-EBCD-46D7-8D02-D6DEEAB5B7DD}" type="presParOf" srcId="{6D41F89E-61A5-4F3A-AFB6-4DD91BDE7EE4}" destId="{62A6CA21-279D-4B9B-9EA3-DA1CB762BA9E}" srcOrd="2" destOrd="0" presId="urn:microsoft.com/office/officeart/2005/8/layout/hProcess9"/>
    <dgm:cxn modelId="{82F89D60-8F6E-4F6A-81FC-B77DF803AD5B}" type="presParOf" srcId="{6D41F89E-61A5-4F3A-AFB6-4DD91BDE7EE4}" destId="{10F881B6-2A89-49D6-AE7B-6CFCC9E26B98}" srcOrd="3" destOrd="0" presId="urn:microsoft.com/office/officeart/2005/8/layout/hProcess9"/>
    <dgm:cxn modelId="{C255B0E0-75C8-4030-87AB-5CEBE6D2765F}" type="presParOf" srcId="{6D41F89E-61A5-4F3A-AFB6-4DD91BDE7EE4}" destId="{B2369590-D906-4935-901C-75EA6C818008}" srcOrd="4" destOrd="0" presId="urn:microsoft.com/office/officeart/2005/8/layout/hProcess9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519C1A9-DC99-4845-BD1E-A4CB58C23524}" type="doc">
      <dgm:prSet loTypeId="urn:microsoft.com/office/officeart/2005/8/layout/vList4#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224232A-65FC-4522-BA57-3A3552C378FC}">
      <dgm:prSet phldrT="[Текст]" custT="1"/>
      <dgm:spPr/>
      <dgm:t>
        <a:bodyPr/>
        <a:lstStyle/>
        <a:p>
          <a:r>
            <a:rPr lang="ru-RU" sz="2800" b="1" smtClean="0">
              <a:latin typeface="Constantia" pitchFamily="18" charset="0"/>
            </a:rPr>
            <a:t>Тяжёлое</a:t>
          </a:r>
          <a:endParaRPr lang="ru-RU" sz="2800" dirty="0"/>
        </a:p>
      </dgm:t>
    </dgm:pt>
    <dgm:pt modelId="{3FB824B5-4C01-44C6-B210-E6BAF1C54D1D}" type="parTrans" cxnId="{A1E04906-88D4-4CE7-9429-2D4B0B435AB9}">
      <dgm:prSet/>
      <dgm:spPr/>
      <dgm:t>
        <a:bodyPr/>
        <a:lstStyle/>
        <a:p>
          <a:endParaRPr lang="ru-RU"/>
        </a:p>
      </dgm:t>
    </dgm:pt>
    <dgm:pt modelId="{58AF2C6F-6BDC-45CE-AABC-BD1D282D2710}" type="sibTrans" cxnId="{A1E04906-88D4-4CE7-9429-2D4B0B435AB9}">
      <dgm:prSet/>
      <dgm:spPr/>
      <dgm:t>
        <a:bodyPr/>
        <a:lstStyle/>
        <a:p>
          <a:endParaRPr lang="ru-RU"/>
        </a:p>
      </dgm:t>
    </dgm:pt>
    <dgm:pt modelId="{75FBEE45-174F-41BA-8B2F-A39F18D78101}">
      <dgm:prSet phldrT="[Текст]" custT="1"/>
      <dgm:spPr/>
      <dgm:t>
        <a:bodyPr/>
        <a:lstStyle/>
        <a:p>
          <a:r>
            <a:rPr lang="ru-RU" sz="2000" b="1" dirty="0" smtClean="0"/>
            <a:t>производство металлоемких и крупногабаритных изделий</a:t>
          </a:r>
          <a:endParaRPr lang="ru-RU" sz="2000" b="1" dirty="0"/>
        </a:p>
      </dgm:t>
    </dgm:pt>
    <dgm:pt modelId="{570973F0-CA0C-4C4D-B27B-C842E4E2B1EB}" type="parTrans" cxnId="{D41F724B-2342-4965-B5D0-ED71CFAFE50B}">
      <dgm:prSet/>
      <dgm:spPr/>
      <dgm:t>
        <a:bodyPr/>
        <a:lstStyle/>
        <a:p>
          <a:endParaRPr lang="ru-RU"/>
        </a:p>
      </dgm:t>
    </dgm:pt>
    <dgm:pt modelId="{5A137290-7AC5-4BDF-9518-898738CAB8CA}" type="sibTrans" cxnId="{D41F724B-2342-4965-B5D0-ED71CFAFE50B}">
      <dgm:prSet/>
      <dgm:spPr/>
      <dgm:t>
        <a:bodyPr/>
        <a:lstStyle/>
        <a:p>
          <a:endParaRPr lang="ru-RU"/>
        </a:p>
      </dgm:t>
    </dgm:pt>
    <dgm:pt modelId="{D4425951-0E75-4DBA-8629-CBCA960D5F84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ru-RU" sz="2800" b="1" smtClean="0">
              <a:latin typeface="Constantia" pitchFamily="18" charset="0"/>
            </a:rPr>
            <a:t>Среднее</a:t>
          </a:r>
          <a:endParaRPr lang="ru-RU" sz="2800" dirty="0"/>
        </a:p>
      </dgm:t>
    </dgm:pt>
    <dgm:pt modelId="{F04A1C64-0CC2-4D36-97FD-CE444D793D0B}" type="parTrans" cxnId="{AEA1DFD3-C6F2-4D21-8AEE-E4C784C504F4}">
      <dgm:prSet/>
      <dgm:spPr/>
      <dgm:t>
        <a:bodyPr/>
        <a:lstStyle/>
        <a:p>
          <a:endParaRPr lang="ru-RU"/>
        </a:p>
      </dgm:t>
    </dgm:pt>
    <dgm:pt modelId="{B5BCC0D5-7C8B-4DF1-99B8-E00A62AD83EC}" type="sibTrans" cxnId="{AEA1DFD3-C6F2-4D21-8AEE-E4C784C504F4}">
      <dgm:prSet/>
      <dgm:spPr/>
      <dgm:t>
        <a:bodyPr/>
        <a:lstStyle/>
        <a:p>
          <a:endParaRPr lang="ru-RU"/>
        </a:p>
      </dgm:t>
    </dgm:pt>
    <dgm:pt modelId="{F7F2F6BA-42C3-4C22-86FF-292772AFFF56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ru-RU" sz="1600" b="1" i="0" dirty="0" smtClean="0"/>
            <a:t>В состав среднего машиностроения входят автомобилестроение, тракторостроение, </a:t>
          </a:r>
          <a:r>
            <a:rPr lang="ru-RU" sz="1600" b="1" i="0" dirty="0" err="1" smtClean="0"/>
            <a:t>станко-инструментальное</a:t>
          </a:r>
          <a:r>
            <a:rPr lang="ru-RU" sz="1600" b="1" i="0" dirty="0" smtClean="0"/>
            <a:t> машиностроение, разработка и производство технологического оборудования для легкой и пищевой промышленности.</a:t>
          </a:r>
          <a:endParaRPr lang="ru-RU" sz="1600" b="1" dirty="0"/>
        </a:p>
      </dgm:t>
    </dgm:pt>
    <dgm:pt modelId="{1D5036E9-8945-4629-AF4E-43A5D7470785}" type="parTrans" cxnId="{19A4E064-8D4C-4701-888C-DE6F7941D90F}">
      <dgm:prSet/>
      <dgm:spPr/>
      <dgm:t>
        <a:bodyPr/>
        <a:lstStyle/>
        <a:p>
          <a:endParaRPr lang="ru-RU"/>
        </a:p>
      </dgm:t>
    </dgm:pt>
    <dgm:pt modelId="{CA169344-6F4F-4F98-A8B0-D40BD8D0A264}" type="sibTrans" cxnId="{19A4E064-8D4C-4701-888C-DE6F7941D90F}">
      <dgm:prSet/>
      <dgm:spPr/>
      <dgm:t>
        <a:bodyPr/>
        <a:lstStyle/>
        <a:p>
          <a:endParaRPr lang="ru-RU"/>
        </a:p>
      </dgm:t>
    </dgm:pt>
    <dgm:pt modelId="{E40ECAE0-A831-4E43-B27C-DDB90EA83CE5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nstantia" pitchFamily="18" charset="0"/>
            </a:rPr>
            <a:t>Точное</a:t>
          </a:r>
          <a:endParaRPr lang="ru-RU" b="1" dirty="0">
            <a:solidFill>
              <a:schemeClr val="tx1"/>
            </a:solidFill>
          </a:endParaRPr>
        </a:p>
      </dgm:t>
    </dgm:pt>
    <dgm:pt modelId="{9E7D1F64-DF8C-4F8B-A5E0-E3BA98A93372}" type="parTrans" cxnId="{7EBC491A-DAFE-4AB0-871C-684DF55D8C68}">
      <dgm:prSet/>
      <dgm:spPr/>
      <dgm:t>
        <a:bodyPr/>
        <a:lstStyle/>
        <a:p>
          <a:endParaRPr lang="ru-RU"/>
        </a:p>
      </dgm:t>
    </dgm:pt>
    <dgm:pt modelId="{061D0163-9CE9-49A7-8C41-C3B4D5831FCB}" type="sibTrans" cxnId="{7EBC491A-DAFE-4AB0-871C-684DF55D8C68}">
      <dgm:prSet/>
      <dgm:spPr/>
      <dgm:t>
        <a:bodyPr/>
        <a:lstStyle/>
        <a:p>
          <a:endParaRPr lang="ru-RU"/>
        </a:p>
      </dgm:t>
    </dgm:pt>
    <dgm:pt modelId="{27F20ED8-FE8D-43E3-A766-5310A10E5735}">
      <dgm:prSet phldrT="[Текст]"/>
      <dgm:spPr/>
      <dgm:t>
        <a:bodyPr/>
        <a:lstStyle/>
        <a:p>
          <a:r>
            <a:rPr lang="ru-RU" b="1" dirty="0" smtClean="0"/>
            <a:t>приборостроение, радиотехническое и электронное машиностроение, электротехническая промышленность.</a:t>
          </a:r>
          <a:endParaRPr lang="ru-RU" b="1" dirty="0"/>
        </a:p>
      </dgm:t>
    </dgm:pt>
    <dgm:pt modelId="{BEED7BEF-C881-4C48-AA4E-F37202F957ED}" type="parTrans" cxnId="{863DCA27-9139-4670-9071-3E1ACDEB9954}">
      <dgm:prSet/>
      <dgm:spPr/>
      <dgm:t>
        <a:bodyPr/>
        <a:lstStyle/>
        <a:p>
          <a:endParaRPr lang="ru-RU"/>
        </a:p>
      </dgm:t>
    </dgm:pt>
    <dgm:pt modelId="{2B54E402-7B95-41EF-8343-8C6F245A65D3}" type="sibTrans" cxnId="{863DCA27-9139-4670-9071-3E1ACDEB9954}">
      <dgm:prSet/>
      <dgm:spPr/>
      <dgm:t>
        <a:bodyPr/>
        <a:lstStyle/>
        <a:p>
          <a:endParaRPr lang="ru-RU"/>
        </a:p>
      </dgm:t>
    </dgm:pt>
    <dgm:pt modelId="{BAD77BB0-B210-4196-B296-A9FF4B99670F}">
      <dgm:prSet custT="1"/>
      <dgm:spPr/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endParaRPr lang="ru-RU" sz="2800" b="1" dirty="0" smtClean="0">
            <a:latin typeface="Constantia" pitchFamily="18" charset="0"/>
          </a:endParaRPr>
        </a:p>
        <a:p>
          <a:pPr>
            <a:lnSpc>
              <a:spcPct val="100000"/>
            </a:lnSpc>
            <a:spcAft>
              <a:spcPts val="600"/>
            </a:spcAft>
          </a:pPr>
          <a:r>
            <a:rPr lang="ru-RU" sz="2800" b="1" dirty="0" smtClean="0">
              <a:latin typeface="Constantia" pitchFamily="18" charset="0"/>
            </a:rPr>
            <a:t>Общее </a:t>
          </a:r>
        </a:p>
        <a:p>
          <a:pPr>
            <a:lnSpc>
              <a:spcPct val="100000"/>
            </a:lnSpc>
            <a:spcAft>
              <a:spcPts val="600"/>
            </a:spcAft>
          </a:pPr>
          <a:r>
            <a:rPr lang="ru-RU" sz="1800" b="1" i="0" dirty="0" smtClean="0"/>
            <a:t> представлено транспортным машиностроением (железнодорожное, судостроение, авиационное, ракетно-космическая промышленность, но без автомобилестроения) </a:t>
          </a:r>
          <a:endParaRPr lang="ru-RU" sz="1800" b="1" dirty="0" smtClean="0">
            <a:latin typeface="Constantia" pitchFamily="18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endParaRPr lang="ru-RU" sz="2800" b="1" dirty="0">
            <a:latin typeface="Constantia" pitchFamily="18" charset="0"/>
          </a:endParaRPr>
        </a:p>
      </dgm:t>
    </dgm:pt>
    <dgm:pt modelId="{AF789101-B82C-40FD-9629-42C30FAB1CC7}" type="parTrans" cxnId="{1821268E-9A9D-45C7-9F3D-C6271C5F38AB}">
      <dgm:prSet/>
      <dgm:spPr/>
      <dgm:t>
        <a:bodyPr/>
        <a:lstStyle/>
        <a:p>
          <a:endParaRPr lang="ru-RU"/>
        </a:p>
      </dgm:t>
    </dgm:pt>
    <dgm:pt modelId="{935C5375-C446-4DA0-A661-F80044938B0C}" type="sibTrans" cxnId="{1821268E-9A9D-45C7-9F3D-C6271C5F38AB}">
      <dgm:prSet/>
      <dgm:spPr/>
      <dgm:t>
        <a:bodyPr/>
        <a:lstStyle/>
        <a:p>
          <a:endParaRPr lang="ru-RU"/>
        </a:p>
      </dgm:t>
    </dgm:pt>
    <dgm:pt modelId="{BE28F660-A3FB-4EE1-8BBA-1E99E8CB5745}" type="pres">
      <dgm:prSet presAssocID="{8519C1A9-DC99-4845-BD1E-A4CB58C23524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7B3C15-2FAD-4811-A3DE-8336266E51A4}" type="pres">
      <dgm:prSet presAssocID="{8224232A-65FC-4522-BA57-3A3552C378FC}" presName="comp" presStyleCnt="0"/>
      <dgm:spPr/>
    </dgm:pt>
    <dgm:pt modelId="{D9EB7DEA-E026-4B59-BFC9-63C56CF52A0A}" type="pres">
      <dgm:prSet presAssocID="{8224232A-65FC-4522-BA57-3A3552C378FC}" presName="box" presStyleLbl="node1" presStyleIdx="0" presStyleCnt="4" custScaleY="92887" custLinFactNeighborX="-1613"/>
      <dgm:spPr/>
      <dgm:t>
        <a:bodyPr/>
        <a:lstStyle/>
        <a:p>
          <a:endParaRPr lang="ru-RU"/>
        </a:p>
      </dgm:t>
    </dgm:pt>
    <dgm:pt modelId="{C7EC7E19-5A2B-4056-9C06-C2472D4768F2}" type="pres">
      <dgm:prSet presAssocID="{8224232A-65FC-4522-BA57-3A3552C378FC}" presName="img" presStyleLbl="fgImgPlace1" presStyleIdx="0" presStyleCnt="4" custScaleX="106369" custScaleY="10214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A73199AD-B7B2-41C0-99BF-66288944DE9F}" type="pres">
      <dgm:prSet presAssocID="{8224232A-65FC-4522-BA57-3A3552C378FC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649FB8-4246-4299-9AD2-BBB85834B623}" type="pres">
      <dgm:prSet presAssocID="{58AF2C6F-6BDC-45CE-AABC-BD1D282D2710}" presName="spacer" presStyleCnt="0"/>
      <dgm:spPr/>
    </dgm:pt>
    <dgm:pt modelId="{F66A5B33-19B1-4A4E-A34D-704EC5212E16}" type="pres">
      <dgm:prSet presAssocID="{BAD77BB0-B210-4196-B296-A9FF4B99670F}" presName="comp" presStyleCnt="0"/>
      <dgm:spPr/>
    </dgm:pt>
    <dgm:pt modelId="{14E8E22F-AD81-421F-B50F-77BE72CC4583}" type="pres">
      <dgm:prSet presAssocID="{BAD77BB0-B210-4196-B296-A9FF4B99670F}" presName="box" presStyleLbl="node1" presStyleIdx="1" presStyleCnt="4" custScaleY="113072"/>
      <dgm:spPr/>
      <dgm:t>
        <a:bodyPr/>
        <a:lstStyle/>
        <a:p>
          <a:endParaRPr lang="ru-RU"/>
        </a:p>
      </dgm:t>
    </dgm:pt>
    <dgm:pt modelId="{6B4C65DC-CD1F-4F7F-9465-38B931790016}" type="pres">
      <dgm:prSet presAssocID="{BAD77BB0-B210-4196-B296-A9FF4B99670F}" presName="img" presStyleLbl="fgImgPlace1" presStyleIdx="1" presStyleCnt="4" custScaleX="103309" custScaleY="13165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01F00166-7F2C-4331-A9D4-099D82384569}" type="pres">
      <dgm:prSet presAssocID="{BAD77BB0-B210-4196-B296-A9FF4B99670F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E680A6-A55F-4FA9-B928-99CE9F89270E}" type="pres">
      <dgm:prSet presAssocID="{935C5375-C446-4DA0-A661-F80044938B0C}" presName="spacer" presStyleCnt="0"/>
      <dgm:spPr/>
    </dgm:pt>
    <dgm:pt modelId="{C304527E-4EB4-43A8-B8F7-ABBA1AC16D43}" type="pres">
      <dgm:prSet presAssocID="{D4425951-0E75-4DBA-8629-CBCA960D5F84}" presName="comp" presStyleCnt="0"/>
      <dgm:spPr/>
    </dgm:pt>
    <dgm:pt modelId="{5DE569D9-4EC8-46A0-B9E4-C4C382035361}" type="pres">
      <dgm:prSet presAssocID="{D4425951-0E75-4DBA-8629-CBCA960D5F84}" presName="box" presStyleLbl="node1" presStyleIdx="2" presStyleCnt="4" custScaleY="121398"/>
      <dgm:spPr/>
      <dgm:t>
        <a:bodyPr/>
        <a:lstStyle/>
        <a:p>
          <a:endParaRPr lang="ru-RU"/>
        </a:p>
      </dgm:t>
    </dgm:pt>
    <dgm:pt modelId="{E1A82300-7F1F-4022-9CC9-7EDB31840C04}" type="pres">
      <dgm:prSet presAssocID="{D4425951-0E75-4DBA-8629-CBCA960D5F84}" presName="img" presStyleLbl="fgImgPlace1" presStyleIdx="2" presStyleCnt="4" custScaleX="106369" custScaleY="134479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3C7073B3-15FE-48BC-9754-7621F7E8362E}" type="pres">
      <dgm:prSet presAssocID="{D4425951-0E75-4DBA-8629-CBCA960D5F84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D7D3C6-550D-47FE-9051-A31A9DE363D3}" type="pres">
      <dgm:prSet presAssocID="{B5BCC0D5-7C8B-4DF1-99B8-E00A62AD83EC}" presName="spacer" presStyleCnt="0"/>
      <dgm:spPr/>
    </dgm:pt>
    <dgm:pt modelId="{BB774EE8-7FC8-43F9-BE0A-C8FBB2025BFC}" type="pres">
      <dgm:prSet presAssocID="{E40ECAE0-A831-4E43-B27C-DDB90EA83CE5}" presName="comp" presStyleCnt="0"/>
      <dgm:spPr/>
    </dgm:pt>
    <dgm:pt modelId="{EAD21039-84F0-4F29-B103-150247A23D8A}" type="pres">
      <dgm:prSet presAssocID="{E40ECAE0-A831-4E43-B27C-DDB90EA83CE5}" presName="box" presStyleLbl="node1" presStyleIdx="3" presStyleCnt="4"/>
      <dgm:spPr/>
      <dgm:t>
        <a:bodyPr/>
        <a:lstStyle/>
        <a:p>
          <a:endParaRPr lang="ru-RU"/>
        </a:p>
      </dgm:t>
    </dgm:pt>
    <dgm:pt modelId="{0C75100E-1228-4FEC-B33B-14ADF48E90A8}" type="pres">
      <dgm:prSet presAssocID="{E40ECAE0-A831-4E43-B27C-DDB90EA83CE5}" presName="img" presStyleLbl="fgImgPlace1" presStyleIdx="3" presStyleCnt="4" custScaleX="103309" custScaleY="125882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3D253487-600B-438C-B7E8-347C6ADC91C9}" type="pres">
      <dgm:prSet presAssocID="{E40ECAE0-A831-4E43-B27C-DDB90EA83CE5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0D8FAAF-2A32-4F65-BD3E-92E29CCEEC04}" type="presOf" srcId="{F7F2F6BA-42C3-4C22-86FF-292772AFFF56}" destId="{5DE569D9-4EC8-46A0-B9E4-C4C382035361}" srcOrd="0" destOrd="1" presId="urn:microsoft.com/office/officeart/2005/8/layout/vList4#1"/>
    <dgm:cxn modelId="{8D927258-090A-4C7A-9631-1E36C0C28C15}" type="presOf" srcId="{75FBEE45-174F-41BA-8B2F-A39F18D78101}" destId="{D9EB7DEA-E026-4B59-BFC9-63C56CF52A0A}" srcOrd="0" destOrd="1" presId="urn:microsoft.com/office/officeart/2005/8/layout/vList4#1"/>
    <dgm:cxn modelId="{A1E04906-88D4-4CE7-9429-2D4B0B435AB9}" srcId="{8519C1A9-DC99-4845-BD1E-A4CB58C23524}" destId="{8224232A-65FC-4522-BA57-3A3552C378FC}" srcOrd="0" destOrd="0" parTransId="{3FB824B5-4C01-44C6-B210-E6BAF1C54D1D}" sibTransId="{58AF2C6F-6BDC-45CE-AABC-BD1D282D2710}"/>
    <dgm:cxn modelId="{AEA1DFD3-C6F2-4D21-8AEE-E4C784C504F4}" srcId="{8519C1A9-DC99-4845-BD1E-A4CB58C23524}" destId="{D4425951-0E75-4DBA-8629-CBCA960D5F84}" srcOrd="2" destOrd="0" parTransId="{F04A1C64-0CC2-4D36-97FD-CE444D793D0B}" sibTransId="{B5BCC0D5-7C8B-4DF1-99B8-E00A62AD83EC}"/>
    <dgm:cxn modelId="{7EBC491A-DAFE-4AB0-871C-684DF55D8C68}" srcId="{8519C1A9-DC99-4845-BD1E-A4CB58C23524}" destId="{E40ECAE0-A831-4E43-B27C-DDB90EA83CE5}" srcOrd="3" destOrd="0" parTransId="{9E7D1F64-DF8C-4F8B-A5E0-E3BA98A93372}" sibTransId="{061D0163-9CE9-49A7-8C41-C3B4D5831FCB}"/>
    <dgm:cxn modelId="{821A21A2-A95C-4559-AD90-2D09E583A378}" type="presOf" srcId="{E40ECAE0-A831-4E43-B27C-DDB90EA83CE5}" destId="{3D253487-600B-438C-B7E8-347C6ADC91C9}" srcOrd="1" destOrd="0" presId="urn:microsoft.com/office/officeart/2005/8/layout/vList4#1"/>
    <dgm:cxn modelId="{863DCA27-9139-4670-9071-3E1ACDEB9954}" srcId="{E40ECAE0-A831-4E43-B27C-DDB90EA83CE5}" destId="{27F20ED8-FE8D-43E3-A766-5310A10E5735}" srcOrd="0" destOrd="0" parTransId="{BEED7BEF-C881-4C48-AA4E-F37202F957ED}" sibTransId="{2B54E402-7B95-41EF-8343-8C6F245A65D3}"/>
    <dgm:cxn modelId="{86DC10BB-5D94-4B77-BA40-55DDF1AD25A9}" type="presOf" srcId="{BAD77BB0-B210-4196-B296-A9FF4B99670F}" destId="{14E8E22F-AD81-421F-B50F-77BE72CC4583}" srcOrd="0" destOrd="0" presId="urn:microsoft.com/office/officeart/2005/8/layout/vList4#1"/>
    <dgm:cxn modelId="{8E8DF83F-FF05-4F2D-8096-2E088BCC08DB}" type="presOf" srcId="{F7F2F6BA-42C3-4C22-86FF-292772AFFF56}" destId="{3C7073B3-15FE-48BC-9754-7621F7E8362E}" srcOrd="1" destOrd="1" presId="urn:microsoft.com/office/officeart/2005/8/layout/vList4#1"/>
    <dgm:cxn modelId="{4EBCA31F-17F5-4B2E-ADB6-B406C9042982}" type="presOf" srcId="{8224232A-65FC-4522-BA57-3A3552C378FC}" destId="{D9EB7DEA-E026-4B59-BFC9-63C56CF52A0A}" srcOrd="0" destOrd="0" presId="urn:microsoft.com/office/officeart/2005/8/layout/vList4#1"/>
    <dgm:cxn modelId="{6F26DB2F-E86D-4591-911A-3455C3B46386}" type="presOf" srcId="{27F20ED8-FE8D-43E3-A766-5310A10E5735}" destId="{3D253487-600B-438C-B7E8-347C6ADC91C9}" srcOrd="1" destOrd="1" presId="urn:microsoft.com/office/officeart/2005/8/layout/vList4#1"/>
    <dgm:cxn modelId="{1821268E-9A9D-45C7-9F3D-C6271C5F38AB}" srcId="{8519C1A9-DC99-4845-BD1E-A4CB58C23524}" destId="{BAD77BB0-B210-4196-B296-A9FF4B99670F}" srcOrd="1" destOrd="0" parTransId="{AF789101-B82C-40FD-9629-42C30FAB1CC7}" sibTransId="{935C5375-C446-4DA0-A661-F80044938B0C}"/>
    <dgm:cxn modelId="{2675CCC2-6B65-4532-8444-26BD082DA65F}" type="presOf" srcId="{8519C1A9-DC99-4845-BD1E-A4CB58C23524}" destId="{BE28F660-A3FB-4EE1-8BBA-1E99E8CB5745}" srcOrd="0" destOrd="0" presId="urn:microsoft.com/office/officeart/2005/8/layout/vList4#1"/>
    <dgm:cxn modelId="{8B3BD8F4-14B4-4C58-A9FD-A48C2906B561}" type="presOf" srcId="{27F20ED8-FE8D-43E3-A766-5310A10E5735}" destId="{EAD21039-84F0-4F29-B103-150247A23D8A}" srcOrd="0" destOrd="1" presId="urn:microsoft.com/office/officeart/2005/8/layout/vList4#1"/>
    <dgm:cxn modelId="{A39A0819-740D-45B7-8086-7B23128345DE}" type="presOf" srcId="{BAD77BB0-B210-4196-B296-A9FF4B99670F}" destId="{01F00166-7F2C-4331-A9D4-099D82384569}" srcOrd="1" destOrd="0" presId="urn:microsoft.com/office/officeart/2005/8/layout/vList4#1"/>
    <dgm:cxn modelId="{6478C69C-CDD1-4CF4-9B9E-9E9C57E3B492}" type="presOf" srcId="{75FBEE45-174F-41BA-8B2F-A39F18D78101}" destId="{A73199AD-B7B2-41C0-99BF-66288944DE9F}" srcOrd="1" destOrd="1" presId="urn:microsoft.com/office/officeart/2005/8/layout/vList4#1"/>
    <dgm:cxn modelId="{19A4E064-8D4C-4701-888C-DE6F7941D90F}" srcId="{D4425951-0E75-4DBA-8629-CBCA960D5F84}" destId="{F7F2F6BA-42C3-4C22-86FF-292772AFFF56}" srcOrd="0" destOrd="0" parTransId="{1D5036E9-8945-4629-AF4E-43A5D7470785}" sibTransId="{CA169344-6F4F-4F98-A8B0-D40BD8D0A264}"/>
    <dgm:cxn modelId="{FFF1BD66-9CAD-4E8F-BA5D-9AC82E01333C}" type="presOf" srcId="{E40ECAE0-A831-4E43-B27C-DDB90EA83CE5}" destId="{EAD21039-84F0-4F29-B103-150247A23D8A}" srcOrd="0" destOrd="0" presId="urn:microsoft.com/office/officeart/2005/8/layout/vList4#1"/>
    <dgm:cxn modelId="{12D8F50D-EB05-47CA-B36C-E478F321EF6F}" type="presOf" srcId="{D4425951-0E75-4DBA-8629-CBCA960D5F84}" destId="{5DE569D9-4EC8-46A0-B9E4-C4C382035361}" srcOrd="0" destOrd="0" presId="urn:microsoft.com/office/officeart/2005/8/layout/vList4#1"/>
    <dgm:cxn modelId="{069442E2-83C7-4DCE-AF18-4861E96ABE66}" type="presOf" srcId="{D4425951-0E75-4DBA-8629-CBCA960D5F84}" destId="{3C7073B3-15FE-48BC-9754-7621F7E8362E}" srcOrd="1" destOrd="0" presId="urn:microsoft.com/office/officeart/2005/8/layout/vList4#1"/>
    <dgm:cxn modelId="{B2DF6BB8-FCC2-4440-AE78-A47BA618172E}" type="presOf" srcId="{8224232A-65FC-4522-BA57-3A3552C378FC}" destId="{A73199AD-B7B2-41C0-99BF-66288944DE9F}" srcOrd="1" destOrd="0" presId="urn:microsoft.com/office/officeart/2005/8/layout/vList4#1"/>
    <dgm:cxn modelId="{D41F724B-2342-4965-B5D0-ED71CFAFE50B}" srcId="{8224232A-65FC-4522-BA57-3A3552C378FC}" destId="{75FBEE45-174F-41BA-8B2F-A39F18D78101}" srcOrd="0" destOrd="0" parTransId="{570973F0-CA0C-4C4D-B27B-C842E4E2B1EB}" sibTransId="{5A137290-7AC5-4BDF-9518-898738CAB8CA}"/>
    <dgm:cxn modelId="{A4BACBA4-5A1F-4C1B-9AEC-E1AF8EADFDF6}" type="presParOf" srcId="{BE28F660-A3FB-4EE1-8BBA-1E99E8CB5745}" destId="{407B3C15-2FAD-4811-A3DE-8336266E51A4}" srcOrd="0" destOrd="0" presId="urn:microsoft.com/office/officeart/2005/8/layout/vList4#1"/>
    <dgm:cxn modelId="{D2694605-754F-4C40-8485-78645AD6AF1B}" type="presParOf" srcId="{407B3C15-2FAD-4811-A3DE-8336266E51A4}" destId="{D9EB7DEA-E026-4B59-BFC9-63C56CF52A0A}" srcOrd="0" destOrd="0" presId="urn:microsoft.com/office/officeart/2005/8/layout/vList4#1"/>
    <dgm:cxn modelId="{B146DFCC-9034-41F1-9620-E481B436F417}" type="presParOf" srcId="{407B3C15-2FAD-4811-A3DE-8336266E51A4}" destId="{C7EC7E19-5A2B-4056-9C06-C2472D4768F2}" srcOrd="1" destOrd="0" presId="urn:microsoft.com/office/officeart/2005/8/layout/vList4#1"/>
    <dgm:cxn modelId="{88EB9DF8-B2BF-45B1-B540-7DA5E6042693}" type="presParOf" srcId="{407B3C15-2FAD-4811-A3DE-8336266E51A4}" destId="{A73199AD-B7B2-41C0-99BF-66288944DE9F}" srcOrd="2" destOrd="0" presId="urn:microsoft.com/office/officeart/2005/8/layout/vList4#1"/>
    <dgm:cxn modelId="{202F0C40-C6A4-40D3-A0B4-3CF4FE6671CF}" type="presParOf" srcId="{BE28F660-A3FB-4EE1-8BBA-1E99E8CB5745}" destId="{AB649FB8-4246-4299-9AD2-BBB85834B623}" srcOrd="1" destOrd="0" presId="urn:microsoft.com/office/officeart/2005/8/layout/vList4#1"/>
    <dgm:cxn modelId="{BFC303DC-D17A-4F40-BBE0-7027A27DEB96}" type="presParOf" srcId="{BE28F660-A3FB-4EE1-8BBA-1E99E8CB5745}" destId="{F66A5B33-19B1-4A4E-A34D-704EC5212E16}" srcOrd="2" destOrd="0" presId="urn:microsoft.com/office/officeart/2005/8/layout/vList4#1"/>
    <dgm:cxn modelId="{04D0F278-3E1D-4E57-9D67-855DA8EACF5D}" type="presParOf" srcId="{F66A5B33-19B1-4A4E-A34D-704EC5212E16}" destId="{14E8E22F-AD81-421F-B50F-77BE72CC4583}" srcOrd="0" destOrd="0" presId="urn:microsoft.com/office/officeart/2005/8/layout/vList4#1"/>
    <dgm:cxn modelId="{EC03C2EA-85DA-4868-B517-C3CEB5FBEA41}" type="presParOf" srcId="{F66A5B33-19B1-4A4E-A34D-704EC5212E16}" destId="{6B4C65DC-CD1F-4F7F-9465-38B931790016}" srcOrd="1" destOrd="0" presId="urn:microsoft.com/office/officeart/2005/8/layout/vList4#1"/>
    <dgm:cxn modelId="{44DE8CD5-8C20-4B3F-A2C8-4E1C586BC173}" type="presParOf" srcId="{F66A5B33-19B1-4A4E-A34D-704EC5212E16}" destId="{01F00166-7F2C-4331-A9D4-099D82384569}" srcOrd="2" destOrd="0" presId="urn:microsoft.com/office/officeart/2005/8/layout/vList4#1"/>
    <dgm:cxn modelId="{B8184561-77A7-496B-ACC5-204C7EB003C9}" type="presParOf" srcId="{BE28F660-A3FB-4EE1-8BBA-1E99E8CB5745}" destId="{84E680A6-A55F-4FA9-B928-99CE9F89270E}" srcOrd="3" destOrd="0" presId="urn:microsoft.com/office/officeart/2005/8/layout/vList4#1"/>
    <dgm:cxn modelId="{7606314A-82A3-4B5E-B1FE-07CA4EBD2DEA}" type="presParOf" srcId="{BE28F660-A3FB-4EE1-8BBA-1E99E8CB5745}" destId="{C304527E-4EB4-43A8-B8F7-ABBA1AC16D43}" srcOrd="4" destOrd="0" presId="urn:microsoft.com/office/officeart/2005/8/layout/vList4#1"/>
    <dgm:cxn modelId="{6C87CC5D-4E7D-4118-9A7F-5DEAAD846E40}" type="presParOf" srcId="{C304527E-4EB4-43A8-B8F7-ABBA1AC16D43}" destId="{5DE569D9-4EC8-46A0-B9E4-C4C382035361}" srcOrd="0" destOrd="0" presId="urn:microsoft.com/office/officeart/2005/8/layout/vList4#1"/>
    <dgm:cxn modelId="{022EC69F-8DAA-458F-B1A6-7BDF184F5E2F}" type="presParOf" srcId="{C304527E-4EB4-43A8-B8F7-ABBA1AC16D43}" destId="{E1A82300-7F1F-4022-9CC9-7EDB31840C04}" srcOrd="1" destOrd="0" presId="urn:microsoft.com/office/officeart/2005/8/layout/vList4#1"/>
    <dgm:cxn modelId="{6ED86ED4-BF78-4837-A439-05AC30ED587C}" type="presParOf" srcId="{C304527E-4EB4-43A8-B8F7-ABBA1AC16D43}" destId="{3C7073B3-15FE-48BC-9754-7621F7E8362E}" srcOrd="2" destOrd="0" presId="urn:microsoft.com/office/officeart/2005/8/layout/vList4#1"/>
    <dgm:cxn modelId="{A88E1C81-3B90-4DAB-85FF-CE52CF3D7BB8}" type="presParOf" srcId="{BE28F660-A3FB-4EE1-8BBA-1E99E8CB5745}" destId="{60D7D3C6-550D-47FE-9051-A31A9DE363D3}" srcOrd="5" destOrd="0" presId="urn:microsoft.com/office/officeart/2005/8/layout/vList4#1"/>
    <dgm:cxn modelId="{6382D24A-59AA-493E-A680-707BB0276F7B}" type="presParOf" srcId="{BE28F660-A3FB-4EE1-8BBA-1E99E8CB5745}" destId="{BB774EE8-7FC8-43F9-BE0A-C8FBB2025BFC}" srcOrd="6" destOrd="0" presId="urn:microsoft.com/office/officeart/2005/8/layout/vList4#1"/>
    <dgm:cxn modelId="{DB8CCD7A-0360-44D7-A5A1-3C7EC23949C7}" type="presParOf" srcId="{BB774EE8-7FC8-43F9-BE0A-C8FBB2025BFC}" destId="{EAD21039-84F0-4F29-B103-150247A23D8A}" srcOrd="0" destOrd="0" presId="urn:microsoft.com/office/officeart/2005/8/layout/vList4#1"/>
    <dgm:cxn modelId="{D8A1643D-1540-4BD2-8FFC-906F25B8D7FF}" type="presParOf" srcId="{BB774EE8-7FC8-43F9-BE0A-C8FBB2025BFC}" destId="{0C75100E-1228-4FEC-B33B-14ADF48E90A8}" srcOrd="1" destOrd="0" presId="urn:microsoft.com/office/officeart/2005/8/layout/vList4#1"/>
    <dgm:cxn modelId="{84712CCE-B370-44A1-BD7E-952B1F9EE43B}" type="presParOf" srcId="{BB774EE8-7FC8-43F9-BE0A-C8FBB2025BFC}" destId="{3D253487-600B-438C-B7E8-347C6ADC91C9}" srcOrd="2" destOrd="0" presId="urn:microsoft.com/office/officeart/2005/8/layout/vList4#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22757B-8A59-441A-B057-53221E51DDE2}">
      <dsp:nvSpPr>
        <dsp:cNvPr id="0" name=""/>
        <dsp:cNvSpPr/>
      </dsp:nvSpPr>
      <dsp:spPr>
        <a:xfrm>
          <a:off x="0" y="4778795"/>
          <a:ext cx="9096972" cy="864782"/>
        </a:xfrm>
        <a:prstGeom prst="rightArrow">
          <a:avLst/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E37C83-0789-4B85-A992-E3889928EF35}">
      <dsp:nvSpPr>
        <dsp:cNvPr id="0" name=""/>
        <dsp:cNvSpPr/>
      </dsp:nvSpPr>
      <dsp:spPr>
        <a:xfrm>
          <a:off x="0" y="401664"/>
          <a:ext cx="2222187" cy="4241803"/>
        </a:xfrm>
        <a:prstGeom prst="roundRect">
          <a:avLst/>
        </a:prstGeom>
        <a:gradFill rotWithShape="1">
          <a:gsLst>
            <a:gs pos="0">
              <a:schemeClr val="accent6">
                <a:tint val="15000"/>
                <a:satMod val="250000"/>
              </a:schemeClr>
            </a:gs>
            <a:gs pos="49000">
              <a:schemeClr val="accent6">
                <a:tint val="50000"/>
                <a:satMod val="200000"/>
              </a:schemeClr>
            </a:gs>
            <a:gs pos="49100">
              <a:schemeClr val="accent6">
                <a:tint val="64000"/>
                <a:satMod val="160000"/>
              </a:schemeClr>
            </a:gs>
            <a:gs pos="92000">
              <a:schemeClr val="accent6">
                <a:tint val="50000"/>
                <a:satMod val="200000"/>
              </a:schemeClr>
            </a:gs>
            <a:gs pos="100000">
              <a:schemeClr val="accent6">
                <a:tint val="43000"/>
                <a:satMod val="190000"/>
              </a:schemeClr>
            </a:gs>
          </a:gsLst>
          <a:lin ang="5400000" scaled="1"/>
        </a:gradFill>
        <a:ln w="11430" cap="flat" cmpd="sng" algn="ctr">
          <a:solidFill>
            <a:schemeClr val="accent6"/>
          </a:solidFill>
          <a:prstDash val="solid"/>
        </a:ln>
        <a:effectLst>
          <a:outerShdw blurRad="50800" dist="25000" dir="5400000" rotWithShape="0">
            <a:schemeClr val="accent6">
              <a:shade val="30000"/>
              <a:satMod val="150000"/>
              <a:alpha val="38000"/>
            </a:scheme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Старые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 возникшим еще в </a:t>
          </a:r>
          <a:r>
            <a:rPr lang="en-US" sz="1800" kern="1200" dirty="0" smtClean="0"/>
            <a:t>XVIII </a:t>
          </a:r>
          <a:r>
            <a:rPr lang="ru-RU" sz="1800" kern="1200" dirty="0" smtClean="0"/>
            <a:t>и первой половине </a:t>
          </a:r>
          <a:r>
            <a:rPr lang="en-US" sz="1800" kern="1200" dirty="0" smtClean="0"/>
            <a:t>XIX </a:t>
          </a:r>
          <a:r>
            <a:rPr lang="ru-RU" sz="1800" kern="1200" dirty="0" smtClean="0"/>
            <a:t>вв.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/>
            <a:t> (</a:t>
          </a:r>
          <a:r>
            <a:rPr lang="ru-RU" sz="1800" b="0" kern="1200" dirty="0" smtClean="0">
              <a:solidFill>
                <a:schemeClr val="tx1"/>
              </a:solidFill>
              <a:cs typeface="Arial" charset="0"/>
            </a:rPr>
            <a:t>Судостроение, Станкостроение, </a:t>
          </a:r>
          <a:r>
            <a:rPr lang="ru-RU" sz="1800" b="0" kern="1200" dirty="0" err="1" smtClean="0">
              <a:solidFill>
                <a:schemeClr val="tx1"/>
              </a:solidFill>
              <a:cs typeface="Arial" charset="0"/>
            </a:rPr>
            <a:t>Железнодорож</a:t>
          </a:r>
          <a:r>
            <a:rPr lang="ru-RU" sz="1800" b="0" kern="1200" dirty="0" smtClean="0">
              <a:solidFill>
                <a:schemeClr val="tx1"/>
              </a:solidFill>
              <a:cs typeface="Arial" charset="0"/>
            </a:rPr>
            <a:t>)</a:t>
          </a:r>
          <a:r>
            <a:rPr lang="en-US" sz="1300" b="0" kern="1200" dirty="0" smtClean="0">
              <a:solidFill>
                <a:schemeClr val="bg1"/>
              </a:solidFill>
              <a:cs typeface="Arial" charset="0"/>
            </a:rPr>
            <a:t>.</a:t>
          </a:r>
          <a:endParaRPr lang="ru-RU" sz="1300" b="0" kern="1200" dirty="0"/>
        </a:p>
      </dsp:txBody>
      <dsp:txXfrm>
        <a:off x="108478" y="510142"/>
        <a:ext cx="2005231" cy="4024847"/>
      </dsp:txXfrm>
    </dsp:sp>
    <dsp:sp modelId="{62A6CA21-279D-4B9B-9EA3-DA1CB762BA9E}">
      <dsp:nvSpPr>
        <dsp:cNvPr id="0" name=""/>
        <dsp:cNvSpPr/>
      </dsp:nvSpPr>
      <dsp:spPr>
        <a:xfrm>
          <a:off x="2497012" y="142872"/>
          <a:ext cx="3169405" cy="4630668"/>
        </a:xfrm>
        <a:prstGeom prst="roundRect">
          <a:avLst/>
        </a:prstGeom>
        <a:gradFill rotWithShape="1">
          <a:gsLst>
            <a:gs pos="0">
              <a:schemeClr val="accent4">
                <a:tint val="15000"/>
                <a:satMod val="250000"/>
              </a:schemeClr>
            </a:gs>
            <a:gs pos="49000">
              <a:schemeClr val="accent4">
                <a:tint val="50000"/>
                <a:satMod val="200000"/>
              </a:schemeClr>
            </a:gs>
            <a:gs pos="49100">
              <a:schemeClr val="accent4">
                <a:tint val="64000"/>
                <a:satMod val="160000"/>
              </a:schemeClr>
            </a:gs>
            <a:gs pos="92000">
              <a:schemeClr val="accent4">
                <a:tint val="50000"/>
                <a:satMod val="200000"/>
              </a:schemeClr>
            </a:gs>
            <a:gs pos="100000">
              <a:schemeClr val="accent4">
                <a:tint val="43000"/>
                <a:satMod val="190000"/>
              </a:schemeClr>
            </a:gs>
          </a:gsLst>
          <a:lin ang="5400000" scaled="1"/>
        </a:gradFill>
        <a:ln w="11430" cap="flat" cmpd="sng" algn="ctr">
          <a:solidFill>
            <a:schemeClr val="accent4"/>
          </a:solidFill>
          <a:prstDash val="solid"/>
        </a:ln>
        <a:effectLst>
          <a:outerShdw blurRad="50800" dist="25000" dir="5400000" rotWithShape="0">
            <a:schemeClr val="accent4">
              <a:shade val="30000"/>
              <a:satMod val="150000"/>
              <a:alpha val="38000"/>
            </a:scheme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tx1"/>
              </a:solidFill>
            </a:rPr>
            <a:t>Новые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возникли во второй половине </a:t>
          </a:r>
          <a:r>
            <a:rPr lang="en-US" sz="1800" kern="1200" dirty="0" smtClean="0"/>
            <a:t>XIX </a:t>
          </a:r>
          <a:r>
            <a:rPr lang="ru-RU" sz="1800" kern="1200" dirty="0" smtClean="0"/>
            <a:t>и первой половине </a:t>
          </a:r>
          <a:r>
            <a:rPr lang="en-US" sz="1800" kern="1200" dirty="0" smtClean="0"/>
            <a:t>XX</a:t>
          </a:r>
          <a:r>
            <a:rPr lang="ru-RU" sz="1800" kern="1200" dirty="0" smtClean="0"/>
            <a:t> вв.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 smtClean="0">
            <a:solidFill>
              <a:schemeClr val="tx1"/>
            </a:solidFill>
          </a:endParaRP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 smtClean="0">
            <a:solidFill>
              <a:schemeClr val="tx1"/>
            </a:solidFill>
          </a:endParaRP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 smtClean="0">
            <a:solidFill>
              <a:schemeClr val="tx1"/>
            </a:solidFill>
          </a:endParaRP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(авиа- и автотранспортная техника, </a:t>
          </a:r>
          <a:r>
            <a:rPr lang="ru-RU" sz="1800" kern="1200" dirty="0" err="1" smtClean="0">
              <a:solidFill>
                <a:schemeClr val="tx1"/>
              </a:solidFill>
            </a:rPr>
            <a:t>паровозо</a:t>
          </a:r>
          <a:r>
            <a:rPr lang="ru-RU" sz="1800" kern="1200" dirty="0" smtClean="0">
              <a:solidFill>
                <a:schemeClr val="tx1"/>
              </a:solidFill>
            </a:rPr>
            <a:t>- и тепловозостроение, производство оборудования для многочисленных отраслей народного хозяйства и промышленности и др.) </a:t>
          </a:r>
          <a:endParaRPr lang="ru-RU" sz="1800" b="1" kern="1200" dirty="0">
            <a:solidFill>
              <a:schemeClr val="tx1"/>
            </a:solidFill>
          </a:endParaRPr>
        </a:p>
      </dsp:txBody>
      <dsp:txXfrm>
        <a:off x="2651730" y="297590"/>
        <a:ext cx="2859969" cy="4321232"/>
      </dsp:txXfrm>
    </dsp:sp>
    <dsp:sp modelId="{B2369590-D906-4935-901C-75EA6C818008}">
      <dsp:nvSpPr>
        <dsp:cNvPr id="0" name=""/>
        <dsp:cNvSpPr/>
      </dsp:nvSpPr>
      <dsp:spPr>
        <a:xfrm>
          <a:off x="5854607" y="0"/>
          <a:ext cx="3289392" cy="4615950"/>
        </a:xfrm>
        <a:prstGeom prst="roundRect">
          <a:avLst/>
        </a:prstGeom>
        <a:gradFill rotWithShape="1">
          <a:gsLst>
            <a:gs pos="0">
              <a:schemeClr val="accent2">
                <a:tint val="15000"/>
                <a:satMod val="250000"/>
              </a:schemeClr>
            </a:gs>
            <a:gs pos="49000">
              <a:schemeClr val="accent2">
                <a:tint val="50000"/>
                <a:satMod val="200000"/>
              </a:schemeClr>
            </a:gs>
            <a:gs pos="49100">
              <a:schemeClr val="accent2">
                <a:tint val="64000"/>
                <a:satMod val="160000"/>
              </a:schemeClr>
            </a:gs>
            <a:gs pos="92000">
              <a:schemeClr val="accent2">
                <a:tint val="50000"/>
                <a:satMod val="200000"/>
              </a:schemeClr>
            </a:gs>
            <a:gs pos="100000">
              <a:schemeClr val="accent2">
                <a:tint val="43000"/>
                <a:satMod val="190000"/>
              </a:schemeClr>
            </a:gs>
          </a:gsLst>
          <a:lin ang="5400000" scaled="1"/>
        </a:gradFill>
        <a:ln w="11430" cap="flat" cmpd="sng" algn="ctr">
          <a:solidFill>
            <a:schemeClr val="accent2"/>
          </a:solidFill>
          <a:prstDash val="solid"/>
        </a:ln>
        <a:effectLst>
          <a:outerShdw blurRad="50800" dist="25000" dir="5400000" rotWithShape="0">
            <a:schemeClr val="accent2">
              <a:shade val="30000"/>
              <a:satMod val="150000"/>
              <a:alpha val="38000"/>
            </a:scheme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dirty="0" smtClean="0">
              <a:solidFill>
                <a:schemeClr val="tx1"/>
              </a:solidFill>
            </a:rPr>
            <a:t>Новейшие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500" b="1" kern="1200" dirty="0" smtClean="0"/>
            <a:t> </a:t>
          </a:r>
          <a:r>
            <a:rPr lang="ru-RU" sz="2000" kern="1200" dirty="0" smtClean="0"/>
            <a:t>возникшие во второй половине </a:t>
          </a:r>
          <a:r>
            <a:rPr lang="en-US" sz="2000" kern="1200" dirty="0" smtClean="0"/>
            <a:t>XX </a:t>
          </a:r>
          <a:r>
            <a:rPr lang="ru-RU" sz="2000" kern="1200" dirty="0" smtClean="0"/>
            <a:t>века.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endParaRPr lang="ru-RU" sz="2000" b="1" kern="1200" dirty="0" smtClean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endParaRPr lang="ru-RU" sz="2000" b="1" kern="1200" dirty="0" smtClean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endParaRPr lang="ru-RU" sz="2000" b="1" kern="1200" dirty="0" smtClean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endParaRPr lang="ru-RU" sz="2000" b="1" kern="1200" dirty="0" smtClean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endParaRPr lang="ru-RU" sz="2000" b="1" kern="1200" dirty="0" smtClean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000" b="0" kern="1200" dirty="0" smtClean="0"/>
            <a:t>(отрасли высших этажей машиностроения: электроника, радиотехника, </a:t>
          </a:r>
          <a:r>
            <a:rPr lang="ru-RU" sz="2000" b="0" kern="1200" dirty="0" err="1" smtClean="0"/>
            <a:t>роботехника</a:t>
          </a:r>
          <a:r>
            <a:rPr lang="ru-RU" sz="2000" b="0" kern="1200" dirty="0" smtClean="0"/>
            <a:t>, ракетно-космическая промышленность и др.) </a:t>
          </a:r>
          <a:endParaRPr lang="ru-RU" sz="2000" b="0" kern="1200" dirty="0"/>
        </a:p>
      </dsp:txBody>
      <dsp:txXfrm>
        <a:off x="6015182" y="160575"/>
        <a:ext cx="2968242" cy="42948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EB7DEA-E026-4B59-BFC9-63C56CF52A0A}">
      <dsp:nvSpPr>
        <dsp:cNvPr id="0" name=""/>
        <dsp:cNvSpPr/>
      </dsp:nvSpPr>
      <dsp:spPr>
        <a:xfrm>
          <a:off x="0" y="0"/>
          <a:ext cx="8858312" cy="11876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1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1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1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1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smtClean="0">
              <a:latin typeface="Constantia" pitchFamily="18" charset="0"/>
            </a:rPr>
            <a:t>Тяжёлое</a:t>
          </a:r>
          <a:endParaRPr lang="ru-RU" sz="28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/>
            <a:t>производство металлоемких и крупногабаритных изделий</a:t>
          </a:r>
          <a:endParaRPr lang="ru-RU" sz="2000" b="1" kern="1200" dirty="0"/>
        </a:p>
      </dsp:txBody>
      <dsp:txXfrm>
        <a:off x="1899518" y="0"/>
        <a:ext cx="6958793" cy="1187614"/>
      </dsp:txXfrm>
    </dsp:sp>
    <dsp:sp modelId="{C7EC7E19-5A2B-4056-9C06-C2472D4768F2}">
      <dsp:nvSpPr>
        <dsp:cNvPr id="0" name=""/>
        <dsp:cNvSpPr/>
      </dsp:nvSpPr>
      <dsp:spPr>
        <a:xfrm>
          <a:off x="71437" y="71439"/>
          <a:ext cx="1884499" cy="104473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143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chemeClr val="accent1">
              <a:tint val="50000"/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4E8E22F-AD81-421F-B50F-77BE72CC4583}">
      <dsp:nvSpPr>
        <dsp:cNvPr id="0" name=""/>
        <dsp:cNvSpPr/>
      </dsp:nvSpPr>
      <dsp:spPr>
        <a:xfrm>
          <a:off x="0" y="1315470"/>
          <a:ext cx="8858312" cy="14456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1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1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1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1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ts val="600"/>
            </a:spcAft>
          </a:pPr>
          <a:endParaRPr lang="ru-RU" sz="2800" b="1" kern="1200" dirty="0" smtClean="0">
            <a:latin typeface="Constantia" pitchFamily="18" charset="0"/>
          </a:endParaRP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ts val="600"/>
            </a:spcAft>
          </a:pPr>
          <a:r>
            <a:rPr lang="ru-RU" sz="2800" b="1" kern="1200" dirty="0" smtClean="0">
              <a:latin typeface="Constantia" pitchFamily="18" charset="0"/>
            </a:rPr>
            <a:t>Общее </a:t>
          </a:r>
        </a:p>
        <a:p>
          <a:pPr lvl="0" algn="l" defTabSz="1244600">
            <a:lnSpc>
              <a:spcPct val="100000"/>
            </a:lnSpc>
            <a:spcBef>
              <a:spcPct val="0"/>
            </a:spcBef>
            <a:spcAft>
              <a:spcPts val="600"/>
            </a:spcAft>
          </a:pPr>
          <a:r>
            <a:rPr lang="ru-RU" sz="1800" b="1" i="0" kern="1200" dirty="0" smtClean="0"/>
            <a:t> представлено транспортным машиностроением (железнодорожное, судостроение, авиационное, ракетно-космическая промышленность, но без автомобилестроения) </a:t>
          </a:r>
          <a:endParaRPr lang="ru-RU" sz="1800" b="1" kern="1200" dirty="0" smtClean="0">
            <a:latin typeface="Constantia" pitchFamily="18" charset="0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kern="1200" dirty="0">
            <a:latin typeface="Constantia" pitchFamily="18" charset="0"/>
          </a:endParaRPr>
        </a:p>
      </dsp:txBody>
      <dsp:txXfrm>
        <a:off x="1899518" y="1315470"/>
        <a:ext cx="6958793" cy="1445692"/>
      </dsp:txXfrm>
    </dsp:sp>
    <dsp:sp modelId="{6B4C65DC-CD1F-4F7F-9465-38B931790016}">
      <dsp:nvSpPr>
        <dsp:cNvPr id="0" name=""/>
        <dsp:cNvSpPr/>
      </dsp:nvSpPr>
      <dsp:spPr>
        <a:xfrm>
          <a:off x="98543" y="1365022"/>
          <a:ext cx="1830286" cy="134658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143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chemeClr val="accent1">
              <a:tint val="50000"/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DE569D9-4EC8-46A0-B9E4-C4C382035361}">
      <dsp:nvSpPr>
        <dsp:cNvPr id="0" name=""/>
        <dsp:cNvSpPr/>
      </dsp:nvSpPr>
      <dsp:spPr>
        <a:xfrm>
          <a:off x="0" y="2889018"/>
          <a:ext cx="8858312" cy="15521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1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1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1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1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ts val="600"/>
            </a:spcAft>
          </a:pPr>
          <a:r>
            <a:rPr lang="ru-RU" sz="2800" b="1" kern="1200" smtClean="0">
              <a:latin typeface="Constantia" pitchFamily="18" charset="0"/>
            </a:rPr>
            <a:t>Среднее</a:t>
          </a:r>
          <a:endParaRPr lang="ru-RU" sz="2800" kern="1200" dirty="0"/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ru-RU" sz="1600" b="1" i="0" kern="1200" dirty="0" smtClean="0"/>
            <a:t>В состав среднего машиностроения входят автомобилестроение, тракторостроение, </a:t>
          </a:r>
          <a:r>
            <a:rPr lang="ru-RU" sz="1600" b="1" i="0" kern="1200" dirty="0" err="1" smtClean="0"/>
            <a:t>станко-инструментальное</a:t>
          </a:r>
          <a:r>
            <a:rPr lang="ru-RU" sz="1600" b="1" i="0" kern="1200" dirty="0" smtClean="0"/>
            <a:t> машиностроение, разработка и производство технологического оборудования для легкой и пищевой промышленности.</a:t>
          </a:r>
          <a:endParaRPr lang="ru-RU" sz="1600" b="1" kern="1200" dirty="0"/>
        </a:p>
      </dsp:txBody>
      <dsp:txXfrm>
        <a:off x="1899518" y="2889018"/>
        <a:ext cx="6958793" cy="1552144"/>
      </dsp:txXfrm>
    </dsp:sp>
    <dsp:sp modelId="{E1A82300-7F1F-4022-9CC9-7EDB31840C04}">
      <dsp:nvSpPr>
        <dsp:cNvPr id="0" name=""/>
        <dsp:cNvSpPr/>
      </dsp:nvSpPr>
      <dsp:spPr>
        <a:xfrm>
          <a:off x="71437" y="2977333"/>
          <a:ext cx="1884499" cy="137551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143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chemeClr val="accent1">
              <a:tint val="50000"/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AD21039-84F0-4F29-B103-150247A23D8A}">
      <dsp:nvSpPr>
        <dsp:cNvPr id="0" name=""/>
        <dsp:cNvSpPr/>
      </dsp:nvSpPr>
      <dsp:spPr>
        <a:xfrm>
          <a:off x="0" y="4573530"/>
          <a:ext cx="8858312" cy="12785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5000"/>
                <a:satMod val="250000"/>
              </a:schemeClr>
            </a:gs>
            <a:gs pos="49000">
              <a:schemeClr val="accent1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49100">
              <a:schemeClr val="accent1">
                <a:hueOff val="0"/>
                <a:satOff val="0"/>
                <a:lumOff val="0"/>
                <a:alphaOff val="0"/>
                <a:tint val="64000"/>
                <a:satMod val="160000"/>
              </a:schemeClr>
            </a:gs>
            <a:gs pos="92000">
              <a:schemeClr val="accent1">
                <a:hueOff val="0"/>
                <a:satOff val="0"/>
                <a:lumOff val="0"/>
                <a:alphaOff val="0"/>
                <a:tint val="50000"/>
                <a:satMod val="2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3000"/>
                <a:satMod val="190000"/>
              </a:schemeClr>
            </a:gs>
          </a:gsLst>
          <a:lin ang="5400000" scaled="1"/>
        </a:gradFill>
        <a:ln>
          <a:noFill/>
        </a:ln>
        <a:effectLst>
          <a:outerShdw blurRad="50800" dist="25000" dir="5400000" rotWithShape="0">
            <a:schemeClr val="accent1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Constantia" pitchFamily="18" charset="0"/>
            </a:rPr>
            <a:t>Точное</a:t>
          </a:r>
          <a:endParaRPr lang="ru-RU" sz="2400" b="1" kern="1200" dirty="0">
            <a:solidFill>
              <a:schemeClr val="tx1"/>
            </a:solidFill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b="1" kern="1200" dirty="0" smtClean="0"/>
            <a:t>приборостроение, радиотехническое и электронное машиностроение, электротехническая промышленность.</a:t>
          </a:r>
          <a:endParaRPr lang="ru-RU" sz="1900" b="1" kern="1200" dirty="0"/>
        </a:p>
      </dsp:txBody>
      <dsp:txXfrm>
        <a:off x="1899518" y="4573530"/>
        <a:ext cx="6958793" cy="1278558"/>
      </dsp:txXfrm>
    </dsp:sp>
    <dsp:sp modelId="{0C75100E-1228-4FEC-B33B-14ADF48E90A8}">
      <dsp:nvSpPr>
        <dsp:cNvPr id="0" name=""/>
        <dsp:cNvSpPr/>
      </dsp:nvSpPr>
      <dsp:spPr>
        <a:xfrm>
          <a:off x="98543" y="4569019"/>
          <a:ext cx="1830286" cy="128758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143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chemeClr val="accent1">
              <a:tint val="50000"/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>
    <p:fade/>
  </p:transition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10" Type="http://schemas.openxmlformats.org/officeDocument/2006/relationships/image" Target="../media/image28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geographyofrussia.com/" TargetMode="External"/><Relationship Id="rId2" Type="http://schemas.openxmlformats.org/officeDocument/2006/relationships/hyperlink" Target="http://voprosik.net/mashinostroenie-v-mire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slide" Target="slide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microsoft.com/office/2007/relationships/diagramDrawing" Target="../diagrams/drawing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1000108"/>
            <a:ext cx="7643866" cy="2657490"/>
          </a:xfrm>
          <a:scene3d>
            <a:camera prst="perspectiveAbove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7300" b="1" dirty="0" smtClean="0">
                <a:ln w="28575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0000" endA="300" endPos="50000" dist="29997" dir="5400000" sy="-100000" algn="bl" rotWithShape="0"/>
                </a:effectLst>
              </a:rPr>
              <a:t>Машиностроение </a:t>
            </a:r>
            <a:br>
              <a:rPr lang="ru-RU" sz="7300" b="1" dirty="0" smtClean="0">
                <a:ln w="28575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0000" endA="300" endPos="50000" dist="29997" dir="5400000" sy="-100000" algn="bl" rotWithShape="0"/>
                </a:effectLst>
              </a:rPr>
            </a:br>
            <a:r>
              <a:rPr lang="ru-RU" sz="7300" b="1" dirty="0" smtClean="0">
                <a:ln w="28575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0000" endA="300" endPos="50000" dist="29997" dir="5400000" sy="-100000" algn="bl" rotWithShape="0"/>
                </a:effectLst>
              </a:rPr>
              <a:t>мира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3438" y="4643446"/>
            <a:ext cx="4286280" cy="17526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Выполнила: Тонких А.А. </a:t>
            </a:r>
            <a:r>
              <a:rPr lang="ru-RU" dirty="0" smtClean="0">
                <a:solidFill>
                  <a:schemeClr val="tx1"/>
                </a:solidFill>
              </a:rPr>
              <a:t>учитель истории и обществознания, географии  МБОУ СОШ пос. Лесной </a:t>
            </a:r>
          </a:p>
          <a:p>
            <a:endParaRPr lang="ru-RU" dirty="0"/>
          </a:p>
        </p:txBody>
      </p:sp>
      <p:pic>
        <p:nvPicPr>
          <p:cNvPr id="12292" name="Picture 4" descr="http://im3-tub-ru.yandex.net/i?id=09fb7bd97fa92f4f35fbfd7e54527b66-41-144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4357694"/>
            <a:ext cx="3571900" cy="20717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714356"/>
            <a:ext cx="435768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 smtClean="0"/>
              <a:t>Восточная и Юго-Восточная Азия</a:t>
            </a:r>
            <a:r>
              <a:rPr lang="ru-RU" b="1" dirty="0" smtClean="0"/>
              <a:t>,</a:t>
            </a:r>
            <a:r>
              <a:rPr lang="ru-RU" sz="2000" b="1" dirty="0" smtClean="0">
                <a:solidFill>
                  <a:schemeClr val="bg1"/>
                </a:solidFill>
              </a:rPr>
              <a:t> в котором лидирует Япония, также сочетающая продукцию массового машиностроения с изделиями самой высокой технологии: в него входят и «азиатские тигры», специализирующиеся, прежде всего,  на выпуске бытовой электроники, и Китай.</a:t>
            </a:r>
          </a:p>
          <a:p>
            <a:endParaRPr lang="ru-RU" b="1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0"/>
            <a:ext cx="8572560" cy="58477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3200" b="1" dirty="0" smtClean="0"/>
              <a:t>Машиностроительные  центры  мира</a:t>
            </a:r>
            <a:endParaRPr lang="ru-RU" sz="32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000496" y="4357694"/>
            <a:ext cx="47149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u="sng" dirty="0" smtClean="0"/>
              <a:t>СНГ</a:t>
            </a:r>
            <a:r>
              <a:rPr lang="ru-RU" sz="2800" b="1" dirty="0" smtClean="0"/>
              <a:t>, </a:t>
            </a:r>
            <a:r>
              <a:rPr lang="ru-RU" sz="2000" b="1" dirty="0" smtClean="0">
                <a:solidFill>
                  <a:schemeClr val="bg1"/>
                </a:solidFill>
              </a:rPr>
              <a:t>для большинства стран которого машиностроение – одна из главных отраслей международной специализации (</a:t>
            </a:r>
            <a:r>
              <a:rPr lang="ru-RU" sz="2000" dirty="0" smtClean="0">
                <a:solidFill>
                  <a:schemeClr val="bg1"/>
                </a:solidFill>
              </a:rPr>
              <a:t>Россия, Украина, Белоруссия)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43768" y="785794"/>
            <a:ext cx="12175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 smtClean="0"/>
              <a:t>Toshiba</a:t>
            </a:r>
            <a:endParaRPr lang="ru-RU" sz="2400" dirty="0"/>
          </a:p>
        </p:txBody>
      </p:sp>
      <p:pic>
        <p:nvPicPr>
          <p:cNvPr id="8" name="Picture 7" descr="тошиба комп"/>
          <p:cNvPicPr>
            <a:picLocks noChangeAspect="1" noChangeArrowheads="1"/>
          </p:cNvPicPr>
          <p:nvPr/>
        </p:nvPicPr>
        <p:blipFill>
          <a:blip r:embed="rId2" cstate="print"/>
          <a:srcRect l="4194" r="5940"/>
          <a:stretch>
            <a:fillRect/>
          </a:stretch>
        </p:blipFill>
        <p:spPr>
          <a:xfrm>
            <a:off x="7072330" y="1214422"/>
            <a:ext cx="714380" cy="1357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4500562" y="714356"/>
            <a:ext cx="10797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 smtClean="0"/>
              <a:t>Toyota</a:t>
            </a:r>
            <a:endParaRPr lang="ru-RU" sz="2400" b="1" dirty="0"/>
          </a:p>
        </p:txBody>
      </p:sp>
      <p:pic>
        <p:nvPicPr>
          <p:cNvPr id="2054" name="Picture 6" descr="https://upload.wikimedia.org/wikipedia/commons/thumb/f/f1/2007-Toyota-Tundra-DoubleCab.jpg/220px-2007-Toyota-Tundra-DoubleCa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813983">
            <a:off x="4572000" y="1142984"/>
            <a:ext cx="2214578" cy="15716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Picture 10" descr="сань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50" y="2500306"/>
            <a:ext cx="1316019" cy="12144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6" name="Picture 8" descr="https://upload.wikimedia.org/wikipedia/commons/thumb/0/05/HONDA_ASIMO.jpg/90px-HONDA_ASIMO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29586" y="1357298"/>
            <a:ext cx="1071570" cy="20717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8" name="Picture 10" descr="Honda-logo.svg"/>
          <p:cNvPicPr>
            <a:picLocks noChangeAspect="1" noChangeArrowheads="1"/>
          </p:cNvPicPr>
          <p:nvPr/>
        </p:nvPicPr>
        <p:blipFill>
          <a:blip r:embed="rId6"/>
          <a:srcRect b="29245"/>
          <a:stretch>
            <a:fillRect/>
          </a:stretch>
        </p:blipFill>
        <p:spPr bwMode="auto">
          <a:xfrm>
            <a:off x="6858016" y="3571876"/>
            <a:ext cx="2024092" cy="428628"/>
          </a:xfrm>
          <a:prstGeom prst="rect">
            <a:avLst/>
          </a:prstGeom>
          <a:noFill/>
        </p:spPr>
      </p:pic>
      <p:pic>
        <p:nvPicPr>
          <p:cNvPr id="2060" name="Picture 12" descr="https://upload.wikimedia.org/wikipedia/commons/thumb/0/0b/Honda_CX_500_C.JPG/120px-Honda_CX_500_C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429124" y="3071810"/>
            <a:ext cx="2071702" cy="1143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4" descr="180px-ZAZ_Tavriya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285852" y="4357694"/>
            <a:ext cx="1857388" cy="896931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285720" y="4572008"/>
            <a:ext cx="812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/>
              <a:t>БелАЗ</a:t>
            </a:r>
            <a:endParaRPr lang="ru-RU" dirty="0"/>
          </a:p>
        </p:txBody>
      </p:sp>
      <p:pic>
        <p:nvPicPr>
          <p:cNvPr id="5122" name="Picture 2" descr="http://oim.by/dimages/s000443_672224.jpg"/>
          <p:cNvPicPr>
            <a:picLocks noChangeAspect="1" noChangeArrowheads="1"/>
          </p:cNvPicPr>
          <p:nvPr/>
        </p:nvPicPr>
        <p:blipFill>
          <a:blip r:embed="rId9"/>
          <a:srcRect l="7500" t="23136" r="76250" b="57584"/>
          <a:stretch>
            <a:fillRect/>
          </a:stretch>
        </p:blipFill>
        <p:spPr bwMode="auto">
          <a:xfrm rot="21315793">
            <a:off x="263603" y="5280226"/>
            <a:ext cx="1633149" cy="1262065"/>
          </a:xfrm>
          <a:prstGeom prst="rect">
            <a:avLst/>
          </a:prstGeom>
          <a:noFill/>
        </p:spPr>
      </p:pic>
      <p:pic>
        <p:nvPicPr>
          <p:cNvPr id="5124" name="Picture 4" descr="Картинки по запросу машиностроение беларуси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143108" y="5000636"/>
            <a:ext cx="1643074" cy="1457324"/>
          </a:xfrm>
          <a:prstGeom prst="rect">
            <a:avLst/>
          </a:prstGeom>
          <a:noFill/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283" y="1142984"/>
          <a:ext cx="8786873" cy="502920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636075"/>
                <a:gridCol w="1198214"/>
                <a:gridCol w="1198214"/>
                <a:gridCol w="1198214"/>
                <a:gridCol w="1214162"/>
                <a:gridCol w="1341994"/>
              </a:tblGrid>
              <a:tr h="426720">
                <a:tc rowSpan="2">
                  <a:txBody>
                    <a:bodyPr/>
                    <a:lstStyle/>
                    <a:p>
                      <a:r>
                        <a:rPr lang="ru-RU" sz="2400" dirty="0" smtClean="0"/>
                        <a:t>Страна </a:t>
                      </a:r>
                      <a:endParaRPr lang="ru-RU" sz="2400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Год </a:t>
                      </a:r>
                      <a:endParaRPr lang="ru-RU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1496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1960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1970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1980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1990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2000</a:t>
                      </a:r>
                      <a:endParaRPr lang="ru-RU" sz="2400" b="1" dirty="0"/>
                    </a:p>
                  </a:txBody>
                  <a:tcPr/>
                </a:tc>
              </a:tr>
              <a:tr h="31496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Всего в мире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267,02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488,42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728,12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1033,2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1475,355</a:t>
                      </a:r>
                      <a:endParaRPr lang="ru-RU" sz="2400" dirty="0"/>
                    </a:p>
                  </a:txBody>
                  <a:tcPr/>
                </a:tc>
              </a:tr>
              <a:tr h="314960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США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134,91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224.11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322,37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451,50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883,50</a:t>
                      </a:r>
                      <a:endParaRPr lang="ru-RU" sz="2400" b="1" dirty="0"/>
                    </a:p>
                  </a:txBody>
                  <a:tcPr/>
                </a:tc>
              </a:tr>
              <a:tr h="1259839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Западная Европа:</a:t>
                      </a:r>
                    </a:p>
                    <a:p>
                      <a:r>
                        <a:rPr lang="ru-RU" sz="2400" b="1" dirty="0" smtClean="0"/>
                        <a:t>Великобритания</a:t>
                      </a:r>
                      <a:r>
                        <a:rPr lang="ru-RU" sz="2400" b="1" baseline="0" dirty="0" smtClean="0"/>
                        <a:t> </a:t>
                      </a:r>
                    </a:p>
                    <a:p>
                      <a:r>
                        <a:rPr lang="ru-RU" sz="2400" baseline="0" dirty="0" smtClean="0"/>
                        <a:t>Германия</a:t>
                      </a:r>
                    </a:p>
                    <a:p>
                      <a:r>
                        <a:rPr lang="ru-RU" sz="2400" b="1" baseline="0" dirty="0" smtClean="0"/>
                        <a:t>Франция</a:t>
                      </a:r>
                    </a:p>
                    <a:p>
                      <a:r>
                        <a:rPr lang="ru-RU" sz="2400" baseline="0" dirty="0" smtClean="0"/>
                        <a:t>Италия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92,81</a:t>
                      </a:r>
                    </a:p>
                    <a:p>
                      <a:r>
                        <a:rPr lang="ru-RU" sz="2400" b="1" dirty="0" smtClean="0"/>
                        <a:t>25,62</a:t>
                      </a:r>
                    </a:p>
                    <a:p>
                      <a:r>
                        <a:rPr lang="ru-RU" sz="2400" dirty="0" smtClean="0"/>
                        <a:t>23.86</a:t>
                      </a:r>
                    </a:p>
                    <a:p>
                      <a:r>
                        <a:rPr lang="ru-RU" sz="2400" b="1" dirty="0" smtClean="0"/>
                        <a:t>17,44</a:t>
                      </a:r>
                    </a:p>
                    <a:p>
                      <a:r>
                        <a:rPr lang="ru-RU" sz="2400" dirty="0" smtClean="0"/>
                        <a:t>8,33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162.88</a:t>
                      </a:r>
                    </a:p>
                    <a:p>
                      <a:r>
                        <a:rPr lang="ru-RU" sz="2400" b="1" dirty="0" smtClean="0"/>
                        <a:t>34,24</a:t>
                      </a:r>
                    </a:p>
                    <a:p>
                      <a:r>
                        <a:rPr lang="ru-RU" sz="2400" dirty="0" smtClean="0"/>
                        <a:t>40,77</a:t>
                      </a:r>
                    </a:p>
                    <a:p>
                      <a:r>
                        <a:rPr lang="ru-RU" sz="2400" b="1" dirty="0" smtClean="0"/>
                        <a:t>30,72</a:t>
                      </a:r>
                    </a:p>
                    <a:p>
                      <a:r>
                        <a:rPr lang="ru-RU" sz="2400" dirty="0" smtClean="0"/>
                        <a:t>19,02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208.02</a:t>
                      </a:r>
                    </a:p>
                    <a:p>
                      <a:r>
                        <a:rPr lang="ru-RU" sz="2400" b="1" dirty="0" smtClean="0"/>
                        <a:t>33,34</a:t>
                      </a:r>
                    </a:p>
                    <a:p>
                      <a:r>
                        <a:rPr lang="ru-RU" sz="2400" dirty="0" smtClean="0"/>
                        <a:t>48,94</a:t>
                      </a:r>
                    </a:p>
                    <a:p>
                      <a:r>
                        <a:rPr lang="ru-RU" sz="2400" b="1" dirty="0" smtClean="0"/>
                        <a:t>46,26</a:t>
                      </a:r>
                    </a:p>
                    <a:p>
                      <a:r>
                        <a:rPr lang="ru-RU" sz="2400" dirty="0" smtClean="0"/>
                        <a:t>25,67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257,10</a:t>
                      </a:r>
                    </a:p>
                    <a:p>
                      <a:r>
                        <a:rPr lang="ru-RU" sz="2400" b="1" dirty="0" smtClean="0"/>
                        <a:t>34,72</a:t>
                      </a:r>
                    </a:p>
                    <a:p>
                      <a:r>
                        <a:rPr lang="ru-RU" sz="2400" dirty="0" smtClean="0"/>
                        <a:t>67,13</a:t>
                      </a:r>
                    </a:p>
                    <a:p>
                      <a:r>
                        <a:rPr lang="ru-RU" sz="2400" b="1" dirty="0" smtClean="0"/>
                        <a:t>51,84</a:t>
                      </a:r>
                    </a:p>
                    <a:p>
                      <a:r>
                        <a:rPr lang="ru-RU" sz="2400" dirty="0" smtClean="0"/>
                        <a:t>31.35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283,47</a:t>
                      </a:r>
                    </a:p>
                    <a:p>
                      <a:r>
                        <a:rPr lang="ru-RU" sz="2400" b="1" dirty="0" smtClean="0"/>
                        <a:t>40,77</a:t>
                      </a:r>
                    </a:p>
                    <a:p>
                      <a:r>
                        <a:rPr lang="ru-RU" sz="2400" dirty="0" smtClean="0"/>
                        <a:t>69,41</a:t>
                      </a:r>
                    </a:p>
                    <a:p>
                      <a:r>
                        <a:rPr lang="ru-RU" sz="2400" b="1" dirty="0" smtClean="0"/>
                        <a:t>59,64</a:t>
                      </a:r>
                    </a:p>
                    <a:p>
                      <a:r>
                        <a:rPr lang="ru-RU" sz="2400" dirty="0" smtClean="0"/>
                        <a:t>35,24</a:t>
                      </a:r>
                      <a:endParaRPr lang="ru-RU" sz="2400" dirty="0"/>
                    </a:p>
                  </a:txBody>
                  <a:tcPr/>
                </a:tc>
              </a:tr>
              <a:tr h="314960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Япония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14,90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45,12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107,44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216,46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205,13</a:t>
                      </a:r>
                      <a:endParaRPr lang="ru-RU" sz="2400" b="1" dirty="0"/>
                    </a:p>
                  </a:txBody>
                  <a:tcPr/>
                </a:tc>
              </a:tr>
              <a:tr h="551179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Остальные страны мира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24,40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56,37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90,29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108,20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103,25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1183" y="188640"/>
            <a:ext cx="9001156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Мировое производство продукции машиностроения </a:t>
            </a:r>
          </a:p>
          <a:p>
            <a:pPr algn="ctr"/>
            <a:r>
              <a:rPr lang="ru-RU" sz="2000" b="1" dirty="0" smtClean="0"/>
              <a:t>в странах с рыночной экономикой в 1960 – 2000 гг.  (млрд. дол. США)</a:t>
            </a:r>
            <a:endParaRPr lang="ru-RU" sz="2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00100" y="214290"/>
            <a:ext cx="7072362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 Мировые центры машиностроения, 2012 г</a:t>
            </a:r>
            <a:endParaRPr lang="ru-RU" sz="2400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2844" y="785794"/>
          <a:ext cx="8858312" cy="5832751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857519"/>
                <a:gridCol w="1500199"/>
                <a:gridCol w="1643075"/>
                <a:gridCol w="1417142"/>
                <a:gridCol w="1440377"/>
              </a:tblGrid>
              <a:tr h="571504">
                <a:tc>
                  <a:txBody>
                    <a:bodyPr/>
                    <a:lstStyle/>
                    <a:p>
                      <a:r>
                        <a:rPr kumimoji="0" lang="ru-RU" sz="2400" b="1" kern="1200" dirty="0" smtClean="0"/>
                        <a:t>Показатели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400" b="1" kern="1200" dirty="0" smtClean="0"/>
                        <a:t>ЕС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400" b="1" kern="1200" dirty="0" smtClean="0"/>
                        <a:t>Китай 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400" b="1" kern="1200" dirty="0" smtClean="0"/>
                        <a:t>США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400" b="1" kern="1200" dirty="0" smtClean="0"/>
                        <a:t>Япония</a:t>
                      </a:r>
                      <a:r>
                        <a:rPr lang="ru-RU" sz="2400" b="1" dirty="0" smtClean="0"/>
                        <a:t/>
                      </a:r>
                      <a:br>
                        <a:rPr lang="ru-RU" sz="2400" b="1" dirty="0" smtClean="0"/>
                      </a:br>
                      <a:endParaRPr lang="ru-RU" sz="2400" b="1" dirty="0"/>
                    </a:p>
                  </a:txBody>
                  <a:tcPr/>
                </a:tc>
              </a:tr>
              <a:tr h="1041517"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/>
                        <a:t>Валовой объем выпуска, </a:t>
                      </a:r>
                      <a:r>
                        <a:rPr kumimoji="0" lang="ru-RU" sz="2000" b="1" kern="1200" dirty="0" err="1" smtClean="0"/>
                        <a:t>млрд</a:t>
                      </a:r>
                      <a:r>
                        <a:rPr kumimoji="0" lang="ru-RU" sz="2000" b="1" kern="1200" dirty="0" smtClean="0"/>
                        <a:t> долл.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/>
                        <a:t>502,1</a:t>
                      </a:r>
                      <a:r>
                        <a:rPr lang="ru-RU" sz="2000" b="1" dirty="0" smtClean="0"/>
                        <a:t/>
                      </a:r>
                      <a:br>
                        <a:rPr lang="ru-RU" sz="2000" b="1" dirty="0" smtClean="0"/>
                      </a:b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/>
                        <a:t>480,6</a:t>
                      </a:r>
                      <a:r>
                        <a:rPr lang="ru-RU" sz="2000" b="1" dirty="0" smtClean="0"/>
                        <a:t/>
                      </a:r>
                      <a:br>
                        <a:rPr lang="ru-RU" sz="2000" b="1" dirty="0" smtClean="0"/>
                      </a:b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/>
                        <a:t>221.6</a:t>
                      </a:r>
                      <a:r>
                        <a:rPr lang="ru-RU" sz="2000" b="1" dirty="0" smtClean="0"/>
                        <a:t/>
                      </a:r>
                      <a:br>
                        <a:rPr lang="ru-RU" sz="2000" b="1" dirty="0" smtClean="0"/>
                      </a:br>
                      <a:r>
                        <a:rPr lang="ru-RU" sz="2000" b="1" dirty="0" smtClean="0"/>
                        <a:t/>
                      </a:r>
                      <a:br>
                        <a:rPr lang="ru-RU" sz="2000" b="1" dirty="0" smtClean="0"/>
                      </a:b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/>
                        <a:t>151,9</a:t>
                      </a:r>
                      <a:endParaRPr lang="ru-RU" sz="2000" b="1" dirty="0"/>
                    </a:p>
                  </a:txBody>
                  <a:tcPr/>
                </a:tc>
              </a:tr>
              <a:tr h="751165"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/>
                        <a:t>Условно-чистая продукция, </a:t>
                      </a:r>
                      <a:r>
                        <a:rPr kumimoji="0" lang="ru-RU" sz="2000" b="1" kern="1200" dirty="0" err="1" smtClean="0"/>
                        <a:t>млрд</a:t>
                      </a:r>
                      <a:r>
                        <a:rPr kumimoji="0" lang="ru-RU" sz="2000" b="1" kern="1200" dirty="0" smtClean="0"/>
                        <a:t> долл.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/>
                        <a:t>157,5</a:t>
                      </a:r>
                      <a:r>
                        <a:rPr lang="ru-RU" sz="2000" b="1" dirty="0" smtClean="0"/>
                        <a:t/>
                      </a:r>
                      <a:br>
                        <a:rPr lang="ru-RU" sz="2000" b="1" dirty="0" smtClean="0"/>
                      </a:b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/>
                        <a:t>161,4</a:t>
                      </a:r>
                      <a:r>
                        <a:rPr lang="ru-RU" sz="2000" b="1" dirty="0" smtClean="0"/>
                        <a:t/>
                      </a:r>
                      <a:br>
                        <a:rPr lang="ru-RU" sz="2000" b="1" dirty="0" smtClean="0"/>
                      </a:b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/>
                        <a:t>103,0</a:t>
                      </a:r>
                      <a:r>
                        <a:rPr lang="ru-RU" sz="2000" b="1" dirty="0" smtClean="0"/>
                        <a:t/>
                      </a:r>
                      <a:br>
                        <a:rPr lang="ru-RU" sz="2000" b="1" dirty="0" smtClean="0"/>
                      </a:b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/>
                        <a:t>66,2</a:t>
                      </a:r>
                      <a:r>
                        <a:rPr lang="ru-RU" sz="2000" b="1" dirty="0" smtClean="0"/>
                        <a:t/>
                      </a:r>
                      <a:br>
                        <a:rPr lang="ru-RU" sz="2000" b="1" dirty="0" smtClean="0"/>
                      </a:br>
                      <a:endParaRPr lang="ru-RU" sz="2000" b="1" dirty="0"/>
                    </a:p>
                  </a:txBody>
                  <a:tcPr/>
                </a:tc>
              </a:tr>
              <a:tr h="735000"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/>
                        <a:t>Число занятых, тыс. чел.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/>
                        <a:t>2900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/>
                        <a:t>6113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/>
                        <a:t>1130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/>
                        <a:t>685</a:t>
                      </a:r>
                      <a:endParaRPr lang="ru-RU" sz="2000" b="1" dirty="0"/>
                    </a:p>
                  </a:txBody>
                  <a:tcPr/>
                </a:tc>
              </a:tr>
              <a:tr h="1077758"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/>
                        <a:t>Уровень производительности (</a:t>
                      </a:r>
                      <a:r>
                        <a:rPr kumimoji="0" lang="ru-RU" sz="2000" b="1" kern="1200" dirty="0" err="1" smtClean="0"/>
                        <a:t>учп</a:t>
                      </a:r>
                      <a:r>
                        <a:rPr kumimoji="0" lang="ru-RU" sz="2000" b="1" kern="1200" dirty="0" smtClean="0"/>
                        <a:t>/занятые, долл.)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/>
                        <a:t>54290</a:t>
                      </a:r>
                      <a:r>
                        <a:rPr lang="ru-RU" sz="2000" b="1" dirty="0" smtClean="0"/>
                        <a:t/>
                      </a:r>
                      <a:br>
                        <a:rPr lang="ru-RU" sz="2000" b="1" dirty="0" smtClean="0"/>
                      </a:br>
                      <a:r>
                        <a:rPr lang="ru-RU" sz="2000" b="1" dirty="0" smtClean="0"/>
                        <a:t/>
                      </a:r>
                      <a:br>
                        <a:rPr lang="ru-RU" sz="2000" b="1" dirty="0" smtClean="0"/>
                      </a:b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/>
                        <a:t>26399</a:t>
                      </a:r>
                      <a:r>
                        <a:rPr lang="ru-RU" sz="2000" b="1" dirty="0" smtClean="0"/>
                        <a:t/>
                      </a:r>
                      <a:br>
                        <a:rPr lang="ru-RU" sz="2000" b="1" dirty="0" smtClean="0"/>
                      </a:br>
                      <a:r>
                        <a:rPr lang="ru-RU" sz="2000" b="1" dirty="0" smtClean="0"/>
                        <a:t/>
                      </a:r>
                      <a:br>
                        <a:rPr lang="ru-RU" sz="2000" b="1" dirty="0" smtClean="0"/>
                      </a:b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/>
                        <a:t>91125</a:t>
                      </a:r>
                      <a:r>
                        <a:rPr lang="ru-RU" sz="2000" b="1" dirty="0" smtClean="0"/>
                        <a:t/>
                      </a:r>
                      <a:br>
                        <a:rPr lang="ru-RU" sz="2000" b="1" dirty="0" smtClean="0"/>
                      </a:br>
                      <a:r>
                        <a:rPr lang="ru-RU" sz="2000" b="1" dirty="0" smtClean="0"/>
                        <a:t/>
                      </a:r>
                      <a:br>
                        <a:rPr lang="ru-RU" sz="2000" b="1" dirty="0" smtClean="0"/>
                      </a:b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/>
                        <a:t>96700</a:t>
                      </a:r>
                      <a:r>
                        <a:rPr lang="ru-RU" sz="2000" b="1" dirty="0" smtClean="0"/>
                        <a:t/>
                      </a:r>
                      <a:br>
                        <a:rPr lang="ru-RU" sz="2000" b="1" dirty="0" smtClean="0"/>
                      </a:br>
                      <a:r>
                        <a:rPr lang="ru-RU" sz="2000" b="1" dirty="0" smtClean="0"/>
                        <a:t/>
                      </a:r>
                      <a:br>
                        <a:rPr lang="ru-RU" sz="2000" b="1" dirty="0" smtClean="0"/>
                      </a:br>
                      <a:endParaRPr lang="ru-RU" sz="2000" b="1" dirty="0"/>
                    </a:p>
                  </a:txBody>
                  <a:tcPr/>
                </a:tc>
              </a:tr>
              <a:tr h="1404351"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/>
                        <a:t>Удельные трудовые издержки (</a:t>
                      </a:r>
                      <a:r>
                        <a:rPr kumimoji="0" lang="ru-RU" sz="2000" b="1" kern="1200" dirty="0" err="1" smtClean="0"/>
                        <a:t>учп</a:t>
                      </a:r>
                      <a:r>
                        <a:rPr kumimoji="0" lang="ru-RU" sz="2000" b="1" kern="1200" dirty="0" smtClean="0"/>
                        <a:t> на 1 долл. трудовых издержек, долл./долл.)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/>
                        <a:t>0,61</a:t>
                      </a:r>
                      <a:r>
                        <a:rPr lang="ru-RU" sz="2000" b="1" dirty="0" smtClean="0"/>
                        <a:t/>
                      </a:r>
                      <a:br>
                        <a:rPr lang="ru-RU" sz="2000" b="1" dirty="0" smtClean="0"/>
                      </a:b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/>
                        <a:t>0,14</a:t>
                      </a:r>
                      <a:r>
                        <a:rPr lang="ru-RU" sz="2000" b="1" dirty="0" smtClean="0"/>
                        <a:t/>
                      </a:r>
                      <a:br>
                        <a:rPr lang="ru-RU" sz="2000" b="1" dirty="0" smtClean="0"/>
                      </a:br>
                      <a:r>
                        <a:rPr lang="ru-RU" sz="2000" b="1" dirty="0" smtClean="0"/>
                        <a:t/>
                      </a:r>
                      <a:br>
                        <a:rPr lang="ru-RU" sz="2000" b="1" dirty="0" smtClean="0"/>
                      </a:b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/>
                        <a:t>0,44</a:t>
                      </a:r>
                      <a:r>
                        <a:rPr lang="ru-RU" sz="2000" b="1" dirty="0" smtClean="0"/>
                        <a:t/>
                      </a:r>
                      <a:br>
                        <a:rPr lang="ru-RU" sz="2000" b="1" dirty="0" smtClean="0"/>
                      </a:br>
                      <a:r>
                        <a:rPr lang="ru-RU" sz="2000" b="1" dirty="0" smtClean="0"/>
                        <a:t/>
                      </a:r>
                      <a:br>
                        <a:rPr lang="ru-RU" sz="2000" b="1" dirty="0" smtClean="0"/>
                      </a:b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/>
                        <a:t>0,34</a:t>
                      </a:r>
                      <a:r>
                        <a:rPr lang="ru-RU" sz="2000" b="1" dirty="0" smtClean="0"/>
                        <a:t/>
                      </a:r>
                      <a:br>
                        <a:rPr lang="ru-RU" sz="2000" b="1" dirty="0" smtClean="0"/>
                      </a:br>
                      <a:r>
                        <a:rPr lang="ru-RU" sz="2000" b="1" dirty="0" smtClean="0"/>
                        <a:t/>
                      </a:r>
                      <a:br>
                        <a:rPr lang="ru-RU" sz="2000" b="1" dirty="0" smtClean="0"/>
                      </a:br>
                      <a:endParaRPr lang="ru-RU" sz="20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ая прямоугольная выноска 4"/>
          <p:cNvSpPr/>
          <p:nvPr/>
        </p:nvSpPr>
        <p:spPr>
          <a:xfrm>
            <a:off x="285720" y="1357298"/>
            <a:ext cx="8572560" cy="5143536"/>
          </a:xfrm>
          <a:prstGeom prst="wedgeRoundRectCallout">
            <a:avLst>
              <a:gd name="adj1" fmla="val 675"/>
              <a:gd name="adj2" fmla="val -60291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00034" y="1643050"/>
            <a:ext cx="828680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       Почти ¾ продукции машиностроения перераспределяется между развитыми странами. Это обусловлено тем, что развивающиеся страны не могут позволить себе больших затрат на науку. Развитые капиталистические и новые индустриальные страны выделяются масштабами продукции машиностроения, предназначенной на экспорт, а отсюда их повышенное внимание к улучшению качества выпускаемой продукции.</a:t>
            </a:r>
          </a:p>
          <a:p>
            <a:r>
              <a:rPr lang="ru-RU" sz="2000" b="1" dirty="0" smtClean="0"/>
              <a:t>       Значение машиностроительного комплекса трудно переоценить. Отражает уровень научно-технического прогресса, экономический уровень страны, определяет развитие других отраслей.</a:t>
            </a:r>
          </a:p>
          <a:p>
            <a:r>
              <a:rPr lang="ru-RU" sz="2000" b="1" dirty="0" smtClean="0"/>
              <a:t>Важнейшая его задача – реализация достижений научно-технического прогресса, обеспечение комплексной механизации и автоматизации производства, снабжение народнохозяйственных отраслей новой техникой, удовлетворение населения современными потребительскими товарами.</a:t>
            </a:r>
            <a:endParaRPr lang="ru-RU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785918" y="500042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Вывод: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928662" y="1714488"/>
            <a:ext cx="757242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r>
              <a:rPr lang="ru-RU" sz="2000" b="1" dirty="0" smtClean="0">
                <a:ea typeface="Times New Roman" pitchFamily="18" charset="0"/>
                <a:cs typeface="Arial" pitchFamily="34" charset="0"/>
              </a:rPr>
              <a:t> - </a:t>
            </a:r>
            <a:r>
              <a:rPr lang="ru-RU" sz="2000" b="1" dirty="0" err="1" smtClean="0">
                <a:ea typeface="Times New Roman" pitchFamily="18" charset="0"/>
                <a:cs typeface="Arial" pitchFamily="34" charset="0"/>
              </a:rPr>
              <a:t>Максаковский</a:t>
            </a:r>
            <a:r>
              <a:rPr lang="ru-RU" sz="2000" b="1" dirty="0" smtClean="0">
                <a:ea typeface="Times New Roman" pitchFamily="18" charset="0"/>
                <a:cs typeface="Arial" pitchFamily="34" charset="0"/>
              </a:rPr>
              <a:t>. В.П. Экономическая </a:t>
            </a: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и социальная география мира/ учебник: – М. Просвещение, 2009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28600" algn="l"/>
              </a:tabLst>
            </a:pPr>
            <a:endParaRPr lang="ru-RU" sz="2000" b="1" i="1" dirty="0" smtClean="0"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r>
              <a:rPr lang="ru-RU" sz="2000" b="1" dirty="0" smtClean="0"/>
              <a:t>- Экономическая география/  </a:t>
            </a:r>
            <a:r>
              <a:rPr lang="ru-RU" sz="2000" b="1" dirty="0" err="1" smtClean="0"/>
              <a:t>Желтиков</a:t>
            </a:r>
            <a:r>
              <a:rPr lang="ru-RU" sz="2000" b="1" dirty="0" smtClean="0"/>
              <a:t> В.П., Кузнецов Н.Г., </a:t>
            </a:r>
            <a:r>
              <a:rPr lang="ru-RU" sz="2000" b="1" dirty="0" err="1" smtClean="0"/>
              <a:t>Тяглов</a:t>
            </a:r>
            <a:r>
              <a:rPr lang="ru-RU" sz="2000" b="1" dirty="0" smtClean="0"/>
              <a:t> С.Г. Ростов на/Д: Феникс, 2001.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28600" algn="l"/>
              </a:tabLst>
            </a:pPr>
            <a:endParaRPr kumimoji="0" lang="ru-RU" sz="1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28600" algn="l"/>
              </a:tabLst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571480"/>
            <a:ext cx="5469382" cy="58477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r>
              <a:rPr lang="ru-RU" sz="3200" b="1" dirty="0" smtClean="0">
                <a:ln w="1143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ea typeface="Times New Roman" pitchFamily="18" charset="0"/>
                <a:cs typeface="Arial" pitchFamily="34" charset="0"/>
              </a:rPr>
              <a:t>Использованная</a:t>
            </a:r>
            <a:r>
              <a:rPr lang="ru-RU" sz="3200" b="1" dirty="0" smtClean="0">
                <a:ln w="1143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  <a:t> </a:t>
            </a:r>
            <a:r>
              <a:rPr lang="ru-RU" sz="3200" b="1" dirty="0" smtClean="0">
                <a:ln w="1143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ea typeface="Times New Roman" pitchFamily="18" charset="0"/>
                <a:cs typeface="Arial" pitchFamily="34" charset="0"/>
              </a:rPr>
              <a:t>литература</a:t>
            </a:r>
            <a:endParaRPr lang="ru-RU" sz="3200" b="1" dirty="0" smtClean="0">
              <a:ln w="11430">
                <a:solidFill>
                  <a:schemeClr val="tx1">
                    <a:lumMod val="85000"/>
                    <a:lumOff val="15000"/>
                  </a:schemeClr>
                </a:solidFill>
              </a:ln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1538" y="3429000"/>
            <a:ext cx="771530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 </a:t>
            </a:r>
            <a:r>
              <a:rPr lang="ru-RU" sz="2000" b="1" dirty="0" smtClean="0"/>
              <a:t>Вопросник  </a:t>
            </a:r>
            <a:r>
              <a:rPr lang="ru-RU" sz="2000" b="1" dirty="0" smtClean="0">
                <a:hlinkClick r:id="rId2"/>
              </a:rPr>
              <a:t>http://voprosik.net/mashinostroenie-v-mire/</a:t>
            </a:r>
            <a:endParaRPr lang="ru-RU" sz="2000" b="1" dirty="0" smtClean="0"/>
          </a:p>
          <a:p>
            <a:r>
              <a:rPr lang="ru-RU" sz="2000" b="1" dirty="0" smtClean="0"/>
              <a:t> </a:t>
            </a:r>
          </a:p>
          <a:p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00100" y="4214818"/>
            <a:ext cx="707236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 </a:t>
            </a:r>
            <a:r>
              <a:rPr lang="ru-RU" sz="2000" b="1" dirty="0" smtClean="0"/>
              <a:t>Сайт география </a:t>
            </a:r>
            <a:r>
              <a:rPr lang="ru-RU" sz="2000" b="1" u="sng" dirty="0" smtClean="0">
                <a:hlinkClick r:id="rId3"/>
              </a:rPr>
              <a:t>http://geographyofrussia.com</a:t>
            </a:r>
            <a:endParaRPr lang="ru-RU" sz="2000" b="1" u="sng" dirty="0" smtClean="0"/>
          </a:p>
          <a:p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00364" y="571480"/>
            <a:ext cx="25717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План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700808"/>
            <a:ext cx="7358114" cy="24006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742950" indent="-742950">
              <a:buFont typeface="Calisto MT" pitchFamily="18" charset="0"/>
              <a:buAutoNum type="arabicPeriod"/>
            </a:pPr>
            <a:endParaRPr lang="ru-RU" dirty="0" smtClean="0">
              <a:solidFill>
                <a:schemeClr val="tx2"/>
              </a:solidFill>
              <a:latin typeface="Arial" charset="0"/>
            </a:endParaRPr>
          </a:p>
          <a:p>
            <a:pPr marL="742950" indent="-742950">
              <a:buFont typeface="Calisto MT" pitchFamily="18" charset="0"/>
              <a:buAutoNum type="arabicPeriod"/>
            </a:pPr>
            <a:r>
              <a:rPr lang="ru-RU" sz="3600" b="1" dirty="0" smtClean="0">
                <a:hlinkClick r:id="rId2" action="ppaction://hlinksldjump"/>
              </a:rPr>
              <a:t>Машиностроение </a:t>
            </a:r>
            <a:endParaRPr lang="ru-RU" sz="3600" b="1" dirty="0" smtClean="0"/>
          </a:p>
          <a:p>
            <a:pPr marL="742950" indent="-742950">
              <a:buFont typeface="Calisto MT" pitchFamily="18" charset="0"/>
              <a:buAutoNum type="arabicPeriod"/>
            </a:pPr>
            <a:r>
              <a:rPr lang="ru-RU" sz="3600" b="1" dirty="0" smtClean="0">
                <a:hlinkClick r:id="rId3" action="ppaction://hlinksldjump"/>
              </a:rPr>
              <a:t>Отраслевая структура</a:t>
            </a:r>
            <a:endParaRPr lang="ru-RU" sz="3600" b="1" dirty="0" smtClean="0"/>
          </a:p>
          <a:p>
            <a:pPr marL="742950" indent="-742950">
              <a:buFont typeface="Calisto MT" pitchFamily="18" charset="0"/>
              <a:buAutoNum type="arabicPeriod"/>
            </a:pPr>
            <a:r>
              <a:rPr lang="ru-RU" sz="3600" b="1" dirty="0" smtClean="0">
                <a:hlinkClick r:id="rId4" action="ppaction://hlinksldjump"/>
              </a:rPr>
              <a:t>Территориальная структура</a:t>
            </a:r>
            <a:endParaRPr lang="ru-RU" sz="3600" b="1" dirty="0" smtClean="0"/>
          </a:p>
          <a:p>
            <a:pPr marL="742950" indent="-742950">
              <a:buFont typeface="Calisto MT" pitchFamily="18" charset="0"/>
              <a:buAutoNum type="arabicPeriod"/>
            </a:pPr>
            <a:endParaRPr lang="en-US" sz="2400" b="1" dirty="0" smtClean="0">
              <a:latin typeface="Arial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564" y="5257562"/>
            <a:ext cx="87154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FF"/>
                </a:solidFill>
              </a:rPr>
              <a:t> </a:t>
            </a:r>
            <a:r>
              <a:rPr lang="ru-RU" sz="2000" dirty="0" smtClean="0"/>
              <a:t>Как отрасль возникла 200 лет назад во время промышленной революции в Англии. В наши дни по числу занятых (100 млн. человек) и по числу стоимости продукции оно занимает первое место среди отраслей мировой промышленности. </a:t>
            </a:r>
          </a:p>
        </p:txBody>
      </p:sp>
      <p:pic>
        <p:nvPicPr>
          <p:cNvPr id="5" name="Picture 10" descr="mob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1357298"/>
            <a:ext cx="4000528" cy="37147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/>
            <a:contourClr>
              <a:srgbClr val="969696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857720" y="785794"/>
            <a:ext cx="428628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/>
              <a:t>        наиболее крупная комплексная отрасль, определяющая уровень научно-технического прогресса во всем народном хозяйстве, поскольку обеспечивает все отрасли машинами, оборудованием, приборами, а население – предметами потребления. </a:t>
            </a:r>
            <a:r>
              <a:rPr lang="ru-RU" sz="2000" b="1" dirty="0" smtClean="0"/>
              <a:t>Включает также металлообработку, ремонт машин и оборудования. Для нее особенно характерно углубление специализации производства и расширение ее масштабов.</a:t>
            </a:r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428604"/>
            <a:ext cx="5214942" cy="70788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1. </a:t>
            </a:r>
            <a:r>
              <a:rPr lang="ru-RU" sz="4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Машиностроение - </a:t>
            </a:r>
            <a:endParaRPr lang="ru-RU" sz="40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Управляющая кнопка: домой 7">
            <a:hlinkClick r:id="rId3" action="ppaction://hlinksldjump" highlightClick="1"/>
          </p:cNvPr>
          <p:cNvSpPr/>
          <p:nvPr/>
        </p:nvSpPr>
        <p:spPr>
          <a:xfrm>
            <a:off x="8501090" y="6215082"/>
            <a:ext cx="428628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0" y="1214422"/>
          <a:ext cx="9144000" cy="5643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14282" y="500042"/>
            <a:ext cx="5143536" cy="584775"/>
          </a:xfrm>
          <a:prstGeom prst="rect">
            <a:avLst/>
          </a:prstGeom>
          <a:solidFill>
            <a:schemeClr val="accent5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742950" indent="-742950"/>
            <a:r>
              <a:rPr lang="ru-RU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</a:rPr>
              <a:t>2. Отраслевая структура</a:t>
            </a:r>
          </a:p>
        </p:txBody>
      </p:sp>
      <p:sp>
        <p:nvSpPr>
          <p:cNvPr id="4" name="Управляющая кнопка: домой 3">
            <a:hlinkClick r:id="rId6" action="ppaction://hlinksldjump" highlightClick="1"/>
          </p:cNvPr>
          <p:cNvSpPr/>
          <p:nvPr/>
        </p:nvSpPr>
        <p:spPr>
          <a:xfrm>
            <a:off x="6786578" y="6215082"/>
            <a:ext cx="428628" cy="35719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7572396" y="6215082"/>
            <a:ext cx="571504" cy="35719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142844" y="857232"/>
          <a:ext cx="8858312" cy="5857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571736" y="142852"/>
            <a:ext cx="6000226" cy="646331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i="1" dirty="0" smtClean="0"/>
              <a:t>Состав</a:t>
            </a:r>
            <a:r>
              <a:rPr lang="ru-RU" sz="3600" b="1" i="1" dirty="0" smtClean="0"/>
              <a:t> </a:t>
            </a:r>
            <a:r>
              <a:rPr lang="ru-RU" sz="3200" b="1" i="1" dirty="0" smtClean="0"/>
              <a:t>машиностроения</a:t>
            </a:r>
            <a:endParaRPr lang="ru-RU" sz="3200" b="1" i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282" y="714355"/>
          <a:ext cx="8715436" cy="6047232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3305856"/>
                <a:gridCol w="5409580"/>
              </a:tblGrid>
              <a:tr h="35719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Отрасли машиностроения</a:t>
                      </a:r>
                      <a:endParaRPr lang="ru-RU" sz="2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Страны - лидеры </a:t>
                      </a:r>
                    </a:p>
                    <a:p>
                      <a:endParaRPr lang="ru-RU" sz="2800" dirty="0">
                        <a:latin typeface="+mn-lt"/>
                      </a:endParaRPr>
                    </a:p>
                  </a:txBody>
                  <a:tcPr/>
                </a:tc>
              </a:tr>
              <a:tr h="6795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Автомобилестроение </a:t>
                      </a:r>
                    </a:p>
                    <a:p>
                      <a:endParaRPr lang="ru-RU" sz="2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Легковые: Япония (1 место),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США (2 место),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Германия, Франция, Италия, Великобритания.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Грузовые: США, Япония, Канада, Россия </a:t>
                      </a:r>
                    </a:p>
                  </a:txBody>
                  <a:tcPr/>
                </a:tc>
              </a:tr>
              <a:tr h="6795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Железнодорожное</a:t>
                      </a:r>
                    </a:p>
                    <a:p>
                      <a:endParaRPr lang="ru-RU" sz="2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Китай, Индия, Россия, Бразилия, Аргентина, Мексика</a:t>
                      </a:r>
                      <a:endParaRPr lang="ru-RU" sz="1800" dirty="0">
                        <a:latin typeface="+mn-lt"/>
                      </a:endParaRPr>
                    </a:p>
                  </a:txBody>
                  <a:tcPr/>
                </a:tc>
              </a:tr>
              <a:tr h="43380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Авиастроение</a:t>
                      </a:r>
                      <a:endParaRPr lang="ru-RU" sz="2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США, Германия, Франция, Россия</a:t>
                      </a:r>
                    </a:p>
                  </a:txBody>
                  <a:tcPr/>
                </a:tc>
              </a:tr>
              <a:tr h="6795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Судостроение</a:t>
                      </a:r>
                    </a:p>
                    <a:p>
                      <a:endParaRPr lang="ru-RU" sz="2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Япония, Южная Корея, Бразилия, Аргентина, Индия, Мексика </a:t>
                      </a:r>
                    </a:p>
                  </a:txBody>
                  <a:tcPr/>
                </a:tc>
              </a:tr>
              <a:tr h="6795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Электроника и электротехника</a:t>
                      </a:r>
                      <a:endParaRPr lang="ru-RU" sz="2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США, Япония, Южная Корея, Германия, Китай </a:t>
                      </a:r>
                    </a:p>
                  </a:txBody>
                  <a:tcPr/>
                </a:tc>
              </a:tr>
              <a:tr h="6795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Станкостроение</a:t>
                      </a:r>
                    </a:p>
                    <a:p>
                      <a:endParaRPr lang="ru-RU" sz="2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Германия, Япония, США, Италия, Швейцария, Южная Корея, Индия, Бразилия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Documents and Settings\Admin\Рабочий стол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96" y="1071546"/>
            <a:ext cx="8215370" cy="56436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714348" y="214290"/>
            <a:ext cx="6572296" cy="64633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3. Территориальная структура </a:t>
            </a:r>
            <a:endParaRPr lang="ru-RU" sz="36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Управляющая кнопка: домой 3">
            <a:hlinkClick r:id="rId3" action="ppaction://hlinksldjump" highlightClick="1"/>
          </p:cNvPr>
          <p:cNvSpPr/>
          <p:nvPr/>
        </p:nvSpPr>
        <p:spPr>
          <a:xfrm>
            <a:off x="8143900" y="6215082"/>
            <a:ext cx="428596" cy="42862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715404" y="6286520"/>
            <a:ext cx="428596" cy="35719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69"/>
          <p:cNvGraphicFramePr>
            <a:graphicFrameLocks noGrp="1"/>
          </p:cNvGraphicFramePr>
          <p:nvPr/>
        </p:nvGraphicFramePr>
        <p:xfrm>
          <a:off x="285720" y="1214422"/>
          <a:ext cx="8643998" cy="5535868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214710"/>
                <a:gridCol w="5429288"/>
              </a:tblGrid>
              <a:tr h="5800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Факторы</a:t>
                      </a:r>
                      <a:endParaRPr kumimoji="0" lang="ru-RU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nstantia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Отрасли машиностроения</a:t>
                      </a:r>
                      <a:endParaRPr kumimoji="0" lang="ru-RU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onstantia" pitchFamily="18" charset="0"/>
                      </a:endParaRPr>
                    </a:p>
                  </a:txBody>
                  <a:tcPr horzOverflow="overflow"/>
                </a:tc>
              </a:tr>
              <a:tr h="13487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Природно-ресурсный (металлоёмкий)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Судостроение, металлургическое, энергетическое, железнодорожное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</a:tr>
              <a:tr h="4057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Транспортный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Автомобилестроение, железнодорожное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</a:tr>
              <a:tr h="8548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Трудовых ресурсов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Приборостроение, автомобилестроение, электротехническое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</a:tr>
              <a:tr h="5971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Наукоёмкость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Электроника, ЭВМ, приборостроение, 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</a:tr>
              <a:tr h="6024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Экологический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Атомное машиностроение, металлургическое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</a:tr>
              <a:tr h="7400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Потребительский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Тракторостроение, автомобилестроение, электротехническое</a:t>
                      </a:r>
                      <a:endParaRPr kumimoji="0" lang="ru-RU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57158" y="428604"/>
            <a:ext cx="4786346" cy="58477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Факторы размещения</a:t>
            </a:r>
            <a:endParaRPr lang="ru-RU" sz="3200" dirty="0">
              <a:ln>
                <a:solidFill>
                  <a:schemeClr val="tx1"/>
                </a:solidFill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6" descr="скания-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06" y="5214950"/>
            <a:ext cx="2851175" cy="1643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285720" y="0"/>
            <a:ext cx="8572560" cy="58477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3200" b="1" dirty="0" smtClean="0"/>
              <a:t>Машиностроительные  центры  мира</a:t>
            </a: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642918"/>
            <a:ext cx="81439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u="sng" dirty="0" smtClean="0"/>
              <a:t>Северная Америка</a:t>
            </a:r>
            <a:r>
              <a:rPr lang="ru-RU" sz="2000" b="1" i="1" dirty="0" smtClean="0"/>
              <a:t>,</a:t>
            </a:r>
            <a:r>
              <a:rPr lang="ru-RU" sz="2000" b="1" dirty="0" smtClean="0"/>
              <a:t> </a:t>
            </a:r>
            <a:r>
              <a:rPr lang="ru-RU" sz="2000" b="1" dirty="0" smtClean="0">
                <a:solidFill>
                  <a:schemeClr val="bg1"/>
                </a:solidFill>
              </a:rPr>
              <a:t>где производятся практически все виды машиностроительной продукции: от самой высокой до средней и низкой степени сложности.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4071942"/>
            <a:ext cx="85725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 smtClean="0"/>
              <a:t>Зарубежная Европа</a:t>
            </a:r>
            <a:r>
              <a:rPr lang="ru-RU" b="1" dirty="0" smtClean="0"/>
              <a:t>, </a:t>
            </a:r>
            <a:r>
              <a:rPr lang="ru-RU" b="1" dirty="0" smtClean="0">
                <a:solidFill>
                  <a:schemeClr val="bg1"/>
                </a:solidFill>
              </a:rPr>
              <a:t>которая производит главным образом массовую машиностроительную продукцию, но сохраняет и свои позиции в некоторых новейших отраслях.</a:t>
            </a:r>
          </a:p>
        </p:txBody>
      </p:sp>
      <p:pic>
        <p:nvPicPr>
          <p:cNvPr id="3074" name="Picture 2" descr="https://upload.wikimedia.org/wikipedia/commons/thumb/9/99/General_Electric_J79.jpg/250px-General_Electric_J7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1571612"/>
            <a:ext cx="2928958" cy="14287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6572264" y="3214686"/>
            <a:ext cx="24288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/>
              <a:t>General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Electric</a:t>
            </a: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42910" y="1857364"/>
            <a:ext cx="22765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General Motors</a:t>
            </a:r>
            <a:endParaRPr lang="ru-RU" sz="2400" dirty="0"/>
          </a:p>
        </p:txBody>
      </p:sp>
      <p:pic>
        <p:nvPicPr>
          <p:cNvPr id="3076" name="Picture 4" descr="http://img.gazeta.ru/files3/817/6058817/2014-05-23T172724Z_900071873_GM1E68D04UJ01_RTRMADP_3_GM-RECALL-DEALERS-pic240-240x160-5757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2285992"/>
            <a:ext cx="2857520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7" descr="дженерал-электрик-4"/>
          <p:cNvPicPr>
            <a:picLocks noChangeAspect="1" noChangeArrowheads="1"/>
          </p:cNvPicPr>
          <p:nvPr/>
        </p:nvPicPr>
        <p:blipFill>
          <a:blip r:embed="rId5"/>
          <a:srcRect l="6136" t="3993" r="5096" b="7771"/>
          <a:stretch>
            <a:fillRect/>
          </a:stretch>
        </p:blipFill>
        <p:spPr>
          <a:xfrm>
            <a:off x="3929058" y="2000240"/>
            <a:ext cx="2571768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2643174" y="4857760"/>
            <a:ext cx="13796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Daimler AG</a:t>
            </a:r>
            <a:endParaRPr lang="ru-RU" dirty="0"/>
          </a:p>
        </p:txBody>
      </p:sp>
      <p:pic>
        <p:nvPicPr>
          <p:cNvPr id="3078" name="Picture 6" descr="https://upload.wikimedia.org/wikipedia/commons/thumb/5/5e/Mercedes-benz_star_amk.jpg/250px-Mercedes-benz_star_amk.jpg"/>
          <p:cNvPicPr>
            <a:picLocks noChangeAspect="1" noChangeArrowheads="1"/>
          </p:cNvPicPr>
          <p:nvPr/>
        </p:nvPicPr>
        <p:blipFill>
          <a:blip r:embed="rId6"/>
          <a:srcRect b="36585"/>
          <a:stretch>
            <a:fillRect/>
          </a:stretch>
        </p:blipFill>
        <p:spPr bwMode="auto">
          <a:xfrm>
            <a:off x="1643042" y="5286388"/>
            <a:ext cx="1928826" cy="1571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 descr="Форд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14678" y="2928934"/>
            <a:ext cx="1562100" cy="11668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1" descr="Феррари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42844" y="5286388"/>
            <a:ext cx="1500198" cy="1571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4" descr="Филипс-2"/>
          <p:cNvPicPr>
            <a:picLocks noChangeAspect="1" noChangeArrowheads="1"/>
          </p:cNvPicPr>
          <p:nvPr/>
        </p:nvPicPr>
        <p:blipFill>
          <a:blip r:embed="rId9"/>
          <a:srcRect l="61828" b="58553"/>
          <a:stretch>
            <a:fillRect/>
          </a:stretch>
        </p:blipFill>
        <p:spPr bwMode="auto">
          <a:xfrm>
            <a:off x="6500826" y="4857760"/>
            <a:ext cx="2446340" cy="18002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82" name="Picture 10" descr="http://im1-tub-ru.yandex.net/i?id=567ba394033f6a8a5e40b59596d8b3c6-67-144&amp;n=21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643570" y="5357802"/>
            <a:ext cx="785818" cy="1500198"/>
          </a:xfrm>
          <a:prstGeom prst="rect">
            <a:avLst/>
          </a:prstGeom>
          <a:noFill/>
        </p:spPr>
      </p:pic>
      <p:pic>
        <p:nvPicPr>
          <p:cNvPr id="3084" name="Picture 12" descr="http://im3-tub-ru.yandex.net/i?id=aa79de6842fa18683bdcaa01bd4f7728-34-144&amp;n=21"/>
          <p:cNvPicPr>
            <a:picLocks noChangeAspect="1" noChangeArrowheads="1"/>
          </p:cNvPicPr>
          <p:nvPr/>
        </p:nvPicPr>
        <p:blipFill>
          <a:blip r:embed="rId11"/>
          <a:srcRect t="40000" b="40000"/>
          <a:stretch>
            <a:fillRect/>
          </a:stretch>
        </p:blipFill>
        <p:spPr bwMode="auto">
          <a:xfrm>
            <a:off x="4786314" y="4857760"/>
            <a:ext cx="1428750" cy="285752"/>
          </a:xfrm>
          <a:prstGeom prst="rect">
            <a:avLst/>
          </a:prstGeom>
          <a:noFill/>
        </p:spPr>
      </p:pic>
      <p:pic>
        <p:nvPicPr>
          <p:cNvPr id="18" name="Picture 8" descr="Воксхолл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3071802" y="2000240"/>
            <a:ext cx="1104878" cy="1022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Другая 43">
      <a:dk1>
        <a:sysClr val="windowText" lastClr="000000"/>
      </a:dk1>
      <a:lt1>
        <a:sysClr val="window" lastClr="FFFFFF"/>
      </a:lt1>
      <a:dk2>
        <a:srgbClr val="5C5C5C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0070C0"/>
      </a:hlink>
      <a:folHlink>
        <a:srgbClr val="262626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844</TotalTime>
  <Words>854</Words>
  <Application>Microsoft Office PowerPoint</Application>
  <PresentationFormat>Экран (4:3)</PresentationFormat>
  <Paragraphs>192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Городская</vt:lpstr>
      <vt:lpstr> Машиностроение  мира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Анна</dc:creator>
  <cp:lastModifiedBy>ЛЕСОРУБ</cp:lastModifiedBy>
  <cp:revision>94</cp:revision>
  <dcterms:created xsi:type="dcterms:W3CDTF">2015-02-19T10:21:49Z</dcterms:created>
  <dcterms:modified xsi:type="dcterms:W3CDTF">2015-04-23T09:24:29Z</dcterms:modified>
</cp:coreProperties>
</file>