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bin" ContentType="application/vnd.openxmlformats-officedocument.oleObject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56" r:id="rId8"/>
    <p:sldMasterId id="2147483768" r:id="rId9"/>
    <p:sldMasterId id="2147483780" r:id="rId10"/>
  </p:sldMasterIdLst>
  <p:sldIdLst>
    <p:sldId id="271" r:id="rId11"/>
    <p:sldId id="272" r:id="rId12"/>
    <p:sldId id="264" r:id="rId13"/>
    <p:sldId id="273" r:id="rId14"/>
    <p:sldId id="269" r:id="rId15"/>
    <p:sldId id="274" r:id="rId16"/>
    <p:sldId id="270" r:id="rId17"/>
    <p:sldId id="265" r:id="rId18"/>
    <p:sldId id="266" r:id="rId19"/>
    <p:sldId id="268" r:id="rId20"/>
    <p:sldId id="257" r:id="rId21"/>
    <p:sldId id="256" r:id="rId22"/>
    <p:sldId id="259" r:id="rId23"/>
    <p:sldId id="275" r:id="rId24"/>
    <p:sldId id="258" r:id="rId25"/>
    <p:sldId id="262" r:id="rId26"/>
    <p:sldId id="260" r:id="rId27"/>
    <p:sldId id="261" r:id="rId28"/>
    <p:sldId id="26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9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1D6A-F0EC-4CA3-BF24-40D01517719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D28C-922D-47A7-8DB0-218C497456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F4B48-BC68-4D25-BBC9-449480FC098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FFE4E-4129-498F-B7DD-0B0F3CEE3B0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3B1F7-DF97-48FA-92DD-224AD92CF74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2F74C-C001-4ED3-8F36-D0EAFEEC965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52A0B-27F6-4B62-B1F8-97C0F673290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60F86-E7E3-4C28-BC2D-B8CF966B8D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F16E5-24F9-467E-B3BD-B1A66C3C30F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C46FE-57B3-458A-BF02-496A0D5D0F0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90E55-EFE8-4DC9-96A4-AA5146C269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04087-981D-42E0-A1A9-C6B76334DB6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1069-36A4-4266-BD8E-56FD1B075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59CBF-344A-4C47-A266-98EE7440CAE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FC95D1-23DC-4DAB-824C-CDD971CBE70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6D40F90-CFB6-483A-A497-23E59C29AF7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04F98BF-9AF8-4668-99E1-A1CF29BE6D6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2630486-D725-4F06-A576-879833DE3F5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1D6A-F0EC-4CA3-BF24-40D01517719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930C-B1BD-4489-88E2-1CBD342A1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FE00-96E2-4FDB-B722-78B4093613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99BA-D9FD-4C19-9BA5-69F0286ACD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DCD2-A721-48B9-91C9-B7C70E5970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5E19-D274-4E39-83EA-53ADC30190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F06-9F37-4520-9854-EF6ABED95E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E98-CE40-495A-AE66-7924C7836A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930C-B1BD-4489-88E2-1CBD342A1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9F6D-A8B7-4F66-A0B3-54A1711AC5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D28C-922D-47A7-8DB0-218C497456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1069-36A4-4266-BD8E-56FD1B075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1D6A-F0EC-4CA3-BF24-40D01517719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930C-B1BD-4489-88E2-1CBD342A1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FE00-96E2-4FDB-B722-78B4093613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99BA-D9FD-4C19-9BA5-69F0286ACD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DCD2-A721-48B9-91C9-B7C70E5970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5E19-D274-4E39-83EA-53ADC30190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F06-9F37-4520-9854-EF6ABED95E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FE00-96E2-4FDB-B722-78B4093613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E98-CE40-495A-AE66-7924C7836A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9F6D-A8B7-4F66-A0B3-54A1711AC5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D28C-922D-47A7-8DB0-218C497456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1069-36A4-4266-BD8E-56FD1B075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1D6A-F0EC-4CA3-BF24-40D01517719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930C-B1BD-4489-88E2-1CBD342A1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FE00-96E2-4FDB-B722-78B4093613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99BA-D9FD-4C19-9BA5-69F0286ACD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DCD2-A721-48B9-91C9-B7C70E5970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5E19-D274-4E39-83EA-53ADC30190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99BA-D9FD-4C19-9BA5-69F0286ACD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F06-9F37-4520-9854-EF6ABED95E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E98-CE40-495A-AE66-7924C7836A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9F6D-A8B7-4F66-A0B3-54A1711AC5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D28C-922D-47A7-8DB0-218C497456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1069-36A4-4266-BD8E-56FD1B075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1D6A-F0EC-4CA3-BF24-40D01517719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930C-B1BD-4489-88E2-1CBD342A1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FE00-96E2-4FDB-B722-78B4093613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99BA-D9FD-4C19-9BA5-69F0286ACD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DCD2-A721-48B9-91C9-B7C70E5970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DCD2-A721-48B9-91C9-B7C70E5970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5E19-D274-4E39-83EA-53ADC30190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F06-9F37-4520-9854-EF6ABED95E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E98-CE40-495A-AE66-7924C7836A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9F6D-A8B7-4F66-A0B3-54A1711AC5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D28C-922D-47A7-8DB0-218C497456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1069-36A4-4266-BD8E-56FD1B075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1D6A-F0EC-4CA3-BF24-40D01517719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930C-B1BD-4489-88E2-1CBD342A1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FE00-96E2-4FDB-B722-78B4093613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99BA-D9FD-4C19-9BA5-69F0286ACD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5E19-D274-4E39-83EA-53ADC30190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DCD2-A721-48B9-91C9-B7C70E5970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5E19-D274-4E39-83EA-53ADC30190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F06-9F37-4520-9854-EF6ABED95E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E98-CE40-495A-AE66-7924C7836A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9F6D-A8B7-4F66-A0B3-54A1711AC5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D28C-922D-47A7-8DB0-218C497456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1069-36A4-4266-BD8E-56FD1B075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1D6A-F0EC-4CA3-BF24-40D01517719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930C-B1BD-4489-88E2-1CBD342A1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FE00-96E2-4FDB-B722-78B4093613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F06-9F37-4520-9854-EF6ABED95E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99BA-D9FD-4C19-9BA5-69F0286ACD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DCD2-A721-48B9-91C9-B7C70E5970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5E19-D274-4E39-83EA-53ADC30190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F06-9F37-4520-9854-EF6ABED95E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E98-CE40-495A-AE66-7924C7836A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9F6D-A8B7-4F66-A0B3-54A1711AC5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D28C-922D-47A7-8DB0-218C497456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1069-36A4-4266-BD8E-56FD1B075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1D6A-F0EC-4CA3-BF24-40D01517719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930C-B1BD-4489-88E2-1CBD342A1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E98-CE40-495A-AE66-7924C7836A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FE00-96E2-4FDB-B722-78B4093613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99BA-D9FD-4C19-9BA5-69F0286ACD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DCD2-A721-48B9-91C9-B7C70E5970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5E19-D274-4E39-83EA-53ADC30190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F06-9F37-4520-9854-EF6ABED95E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E98-CE40-495A-AE66-7924C7836A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9F6D-A8B7-4F66-A0B3-54A1711AC5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D28C-922D-47A7-8DB0-218C497456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1069-36A4-4266-BD8E-56FD1B075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1D6A-F0EC-4CA3-BF24-40D01517719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9F6D-A8B7-4F66-A0B3-54A1711AC5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930C-B1BD-4489-88E2-1CBD342A1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FE00-96E2-4FDB-B722-78B4093613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99BA-D9FD-4C19-9BA5-69F0286ACD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DCD2-A721-48B9-91C9-B7C70E5970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5E19-D274-4E39-83EA-53ADC30190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F06-9F37-4520-9854-EF6ABED95E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E98-CE40-495A-AE66-7924C7836A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9F6D-A8B7-4F66-A0B3-54A1711AC5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D28C-922D-47A7-8DB0-218C497456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1069-36A4-4266-BD8E-56FD1B075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1.xml"/><Relationship Id="rId16" Type="http://schemas.openxmlformats.org/officeDocument/2006/relationships/theme" Target="../theme/theme10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5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slideLayout" Target="../slideLayouts/slideLayout11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6D9D8E-D034-4632-8D78-8C385CA16A0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</p:grpSp>
      <p:sp>
        <p:nvSpPr>
          <p:cNvPr id="1946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807692-9A9B-4A78-83EC-7759E2E79E1A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6D9D8E-D034-4632-8D78-8C385CA16A0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</p:grpSp>
      <p:sp>
        <p:nvSpPr>
          <p:cNvPr id="1946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6D9D8E-D034-4632-8D78-8C385CA16A0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</p:grpSp>
      <p:sp>
        <p:nvSpPr>
          <p:cNvPr id="1946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6D9D8E-D034-4632-8D78-8C385CA16A0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</p:grpSp>
      <p:sp>
        <p:nvSpPr>
          <p:cNvPr id="1946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6D9D8E-D034-4632-8D78-8C385CA16A0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</p:grpSp>
      <p:sp>
        <p:nvSpPr>
          <p:cNvPr id="1946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6D9D8E-D034-4632-8D78-8C385CA16A0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</p:grpSp>
      <p:sp>
        <p:nvSpPr>
          <p:cNvPr id="1946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6D9D8E-D034-4632-8D78-8C385CA16A0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</p:grpSp>
      <p:sp>
        <p:nvSpPr>
          <p:cNvPr id="1946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6D9D8E-D034-4632-8D78-8C385CA16A0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</p:grpSp>
      <p:sp>
        <p:nvSpPr>
          <p:cNvPr id="1946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6D9D8E-D034-4632-8D78-8C385CA16A0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C3300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BA313"/>
                </a:solidFill>
              </a:endParaRPr>
            </a:p>
          </p:txBody>
        </p:sp>
      </p:grpSp>
      <p:sp>
        <p:nvSpPr>
          <p:cNvPr id="1946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9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9.gif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gif"/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5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5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10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926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60621" y="692696"/>
          <a:ext cx="3591299" cy="5256584"/>
        </p:xfrm>
        <a:graphic>
          <a:graphicData uri="http://schemas.openxmlformats.org/presentationml/2006/ole">
            <p:oleObj spid="_x0000_s13314" name="Формула" r:id="rId3" imgW="1168200" imgH="189216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917142" y="764704"/>
          <a:ext cx="3831322" cy="4536504"/>
        </p:xfrm>
        <a:graphic>
          <a:graphicData uri="http://schemas.openxmlformats.org/presentationml/2006/ole">
            <p:oleObj spid="_x0000_s13315" name="Формула" r:id="rId4" imgW="1244520" imgH="1473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smtClean="0">
                <a:solidFill>
                  <a:srgbClr val="0000FF"/>
                </a:solidFill>
              </a:rPr>
              <a:t>Теорема Виета для приведенного квадратного уравнения:</a:t>
            </a:r>
            <a:endParaRPr 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33863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2800" smtClean="0">
                <a:solidFill>
                  <a:srgbClr val="FF0000"/>
                </a:solidFill>
              </a:rPr>
              <a:t>Сумма корней приведённого квадратного уравнения равна второму коэффициенту, взятому с противоположным знаком, а произведение корней равно свободному члену.</a:t>
            </a:r>
          </a:p>
          <a:p>
            <a:pPr eaLnBrk="1" hangingPunct="1"/>
            <a:endParaRPr lang="ru-RU" smtClean="0"/>
          </a:p>
        </p:txBody>
      </p: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571500" y="4929188"/>
            <a:ext cx="2714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ru-RU" sz="2800" b="1" smtClean="0">
              <a:solidFill>
                <a:srgbClr val="00FFFF"/>
              </a:solidFill>
              <a:latin typeface="Garamond" pitchFamily="18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933700" y="4384675"/>
          <a:ext cx="3349625" cy="814388"/>
        </p:xfrm>
        <a:graphic>
          <a:graphicData uri="http://schemas.openxmlformats.org/presentationml/2006/ole">
            <p:oleObj spid="_x0000_s10242" name="Формула" r:id="rId3" imgW="939600" imgH="228600" progId="Equation.3">
              <p:embed/>
            </p:oleObj>
          </a:graphicData>
        </a:graphic>
      </p:graphicFrame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643063" y="5429250"/>
            <a:ext cx="2357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x</a:t>
            </a:r>
            <a:r>
              <a:rPr lang="en-US" sz="32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-p</a:t>
            </a:r>
            <a:endParaRPr lang="ru-RU" sz="32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5572125" y="5357813"/>
            <a:ext cx="2000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2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q</a:t>
            </a:r>
            <a:endParaRPr lang="ru-RU" sz="32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56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4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4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4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Применение теоремы Виета  </a:t>
            </a:r>
            <a:br>
              <a:rPr lang="ru-RU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ru-RU" sz="2400" b="1" dirty="0">
              <a:ln w="1905"/>
              <a:solidFill>
                <a:schemeClr val="accent5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2428875"/>
            <a:ext cx="2786063" cy="2071688"/>
          </a:xfrm>
        </p:spPr>
        <p:txBody>
          <a:bodyPr/>
          <a:lstStyle/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х²-16х+28=0</a:t>
            </a:r>
          </a:p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х²-12х-45=0</a:t>
            </a:r>
          </a:p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х²-27х=0</a:t>
            </a:r>
          </a:p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х²-12=0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ru-RU" sz="24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ru-RU" sz="24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714750" y="2428875"/>
            <a:ext cx="2643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+ 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= 16         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·х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=28</a:t>
            </a:r>
            <a:endParaRPr lang="ru-RU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643313" y="2857500"/>
            <a:ext cx="2714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+ 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=12          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·х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=-45</a:t>
            </a:r>
            <a:endParaRPr lang="ru-RU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643313" y="3286125"/>
            <a:ext cx="2478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+ 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=27          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·х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=0</a:t>
            </a:r>
            <a:endParaRPr lang="ru-RU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714750" y="3714750"/>
            <a:ext cx="255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+ 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= 0           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·х</a:t>
            </a:r>
            <a:r>
              <a:rPr lang="ru-RU" sz="1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=-12</a:t>
            </a: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55576" y="1412776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b="1" dirty="0" smtClean="0">
                <a:ln w="1905"/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нахождения суммы и произведения корней приведенного квадратного уравнения: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Применение теоремы </a:t>
            </a:r>
            <a:r>
              <a:rPr lang="ru-RU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Виета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571500" y="1857375"/>
          <a:ext cx="3629025" cy="806450"/>
        </p:xfrm>
        <a:graphic>
          <a:graphicData uri="http://schemas.openxmlformats.org/presentationml/2006/ole">
            <p:oleObj spid="_x0000_s1026" name="Формула" r:id="rId3" imgW="914400" imgH="203040" progId="Equation.3">
              <p:embed/>
            </p:oleObj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714875" y="2000250"/>
            <a:ext cx="10191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2 и 3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43688" y="1928813"/>
            <a:ext cx="1500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1 и 6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929188" y="2500313"/>
            <a:ext cx="766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8000" y="2428875"/>
            <a:ext cx="576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428625" y="3286125"/>
          <a:ext cx="3714750" cy="896938"/>
        </p:xfrm>
        <a:graphic>
          <a:graphicData uri="http://schemas.openxmlformats.org/presentationml/2006/ole">
            <p:oleObj spid="_x0000_s1027" name="Формула" r:id="rId4" imgW="914400" imgH="203040" progId="Equation.3">
              <p:embed/>
            </p:oleObj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0" y="4071938"/>
            <a:ext cx="766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00750" y="3500438"/>
            <a:ext cx="1155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-5 и 4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500938" y="3500438"/>
            <a:ext cx="1155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-4 и 5</a:t>
            </a:r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500063" y="4857750"/>
          <a:ext cx="3732212" cy="785813"/>
        </p:xfrm>
        <a:graphic>
          <a:graphicData uri="http://schemas.openxmlformats.org/presentationml/2006/ole">
            <p:oleObj spid="_x0000_s1028" name="Формула" r:id="rId5" imgW="965160" imgH="203040" progId="Equation.3">
              <p:embed/>
            </p:oleObj>
          </a:graphicData>
        </a:graphic>
      </p:graphicFrame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6143625" y="4071938"/>
            <a:ext cx="766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6429375" y="5929313"/>
            <a:ext cx="766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4714875" y="5929313"/>
            <a:ext cx="766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7929563" y="5929313"/>
            <a:ext cx="576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7858125" y="4071938"/>
            <a:ext cx="576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357688" y="3500438"/>
            <a:ext cx="1360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2 и -10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00563" y="5072063"/>
            <a:ext cx="1155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-2 и 9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143625" y="5072063"/>
            <a:ext cx="1155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-3 и 6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715250" y="5072063"/>
            <a:ext cx="1155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-6 и 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9552" y="1052736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  Для проверки правильности решения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(Являются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 данные числа корнями уравнения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?)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для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составления квадратного уравнения по заданным корням.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Задача: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Составить квадратное уравнение, корнями которого являются числа 8 и – 5.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mtClean="0"/>
              <a:t>          -р = 8 + (- 5)   и  </a:t>
            </a:r>
            <a:r>
              <a:rPr lang="en-US" smtClean="0"/>
              <a:t>q</a:t>
            </a:r>
            <a:r>
              <a:rPr lang="ru-RU" smtClean="0"/>
              <a:t> = 8 </a:t>
            </a:r>
            <a:r>
              <a:rPr lang="ru-RU" smtClean="0">
                <a:sym typeface="Symbol" pitchFamily="18" charset="2"/>
              </a:rPr>
              <a:t> (- 5)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mtClean="0">
                <a:sym typeface="Symbol" pitchFamily="18" charset="2"/>
              </a:rPr>
              <a:t>              р = - 3               </a:t>
            </a:r>
            <a:r>
              <a:rPr lang="en-US" smtClean="0">
                <a:sym typeface="Symbol" pitchFamily="18" charset="2"/>
              </a:rPr>
              <a:t>q =</a:t>
            </a:r>
            <a:r>
              <a:rPr lang="ru-RU" smtClean="0">
                <a:sym typeface="Symbol" pitchFamily="18" charset="2"/>
              </a:rPr>
              <a:t> - 40</a:t>
            </a:r>
          </a:p>
          <a:p>
            <a:pPr eaLnBrk="1" hangingPunct="1">
              <a:buFont typeface="Wingdings 3" pitchFamily="18" charset="2"/>
              <a:buNone/>
            </a:pPr>
            <a:endParaRPr lang="ru-RU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88" y="5143500"/>
            <a:ext cx="3357562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4286250"/>
            <a:ext cx="31813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404664"/>
            <a:ext cx="5250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kern="0" dirty="0" smtClean="0">
                <a:solidFill>
                  <a:srgbClr val="000000"/>
                </a:solidFill>
                <a:ea typeface="+mj-ea"/>
                <a:cs typeface="+mj-cs"/>
              </a:rPr>
              <a:t>Применение теоремы Виета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Применение теоремы Виета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х²-7х+10=0    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268760"/>
            <a:ext cx="6561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г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)  Не применяя формулу корней , найти второй корень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995936" y="2060848"/>
          <a:ext cx="1378628" cy="576064"/>
        </p:xfrm>
        <a:graphic>
          <a:graphicData uri="http://schemas.openxmlformats.org/presentationml/2006/ole">
            <p:oleObj spid="_x0000_s16386" name="Формула" r:id="rId3" imgW="3934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/>
              <a:t>Применение теоремы Виета</a:t>
            </a:r>
            <a:br>
              <a:rPr lang="ru-RU" sz="3200" b="1" dirty="0" smtClean="0"/>
            </a:b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)для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решения уравнений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>
            <p:ph idx="1"/>
          </p:nvPr>
        </p:nvGraphicFramePr>
        <p:xfrm>
          <a:off x="3143250" y="2571750"/>
          <a:ext cx="2322513" cy="2171700"/>
        </p:xfrm>
        <a:graphic>
          <a:graphicData uri="http://schemas.openxmlformats.org/presentationml/2006/ole">
            <p:oleObj spid="_x0000_s3074" name="Формула" r:id="rId3" imgW="977760" imgH="91440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2643188" y="2143125"/>
          <a:ext cx="3286125" cy="482600"/>
        </p:xfrm>
        <a:graphic>
          <a:graphicData uri="http://schemas.openxmlformats.org/presentationml/2006/ole">
            <p:oleObj spid="_x0000_s3075" name="Формула" r:id="rId4" imgW="1384200" imgH="20304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500438" y="4500563"/>
          <a:ext cx="1785937" cy="1128712"/>
        </p:xfrm>
        <a:graphic>
          <a:graphicData uri="http://schemas.openxmlformats.org/presentationml/2006/ole">
            <p:oleObj spid="_x0000_s3076" name="Формула" r:id="rId5" imgW="7236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Продолжите фразу: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 rot="-442312">
            <a:off x="1009650" y="2070100"/>
            <a:ext cx="33321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“Сегодня на уроке я узнал...”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 rot="906381">
            <a:off x="5272088" y="2682875"/>
            <a:ext cx="3648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“Сегодня на уроке я научился...”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785938" y="3429000"/>
            <a:ext cx="4162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“Сегодня на уроке я познакомился...”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rot="-1394616">
            <a:off x="1357313" y="4714875"/>
            <a:ext cx="3714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“Сегодня на уроке я повторил ...”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 rot="687496">
            <a:off x="4643438" y="5715000"/>
            <a:ext cx="3635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“Сегодня на уроке я закрепил...”</a:t>
            </a:r>
          </a:p>
        </p:txBody>
      </p:sp>
      <p:pic>
        <p:nvPicPr>
          <p:cNvPr id="35848" name="Рисунок 9" descr="gallery_2_99_8610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04838">
            <a:off x="6572250" y="714375"/>
            <a:ext cx="15192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Рисунок 10" descr="егне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03510">
            <a:off x="1195388" y="671513"/>
            <a:ext cx="896937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0" name="Рисунок 11" descr="C41-07copy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50" y="3643313"/>
            <a:ext cx="157162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1" name="Picture 3" descr="D:\Мои рисунки\6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8" y="3357563"/>
            <a:ext cx="1285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/>
              <a:t>Применение теоремы Виета</a:t>
            </a:r>
            <a:br>
              <a:rPr lang="ru-RU" sz="2800" dirty="0" smtClean="0"/>
            </a:b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ж)для нахождения коэффициентов уравнения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1.В уравнении х</a:t>
            </a:r>
            <a:r>
              <a:rPr lang="ru-RU" sz="24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- 12х + с = 0, один из корней х</a:t>
            </a:r>
            <a:r>
              <a:rPr lang="ru-RU" sz="240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=5. Найдите другой корень и коэффициент с.</a:t>
            </a:r>
          </a:p>
          <a:p>
            <a:pPr eaLnBrk="1" hangingPunct="1">
              <a:buFont typeface="Wingdings" pitchFamily="2" charset="2"/>
              <a:buNone/>
            </a:pP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2. В уравнении х</a:t>
            </a:r>
            <a:r>
              <a:rPr lang="ru-RU" sz="24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+рх + 15 = 0, один из корней х</a:t>
            </a:r>
            <a:r>
              <a:rPr lang="ru-RU" sz="240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=3. Найдите другой корень и коэффициент р.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214688" y="3000375"/>
          <a:ext cx="1965325" cy="714375"/>
        </p:xfrm>
        <a:graphic>
          <a:graphicData uri="http://schemas.openxmlformats.org/presentationml/2006/ole">
            <p:oleObj spid="_x0000_s5122" name="Формула" r:id="rId3" imgW="1117440" imgH="40608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143250" y="5000625"/>
          <a:ext cx="2030413" cy="785813"/>
        </p:xfrm>
        <a:graphic>
          <a:graphicData uri="http://schemas.openxmlformats.org/presentationml/2006/ole">
            <p:oleObj spid="_x0000_s5123" name="Формула" r:id="rId4" imgW="1180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757237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Заполните таблицу.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38" y="977900"/>
          <a:ext cx="7858180" cy="575372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429156"/>
                <a:gridCol w="3429024"/>
              </a:tblGrid>
              <a:tr h="820628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1.Найдите сумму и произведение корней уравнения х</a:t>
                      </a:r>
                      <a:r>
                        <a:rPr lang="ru-RU" sz="18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+ 8х +7 = 0.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2062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2.Решите уравнение х</a:t>
                      </a:r>
                      <a:r>
                        <a:rPr lang="ru-RU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+ 9х + 20 = 0.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699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3.Определите знаки корней уравнения   х</a:t>
                      </a:r>
                      <a:r>
                        <a:rPr lang="ru-RU" sz="18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+5х-36=0.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1309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4.Составьте квадратное уравнение, корнями которого являются числа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и 5.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20628">
                <a:tc>
                  <a:txBody>
                    <a:bodyPr/>
                    <a:lstStyle/>
                    <a:p>
                      <a:pPr lvl="0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5.Разложите квадратный трехчлен на множители х</a:t>
                      </a:r>
                      <a:r>
                        <a:rPr lang="ru-RU" sz="18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+2х-48.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30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6.В уравнении х</a:t>
                      </a:r>
                      <a:r>
                        <a:rPr lang="ru-RU" sz="18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2=0 один из корней равен 7. Найдите другой корень и коэффициент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5786438" y="1000125"/>
          <a:ext cx="1470025" cy="785813"/>
        </p:xfrm>
        <a:graphic>
          <a:graphicData uri="http://schemas.openxmlformats.org/presentationml/2006/ole">
            <p:oleObj spid="_x0000_s6146" name="Формула" r:id="rId3" imgW="749160" imgH="45720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5857875" y="1785938"/>
          <a:ext cx="1314450" cy="785812"/>
        </p:xfrm>
        <a:graphic>
          <a:graphicData uri="http://schemas.openxmlformats.org/presentationml/2006/ole">
            <p:oleObj spid="_x0000_s6147" name="Формула" r:id="rId4" imgW="495000" imgH="457200" progId="Equation.3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6143625" y="5643563"/>
          <a:ext cx="1071563" cy="874712"/>
        </p:xfrm>
        <a:graphic>
          <a:graphicData uri="http://schemas.openxmlformats.org/presentationml/2006/ole">
            <p:oleObj spid="_x0000_s6148" name="Формула" r:id="rId5" imgW="49500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715000" y="3786188"/>
          <a:ext cx="2062163" cy="428625"/>
        </p:xfrm>
        <a:graphic>
          <a:graphicData uri="http://schemas.openxmlformats.org/presentationml/2006/ole">
            <p:oleObj spid="_x0000_s6149" name="Формула" r:id="rId6" imgW="977760" imgH="203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214938" y="4929188"/>
          <a:ext cx="3000375" cy="428625"/>
        </p:xfrm>
        <a:graphic>
          <a:graphicData uri="http://schemas.openxmlformats.org/presentationml/2006/ole">
            <p:oleObj spid="_x0000_s6150" name="Формула" r:id="rId7" imgW="166356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357813" y="2857500"/>
          <a:ext cx="2857500" cy="349250"/>
        </p:xfrm>
        <a:graphic>
          <a:graphicData uri="http://schemas.openxmlformats.org/presentationml/2006/ole">
            <p:oleObj spid="_x0000_s6151" name="Формула" r:id="rId8" imgW="142236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Домашнее задание</a:t>
            </a:r>
            <a:br>
              <a:rPr lang="ru-RU" smtClean="0"/>
            </a:br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8" name="Picture 1" descr="D:\Мои рисунки\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4286250"/>
            <a:ext cx="2000250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j0354403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571500"/>
            <a:ext cx="1214438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00375" y="2357438"/>
            <a:ext cx="5235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843808" y="4653136"/>
            <a:ext cx="3024336" cy="15841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1196752"/>
            <a:ext cx="4248472" cy="2376264"/>
          </a:xfrm>
          <a:prstGeom prst="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556792"/>
            <a:ext cx="406794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3528" y="6926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67544" y="1772816"/>
          <a:ext cx="3590925" cy="3883025"/>
        </p:xfrm>
        <a:graphic>
          <a:graphicData uri="http://schemas.openxmlformats.org/presentationml/2006/ole">
            <p:oleObj spid="_x0000_s14338" name="Формула" r:id="rId3" imgW="1168200" imgH="13968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932040" y="1988840"/>
          <a:ext cx="3832225" cy="1485900"/>
        </p:xfrm>
        <a:graphic>
          <a:graphicData uri="http://schemas.openxmlformats.org/presentationml/2006/ole">
            <p:oleObj spid="_x0000_s14339" name="Формула" r:id="rId4" imgW="1244520" imgH="482400" progId="Equation.3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4860032" y="1268760"/>
          <a:ext cx="3168352" cy="695491"/>
        </p:xfrm>
        <a:graphic>
          <a:graphicData uri="http://schemas.openxmlformats.org/presentationml/2006/ole">
            <p:oleObj spid="_x0000_s14340" name="Формула" r:id="rId5" imgW="1041120" imgH="228600" progId="Equation.3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3131840" y="5517232"/>
          <a:ext cx="2448272" cy="648072"/>
        </p:xfrm>
        <a:graphic>
          <a:graphicData uri="http://schemas.openxmlformats.org/presentationml/2006/ole">
            <p:oleObj spid="_x0000_s14341" name="Формула" r:id="rId6" imgW="812520" imgH="228600" progId="Equation.3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3131840" y="4725144"/>
          <a:ext cx="2492981" cy="690364"/>
        </p:xfrm>
        <a:graphic>
          <a:graphicData uri="http://schemas.openxmlformats.org/presentationml/2006/ole">
            <p:oleObj spid="_x0000_s14342" name="Формула" r:id="rId7" imgW="825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3" y="2071688"/>
            <a:ext cx="79138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Приведенные квадратные уравнения.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Теорема Виета.</a:t>
            </a:r>
            <a:endParaRPr lang="ru-RU" sz="4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Приведенные квадратные уравнения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ax² +</a:t>
            </a:r>
            <a:r>
              <a:rPr lang="en-US" dirty="0" err="1" smtClean="0"/>
              <a:t>bx</a:t>
            </a:r>
            <a:r>
              <a:rPr lang="en-US" dirty="0" smtClean="0"/>
              <a:t> +c =0, a≠0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а=1 </a:t>
            </a:r>
            <a:r>
              <a:rPr lang="ru-RU" dirty="0" smtClean="0"/>
              <a:t> </a:t>
            </a:r>
            <a:r>
              <a:rPr lang="ru-RU" dirty="0" smtClean="0"/>
              <a:t>       </a:t>
            </a:r>
            <a:r>
              <a:rPr lang="en-US" dirty="0" smtClean="0"/>
              <a:t>x² +</a:t>
            </a:r>
            <a:r>
              <a:rPr lang="en-US" dirty="0" err="1" smtClean="0"/>
              <a:t>bx</a:t>
            </a:r>
            <a:r>
              <a:rPr lang="en-US" dirty="0" smtClean="0"/>
              <a:t> +c =0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ru-RU" dirty="0" smtClean="0"/>
              <a:t>                 </a:t>
            </a:r>
            <a:r>
              <a:rPr lang="en-US" sz="3600" b="1" dirty="0" smtClean="0">
                <a:latin typeface="Arial Black" pitchFamily="34" charset="0"/>
              </a:rPr>
              <a:t>x²+px+q=0</a:t>
            </a:r>
            <a:endParaRPr lang="en-US" b="1" dirty="0" smtClean="0"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63" y="1828800"/>
            <a:ext cx="7348537" cy="2209800"/>
          </a:xfrm>
        </p:spPr>
        <p:txBody>
          <a:bodyPr/>
          <a:lstStyle/>
          <a:p>
            <a:pPr eaLnBrk="1" hangingPunct="1"/>
            <a:r>
              <a:rPr lang="ru-RU" smtClean="0"/>
              <a:t>Исследовательская работа</a:t>
            </a:r>
          </a:p>
        </p:txBody>
      </p:sp>
      <p:sp>
        <p:nvSpPr>
          <p:cNvPr id="26627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6628" name="Рисунок 3" descr="501efe4a16d63a4837747d7ba536fe1e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464343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44008" y="1196752"/>
            <a:ext cx="4248472" cy="2376264"/>
          </a:xfrm>
          <a:prstGeom prst="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3528" y="6926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68313" y="1808163"/>
          <a:ext cx="3590925" cy="3811587"/>
        </p:xfrm>
        <a:graphic>
          <a:graphicData uri="http://schemas.openxmlformats.org/presentationml/2006/ole">
            <p:oleObj spid="_x0000_s15362" name="Формула" r:id="rId3" imgW="1168200" imgH="13716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932040" y="1988840"/>
          <a:ext cx="3832225" cy="1485900"/>
        </p:xfrm>
        <a:graphic>
          <a:graphicData uri="http://schemas.openxmlformats.org/presentationml/2006/ole">
            <p:oleObj spid="_x0000_s15363" name="Формула" r:id="rId4" imgW="1244520" imgH="482400" progId="Equation.3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4860032" y="1268760"/>
          <a:ext cx="3168352" cy="695491"/>
        </p:xfrm>
        <a:graphic>
          <a:graphicData uri="http://schemas.openxmlformats.org/presentationml/2006/ole">
            <p:oleObj spid="_x0000_s15364" name="Формула" r:id="rId5" imgW="1041120" imgH="228600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539552" y="2664732"/>
          <a:ext cx="3456384" cy="662801"/>
        </p:xfrm>
        <a:graphic>
          <a:graphicData uri="http://schemas.openxmlformats.org/presentationml/2006/ole">
            <p:oleObj spid="_x0000_s15368" name="Формула" r:id="rId6" imgW="1117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 descr="075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914400" y="304800"/>
          <a:ext cx="1514475" cy="2360613"/>
        </p:xfrm>
        <a:graphic>
          <a:graphicData uri="http://schemas.openxmlformats.org/presentationml/2006/ole">
            <p:oleObj spid="_x0000_s12290" name="Photo Editor Photo" r:id="rId4" imgW="866896" imgH="1352381" progId="MSPhotoEd.3">
              <p:embed/>
            </p:oleObj>
          </a:graphicData>
        </a:graphic>
      </p:graphicFrame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80010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000000"/>
                </a:solidFill>
                <a:latin typeface="Times New Roman" pitchFamily="18" charset="0"/>
              </a:rPr>
              <a:t>Если ч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itchFamily="18" charset="0"/>
              </a:rPr>
              <a:t>исла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 х</a:t>
            </a:r>
            <a:r>
              <a:rPr lang="en-US" sz="2800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 и х</a:t>
            </a:r>
            <a:r>
              <a:rPr lang="en-US" sz="2800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ru-RU" sz="2800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000000"/>
                </a:solidFill>
                <a:latin typeface="Times New Roman" pitchFamily="18" charset="0"/>
              </a:rPr>
              <a:t>       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itchFamily="18" charset="0"/>
              </a:rPr>
              <a:t>являются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itchFamily="18" charset="0"/>
              </a:rPr>
              <a:t>корнями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itchFamily="18" charset="0"/>
              </a:rPr>
              <a:t>уравнения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endParaRPr lang="ru-RU" sz="2800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х</a:t>
            </a:r>
            <a:r>
              <a:rPr lang="en-US" sz="2800" i="1" baseline="30000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+рх+q=0 </a:t>
            </a:r>
            <a:endParaRPr lang="ru-RU" sz="2800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0000"/>
                </a:solidFill>
                <a:latin typeface="Times New Roman" pitchFamily="18" charset="0"/>
              </a:rPr>
              <a:t>то справедливы формулы</a:t>
            </a:r>
            <a:endParaRPr lang="ru-RU" sz="2800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600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000000"/>
                </a:solidFill>
                <a:latin typeface="Times New Roman" pitchFamily="18" charset="0"/>
              </a:rPr>
              <a:t>т.е.сумма корней приведённого квадратного уравнения равна второму коэффициенту, взятому с противоположным знаком, а произведение корней равно свободному члену.</a:t>
            </a:r>
            <a:endParaRPr lang="en-US" sz="2800" i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371600" y="457200"/>
            <a:ext cx="6645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smtClean="0">
                <a:solidFill>
                  <a:srgbClr val="333399"/>
                </a:solidFill>
                <a:latin typeface="Times New Roman" pitchFamily="18" charset="0"/>
              </a:rPr>
              <a:t>Теорема Виета.</a:t>
            </a:r>
          </a:p>
        </p:txBody>
      </p:sp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1828800" y="2971800"/>
          <a:ext cx="2133600" cy="630238"/>
        </p:xfrm>
        <a:graphic>
          <a:graphicData uri="http://schemas.openxmlformats.org/presentationml/2006/ole">
            <p:oleObj spid="_x0000_s12291" name="Equation" r:id="rId5" imgW="774360" imgH="228600" progId="Equation.DSMT4">
              <p:embed/>
            </p:oleObj>
          </a:graphicData>
        </a:graphic>
      </p:graphicFrame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5334000" y="2971800"/>
          <a:ext cx="1752600" cy="669925"/>
        </p:xfrm>
        <a:graphic>
          <a:graphicData uri="http://schemas.openxmlformats.org/presentationml/2006/ole">
            <p:oleObj spid="_x0000_s12292" name="Equation" r:id="rId6" imgW="59688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Историческая справка</a:t>
            </a:r>
          </a:p>
        </p:txBody>
      </p:sp>
      <p:sp>
        <p:nvSpPr>
          <p:cNvPr id="23555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51326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63" y="285750"/>
            <a:ext cx="4857750" cy="63579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44000" tIns="396000" rIns="504000" bIns="36000" anchor="ctr">
            <a:noAutofit/>
          </a:bodyPr>
          <a:lstStyle/>
          <a:p>
            <a:pPr eaLnBrk="1" hangingPunct="1">
              <a:buFontTx/>
              <a:buNone/>
              <a:defRPr/>
            </a:pPr>
            <a:r>
              <a:rPr lang="ru-RU" sz="1600" i="1" dirty="0" smtClean="0">
                <a:solidFill>
                  <a:srgbClr val="020412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eaLnBrk="1" hangingPunct="1">
              <a:buFontTx/>
              <a:buNone/>
              <a:defRPr/>
            </a:pPr>
            <a:endParaRPr lang="ru-RU" sz="1600" i="1" dirty="0" smtClean="0">
              <a:solidFill>
                <a:srgbClr val="02041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ru-RU" sz="1600" i="1" dirty="0" smtClean="0">
              <a:solidFill>
                <a:srgbClr val="02041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ru-RU" sz="1600" i="1" dirty="0" smtClean="0">
                <a:solidFill>
                  <a:srgbClr val="020412"/>
                </a:solidFill>
                <a:latin typeface="Times New Roman" pitchFamily="18" charset="0"/>
                <a:cs typeface="Times New Roman" pitchFamily="18" charset="0"/>
              </a:rPr>
              <a:t>                Родился в 1540 году в городе </a:t>
            </a:r>
            <a:r>
              <a:rPr lang="ru-RU" sz="1600" i="1" dirty="0" err="1" smtClean="0">
                <a:solidFill>
                  <a:srgbClr val="020412"/>
                </a:solidFill>
                <a:latin typeface="Times New Roman" pitchFamily="18" charset="0"/>
                <a:cs typeface="Times New Roman" pitchFamily="18" charset="0"/>
              </a:rPr>
              <a:t>Фонтен-ле-Конт</a:t>
            </a:r>
            <a:r>
              <a:rPr lang="ru-RU" sz="1600" i="1" dirty="0" smtClean="0">
                <a:solidFill>
                  <a:srgbClr val="020412"/>
                </a:solidFill>
                <a:latin typeface="Times New Roman" pitchFamily="18" charset="0"/>
                <a:cs typeface="Times New Roman" pitchFamily="18" charset="0"/>
              </a:rPr>
              <a:t>, в провинции Пуату.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 образованию был юристом, но глубоко занимался многими науками, прежде всего астрономией, астрологией и даже криптографией (тайнописью). Всё это заставило Виета обратиться к тригонометрии и алгебре, в которых он сделал немало открытий.</a:t>
            </a:r>
            <a:endParaRPr lang="en-US" sz="1600" i="1" dirty="0" smtClean="0">
              <a:solidFill>
                <a:srgbClr val="02041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 eaLnBrk="1" hangingPunct="1"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600" i="1" dirty="0" smtClean="0">
                <a:solidFill>
                  <a:srgbClr val="02041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solidFill>
                  <a:srgbClr val="020412"/>
                </a:solidFill>
                <a:latin typeface="Times New Roman" pitchFamily="18" charset="0"/>
                <a:cs typeface="Times New Roman" pitchFamily="18" charset="0"/>
              </a:rPr>
              <a:t>              Ему принадлежит установление единого способа решения уравнений 2-й, 3-й, и 4-й степеней, но больше всего сам ученый оценил установление зависимости между корнями и коэффициентами уравнений. Именно за это его до сих пор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называют «отцом алгебры».</a:t>
            </a:r>
          </a:p>
          <a:p>
            <a:pPr marL="342900" lvl="1" indent="-342900" algn="just" eaLnBrk="1" hangingPunct="1"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           Сам «отец алгебры» не признавал слово «алгебра», считал его языческим, варварским. То, чем он занимался, Франсуа Виет называл «аналитическим искусством». </a:t>
            </a:r>
          </a:p>
          <a:p>
            <a:pPr marL="342900" lvl="1" indent="-342900" algn="just" eaLnBrk="1" hangingPunct="1"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           В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году исполнилось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лет со дня опубликования теоремы Виета, ставшей ныне самым знаковым утверждением школьной алгебры. 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 eaLnBrk="1" hangingPunct="1"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 eaLnBrk="1" hangingPunct="1"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Verdana" pitchFamily="34" charset="0"/>
              <a:buNone/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214938"/>
            <a:ext cx="3008313" cy="911225"/>
          </a:xfrm>
        </p:spPr>
        <p:txBody>
          <a:bodyPr/>
          <a:lstStyle/>
          <a:p>
            <a:pPr eaLnBrk="1" hangingPunct="1"/>
            <a:r>
              <a:rPr lang="ru-RU" sz="1800" smtClean="0"/>
              <a:t>Франсуа Виет(1540-1603)</a:t>
            </a:r>
          </a:p>
        </p:txBody>
      </p:sp>
      <p:pic>
        <p:nvPicPr>
          <p:cNvPr id="5" name="Picture 4" descr="Ви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571500"/>
            <a:ext cx="31051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Пиксел">
  <a:themeElements>
    <a:clrScheme name="Пиксел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иксел">
  <a:themeElements>
    <a:clrScheme name="Пиксел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иксел">
  <a:themeElements>
    <a:clrScheme name="Пиксел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Пиксел">
  <a:themeElements>
    <a:clrScheme name="Пиксел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Пиксел">
  <a:themeElements>
    <a:clrScheme name="Пиксел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Пиксел">
  <a:themeElements>
    <a:clrScheme name="Пиксел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Пиксел">
  <a:themeElements>
    <a:clrScheme name="Пиксел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Пиксел">
  <a:themeElements>
    <a:clrScheme name="Пиксел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Пиксел">
  <a:themeElements>
    <a:clrScheme name="Пиксел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599</Words>
  <Application>Microsoft Office PowerPoint</Application>
  <PresentationFormat>Экран (4:3)</PresentationFormat>
  <Paragraphs>94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10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19</vt:i4>
      </vt:variant>
    </vt:vector>
  </HeadingPairs>
  <TitlesOfParts>
    <vt:vector size="33" baseType="lpstr">
      <vt:lpstr>Пиксел</vt:lpstr>
      <vt:lpstr>1_Пиксел</vt:lpstr>
      <vt:lpstr>2_Пиксел</vt:lpstr>
      <vt:lpstr>3_Пиксел</vt:lpstr>
      <vt:lpstr>4_Пиксел</vt:lpstr>
      <vt:lpstr>5_Пиксел</vt:lpstr>
      <vt:lpstr>6_Пиксел</vt:lpstr>
      <vt:lpstr>8_Пиксел</vt:lpstr>
      <vt:lpstr>9_Пиксел</vt:lpstr>
      <vt:lpstr>Оформление по умолчанию</vt:lpstr>
      <vt:lpstr>Формула</vt:lpstr>
      <vt:lpstr>Microsoft Photo Editor 3.0 Photo</vt:lpstr>
      <vt:lpstr>MathType 5.0 Equation</vt:lpstr>
      <vt:lpstr>Microsoft Equation 3.0</vt:lpstr>
      <vt:lpstr>Слайд 1</vt:lpstr>
      <vt:lpstr>Слайд 2</vt:lpstr>
      <vt:lpstr>Слайд 3</vt:lpstr>
      <vt:lpstr>Приведенные квадратные уравнения</vt:lpstr>
      <vt:lpstr>Исследовательская работа</vt:lpstr>
      <vt:lpstr>Слайд 6</vt:lpstr>
      <vt:lpstr>Слайд 7</vt:lpstr>
      <vt:lpstr>Историческая справка</vt:lpstr>
      <vt:lpstr>Слайд 9</vt:lpstr>
      <vt:lpstr>Теорема Виета для приведенного квадратного уравнения:</vt:lpstr>
      <vt:lpstr>Применение теоремы Виета   </vt:lpstr>
      <vt:lpstr>Применение теоремы Виета</vt:lpstr>
      <vt:lpstr> в) для составления квадратного уравнения по заданным корням. </vt:lpstr>
      <vt:lpstr>Применение теоремы Виета</vt:lpstr>
      <vt:lpstr>Применение теоремы Виета д)для решения уравнений</vt:lpstr>
      <vt:lpstr>Продолжите фразу:</vt:lpstr>
      <vt:lpstr>Применение теоремы Виета ж)для нахождения коэффициентов уравнения</vt:lpstr>
      <vt:lpstr>Заполните таблицу.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33</cp:revision>
  <dcterms:modified xsi:type="dcterms:W3CDTF">2014-02-11T10:44:35Z</dcterms:modified>
</cp:coreProperties>
</file>