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9" r:id="rId3"/>
    <p:sldId id="262" r:id="rId4"/>
    <p:sldId id="259" r:id="rId5"/>
    <p:sldId id="261" r:id="rId6"/>
    <p:sldId id="264" r:id="rId7"/>
    <p:sldId id="272" r:id="rId8"/>
    <p:sldId id="273" r:id="rId9"/>
    <p:sldId id="258" r:id="rId10"/>
    <p:sldId id="268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545EBA-E969-43F3-AACC-AB8B04A1BD4B}" type="datetimeFigureOut">
              <a:rPr lang="ru-RU" smtClean="0"/>
              <a:pPr/>
              <a:t>07.03.2011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B49EA43-5862-47BC-9A2E-4FCBAD707A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oleObject" Target="../embeddings/oleObject36.bin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28625"/>
            <a:ext cx="8964488" cy="199226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4000" dirty="0" smtClean="0">
                <a:solidFill>
                  <a:srgbClr val="FF0000"/>
                </a:solidFill>
                <a:latin typeface="Monotype Corsiva" pitchFamily="66" charset="0"/>
              </a:rPr>
              <a:t>Преобразование      выражений,             </a:t>
            </a:r>
            <a:r>
              <a:rPr lang="ru-RU" sz="4000" smtClean="0">
                <a:solidFill>
                  <a:srgbClr val="FF0000"/>
                </a:solidFill>
                <a:latin typeface="Monotype Corsiva" pitchFamily="66" charset="0"/>
              </a:rPr>
              <a:t>содержащих  квадратные корни</a:t>
            </a:r>
            <a:r>
              <a:rPr lang="ru-RU" sz="40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000" i="1" dirty="0" smtClean="0">
                <a:solidFill>
                  <a:srgbClr val="C00000"/>
                </a:solidFill>
                <a:latin typeface="Arial Black" pitchFamily="34" charset="0"/>
              </a:rPr>
              <a:t>            </a:t>
            </a:r>
            <a:endParaRPr lang="ru-RU" sz="4000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996952"/>
            <a:ext cx="8784976" cy="3528392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00B050"/>
                </a:solidFill>
                <a:latin typeface="Arial Black" pitchFamily="34" charset="0"/>
              </a:rPr>
              <a:t>        </a:t>
            </a:r>
            <a:endParaRPr lang="ru-RU" sz="4400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Домашнее задание: п.15, №501(7,8,9,10), №50</a:t>
            </a:r>
            <a:r>
              <a:rPr lang="en-US" sz="4400" dirty="0" smtClean="0">
                <a:solidFill>
                  <a:srgbClr val="FF0000"/>
                </a:solidFill>
                <a:latin typeface="Monotype Corsiva" pitchFamily="66" charset="0"/>
              </a:rPr>
              <a:t>6(2)</a:t>
            </a:r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, №511(1,2,3), №518(1,2,3)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РЕНЕ    ДЕКАРТ (1596-1650)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8457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1800" b="1" dirty="0" smtClean="0">
                <a:latin typeface="Cambria" pitchFamily="18" charset="0"/>
              </a:rPr>
              <a:t>В 1626 году нидерландский математик А. </a:t>
            </a:r>
            <a:r>
              <a:rPr lang="ru-RU" sz="1800" b="1" dirty="0" err="1" smtClean="0">
                <a:latin typeface="Cambria" pitchFamily="18" charset="0"/>
              </a:rPr>
              <a:t>Ширар</a:t>
            </a:r>
            <a:r>
              <a:rPr lang="ru-RU" sz="1800" b="1" dirty="0" smtClean="0">
                <a:latin typeface="Cambria" pitchFamily="18" charset="0"/>
              </a:rPr>
              <a:t> ввел близкое к современному обозначение корня V.  Если над этим знаком стояла цифра 2, то это означало корень квадратный, если 3 – кубический.</a:t>
            </a:r>
            <a:r>
              <a:rPr lang="en-US" sz="1800" b="1" dirty="0" smtClean="0">
                <a:latin typeface="Cambria" pitchFamily="18" charset="0"/>
              </a:rPr>
              <a:t> </a:t>
            </a:r>
            <a:r>
              <a:rPr lang="ru-RU" sz="1800" b="1" dirty="0" smtClean="0">
                <a:latin typeface="Cambria" pitchFamily="18" charset="0"/>
              </a:rPr>
              <a:t>Такое  обозначение стало вытеснять знак </a:t>
            </a:r>
            <a:r>
              <a:rPr lang="ru-RU" sz="1800" b="1" dirty="0" err="1" smtClean="0">
                <a:latin typeface="Cambria" pitchFamily="18" charset="0"/>
              </a:rPr>
              <a:t>Rx</a:t>
            </a:r>
            <a:r>
              <a:rPr lang="ru-RU" sz="1800" b="1" dirty="0" smtClean="0">
                <a:latin typeface="Cambria" pitchFamily="18" charset="0"/>
              </a:rPr>
              <a:t>.   </a:t>
            </a:r>
          </a:p>
          <a:p>
            <a:pPr algn="ctr">
              <a:buFont typeface="Wingdings" pitchFamily="2" charset="2"/>
              <a:buChar char="q"/>
            </a:pPr>
            <a:r>
              <a:rPr lang="ru-RU" sz="1800" dirty="0" smtClean="0">
                <a:latin typeface="Cambria" pitchFamily="18" charset="0"/>
              </a:rPr>
              <a:t>                                                               </a:t>
            </a:r>
            <a:r>
              <a:rPr lang="ru-RU" sz="2000" dirty="0" smtClean="0">
                <a:latin typeface="Cambria" pitchFamily="18" charset="0"/>
              </a:rPr>
              <a:t>Лишь в 1637 году Рене Декарт соединил  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Cambria" pitchFamily="18" charset="0"/>
              </a:rPr>
              <a:t>                                                          знак корня с горизонтальной чертой,  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Cambria" pitchFamily="18" charset="0"/>
              </a:rPr>
              <a:t>                                                           применив в своей «Геометрии»    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Cambria" pitchFamily="18" charset="0"/>
              </a:rPr>
              <a:t>                                                            современный знак корня          . 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Cambria" pitchFamily="18" charset="0"/>
              </a:rPr>
              <a:t>                                                             Этот знак вошёл во всеобщее 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Cambria" pitchFamily="18" charset="0"/>
              </a:rPr>
              <a:t>                                                         употребление лишь в начале XVIII века. </a:t>
            </a:r>
          </a:p>
          <a:p>
            <a:endParaRPr lang="ru-RU" sz="2000" dirty="0" smtClean="0">
              <a:latin typeface="Cambria" pitchFamily="18" charset="0"/>
            </a:endParaRPr>
          </a:p>
        </p:txBody>
      </p:sp>
      <p:pic>
        <p:nvPicPr>
          <p:cNvPr id="12297" name="Picture 9" descr="i?id=6112693&amp;tov=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068960"/>
            <a:ext cx="2384418" cy="33843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7452320" y="3861048"/>
          <a:ext cx="408280" cy="360040"/>
        </p:xfrm>
        <a:graphic>
          <a:graphicData uri="http://schemas.openxmlformats.org/presentationml/2006/ole">
            <p:oleObj spid="_x0000_s6146" name="Формула" r:id="rId4" imgW="2286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8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3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8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3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8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3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Решение упражнений из учебника</a:t>
            </a:r>
            <a:b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№517 (1,4,6,7)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251520" y="1412776"/>
          <a:ext cx="3314619" cy="1431156"/>
        </p:xfrm>
        <a:graphic>
          <a:graphicData uri="http://schemas.openxmlformats.org/presentationml/2006/ole">
            <p:oleObj spid="_x0000_s9218" name="Формула" r:id="rId3" imgW="558720" imgH="241200" progId="Equation.3">
              <p:embed/>
            </p:oleObj>
          </a:graphicData>
        </a:graphic>
      </p:graphicFrame>
      <p:sp>
        <p:nvSpPr>
          <p:cNvPr id="5" name="Управляющая кнопка: настраиваемая 4">
            <a:hlinkClick r:id="" action="ppaction://noaction" highlightClick="1"/>
          </p:cNvPr>
          <p:cNvSpPr/>
          <p:nvPr/>
        </p:nvSpPr>
        <p:spPr>
          <a:xfrm>
            <a:off x="395536" y="1556792"/>
            <a:ext cx="3096344" cy="1285884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№517 (1)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971600" y="5301208"/>
          <a:ext cx="1512168" cy="918102"/>
        </p:xfrm>
        <a:graphic>
          <a:graphicData uri="http://schemas.openxmlformats.org/presentationml/2006/ole">
            <p:oleObj spid="_x0000_s9219" name="Формула" r:id="rId4" imgW="609480" imgH="431640" progId="Equation.3">
              <p:embed/>
            </p:oleObj>
          </a:graphicData>
        </a:graphic>
      </p:graphicFrame>
      <p:sp>
        <p:nvSpPr>
          <p:cNvPr id="7" name="Управляющая кнопка: настраиваемая 6">
            <a:hlinkClick r:id="" action="ppaction://noaction" highlightClick="1"/>
          </p:cNvPr>
          <p:cNvSpPr/>
          <p:nvPr/>
        </p:nvSpPr>
        <p:spPr>
          <a:xfrm>
            <a:off x="827584" y="5157192"/>
            <a:ext cx="2071702" cy="1285884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№517 (4)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51520" y="3212976"/>
          <a:ext cx="4699469" cy="720080"/>
        </p:xfrm>
        <a:graphic>
          <a:graphicData uri="http://schemas.openxmlformats.org/presentationml/2006/ole">
            <p:oleObj spid="_x0000_s9220" name="Формула" r:id="rId5" imgW="1574640" imgH="241200" progId="Equation.3">
              <p:embed/>
            </p:oleObj>
          </a:graphicData>
        </a:graphic>
      </p:graphicFrame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323528" y="3068960"/>
            <a:ext cx="4752528" cy="864096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помощь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6365875" y="1412875"/>
          <a:ext cx="2028825" cy="1223963"/>
        </p:xfrm>
        <a:graphic>
          <a:graphicData uri="http://schemas.openxmlformats.org/presentationml/2006/ole">
            <p:oleObj spid="_x0000_s9221" name="Формула" r:id="rId6" imgW="482400" imgH="431640" progId="Equation.3">
              <p:embed/>
            </p:oleObj>
          </a:graphicData>
        </a:graphic>
      </p:graphicFrame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6300192" y="1412776"/>
            <a:ext cx="2071702" cy="1285884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№517(6)</a:t>
            </a:r>
            <a:endParaRPr lang="ru-RU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745288" y="3933825"/>
          <a:ext cx="1631950" cy="863600"/>
        </p:xfrm>
        <a:graphic>
          <a:graphicData uri="http://schemas.openxmlformats.org/presentationml/2006/ole">
            <p:oleObj spid="_x0000_s9222" name="Формула" r:id="rId7" imgW="609480" imgH="457200" progId="Equation.3">
              <p:embed/>
            </p:oleObj>
          </a:graphicData>
        </a:graphic>
      </p:graphicFrame>
      <p:sp>
        <p:nvSpPr>
          <p:cNvPr id="13" name="Управляющая кнопка: настраиваемая 12">
            <a:hlinkClick r:id="" action="ppaction://noaction" highlightClick="1"/>
          </p:cNvPr>
          <p:cNvSpPr/>
          <p:nvPr/>
        </p:nvSpPr>
        <p:spPr>
          <a:xfrm>
            <a:off x="6660232" y="3861048"/>
            <a:ext cx="2071702" cy="1285884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№517 (7)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216024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Домашнее задание 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п.15, </a:t>
            </a:r>
            <a:b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№501(7,8,9,10), №50</a:t>
            </a:r>
            <a:r>
              <a:rPr lang="en-US" dirty="0" smtClean="0">
                <a:solidFill>
                  <a:srgbClr val="FF0000"/>
                </a:solidFill>
                <a:latin typeface="Monotype Corsiva" pitchFamily="66" charset="0"/>
              </a:rPr>
              <a:t>6(2)</a:t>
            </a: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, №511(1,2,3), №518(1,2,3) 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068960"/>
            <a:ext cx="8686800" cy="30111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Monotype Corsiva" pitchFamily="66" charset="0"/>
              </a:rPr>
              <a:t>До новых встреч </a:t>
            </a:r>
            <a:r>
              <a:rPr lang="ru-RU" sz="6000" dirty="0" smtClean="0">
                <a:solidFill>
                  <a:srgbClr val="FF0000"/>
                </a:solidFill>
                <a:latin typeface="Monotype Corsiva" pitchFamily="66" charset="0"/>
                <a:sym typeface="Wingdings" pitchFamily="2" charset="2"/>
              </a:rPr>
              <a:t>)</a:t>
            </a:r>
            <a:endParaRPr lang="ru-RU" sz="6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ru-RU" i="1" dirty="0" smtClean="0">
                <a:solidFill>
                  <a:srgbClr val="990000"/>
                </a:solidFill>
                <a:latin typeface="Monotype Corsiva" pitchFamily="66" charset="0"/>
              </a:rPr>
              <a:t>Устный опрос </a:t>
            </a:r>
            <a:endParaRPr lang="ru-RU" dirty="0" smtClean="0">
              <a:solidFill>
                <a:srgbClr val="990000"/>
              </a:solidFill>
              <a:latin typeface="Monotype Corsiva" pitchFamily="66" charset="0"/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Арифметическим квадратным корнем из числа а называется неотрицательное число, квадрат которого равен а.      </a:t>
            </a:r>
          </a:p>
          <a:p>
            <a:pPr eaLnBrk="1" hangingPunct="1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Арифметический квадратный корень из произведения неотрицательных множителей равен произведению корней из этих множителей. </a:t>
            </a: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Арифметический квадратный корень из дроби, числитель которой неотрицателен, а знаменатель положителен, равен корню из числителя, делённому на корень из знаменателя.  </a:t>
            </a:r>
          </a:p>
          <a:p>
            <a:pPr eaLnBrk="1" hangingPunct="1">
              <a:buFont typeface="Arial" charset="0"/>
              <a:buNone/>
            </a:pPr>
            <a:r>
              <a:rPr lang="ru-RU" sz="2000" dirty="0" smtClean="0"/>
              <a:t>                  </a:t>
            </a:r>
          </a:p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Чему равно значение                           </a:t>
            </a:r>
          </a:p>
          <a:p>
            <a:pPr eaLnBrk="1" hangingPunct="1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z="2800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9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9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2555776" y="2060848"/>
          <a:ext cx="2574925" cy="385762"/>
        </p:xfrm>
        <a:graphic>
          <a:graphicData uri="http://schemas.openxmlformats.org/presentationml/2006/ole">
            <p:oleObj spid="_x0000_s7170" name="Формула" r:id="rId3" imgW="1612800" imgH="241200" progId="Equation.3">
              <p:embed/>
            </p:oleObj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2627784" y="2996952"/>
          <a:ext cx="3415429" cy="480690"/>
        </p:xfrm>
        <a:graphic>
          <a:graphicData uri="http://schemas.openxmlformats.org/presentationml/2006/ole">
            <p:oleObj spid="_x0000_s7171" name="Формула" r:id="rId4" imgW="1714320" imgH="241200" progId="Equation.3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3131840" y="4293096"/>
          <a:ext cx="3024336" cy="457200"/>
        </p:xfrm>
        <a:graphic>
          <a:graphicData uri="http://schemas.openxmlformats.org/presentationml/2006/ole">
            <p:oleObj spid="_x0000_s7172" name="Формула" r:id="rId5" imgW="1282680" imgH="457200" progId="Equation.3">
              <p:embed/>
            </p:oleObj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3890963" y="4724400"/>
          <a:ext cx="714375" cy="420688"/>
        </p:xfrm>
        <a:graphic>
          <a:graphicData uri="http://schemas.openxmlformats.org/presentationml/2006/ole">
            <p:oleObj spid="_x0000_s7173" name="Формула" r:id="rId6" imgW="431640" imgH="253800" progId="Equation.3">
              <p:embed/>
            </p:oleObj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4716016" y="4797152"/>
          <a:ext cx="576064" cy="398016"/>
        </p:xfrm>
        <a:graphic>
          <a:graphicData uri="http://schemas.openxmlformats.org/presentationml/2006/ole">
            <p:oleObj spid="_x0000_s7176" name="Формула" r:id="rId7" imgW="164880" imgH="253800" progId="Equation.3">
              <p:embed/>
            </p:oleObj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/>
        </p:nvGraphicFramePr>
        <p:xfrm>
          <a:off x="3152775" y="5084763"/>
          <a:ext cx="966788" cy="546100"/>
        </p:xfrm>
        <a:graphic>
          <a:graphicData uri="http://schemas.openxmlformats.org/presentationml/2006/ole">
            <p:oleObj spid="_x0000_s7178" name="Формула" r:id="rId8" imgW="495000" imgH="279360" progId="Equation.3">
              <p:embed/>
            </p:oleObj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4139952" y="5157192"/>
          <a:ext cx="1755272" cy="432048"/>
        </p:xfrm>
        <a:graphic>
          <a:graphicData uri="http://schemas.openxmlformats.org/presentationml/2006/ole">
            <p:oleObj spid="_x0000_s7179" name="Формула" r:id="rId9" imgW="12672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ru-RU" i="1" dirty="0" smtClean="0">
                <a:solidFill>
                  <a:srgbClr val="C00000"/>
                </a:solidFill>
                <a:latin typeface="Monotype Corsiva" pitchFamily="66" charset="0"/>
              </a:rPr>
              <a:t>Устная работа</a:t>
            </a:r>
            <a:endParaRPr lang="ru-RU" dirty="0" smtClean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Найдите значение:             </a:t>
            </a:r>
          </a:p>
          <a:p>
            <a:pPr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,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1844824"/>
            <a:ext cx="1296144" cy="83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04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1988840"/>
            <a:ext cx="833859" cy="70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1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3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14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988840"/>
            <a:ext cx="114146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7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18" name="Picture 2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916832"/>
            <a:ext cx="1512168" cy="7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21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23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24" name="Picture 2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2852936"/>
            <a:ext cx="2163586" cy="76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5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26" name="Picture 3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2924944"/>
            <a:ext cx="260802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7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28" name="Picture 3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429000"/>
            <a:ext cx="765274" cy="1404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9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30" name="Picture 3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429000"/>
            <a:ext cx="720080" cy="1468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31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33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3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37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39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40" name="Picture 4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5085184"/>
            <a:ext cx="850101" cy="87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1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43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45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146" name="Picture 5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4941168"/>
            <a:ext cx="1496531" cy="964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49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51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53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55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57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C00000"/>
                </a:solidFill>
                <a:latin typeface="Monotype Corsiva" pitchFamily="66" charset="0"/>
              </a:rPr>
              <a:t>Установите соответствие 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25 -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²             а)  (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- 4)(а + 4)</a:t>
            </a:r>
            <a:endParaRPr lang="ru-RU" sz="4400" dirty="0" smtClean="0"/>
          </a:p>
          <a:p>
            <a:pPr>
              <a:buNone/>
            </a:pPr>
            <a:r>
              <a:rPr lang="ru-RU" sz="3600" dirty="0" smtClean="0"/>
              <a:t>2)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8 -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²              б) (    -     )(     +     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а² - 16             в) (    -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)(     +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² - 7                г) (5 –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)(5 +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-     )(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    ) </a:t>
            </a:r>
          </a:p>
          <a:p>
            <a:pPr>
              <a:buFont typeface="Arial" charset="0"/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2348880"/>
            <a:ext cx="5778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2420888"/>
            <a:ext cx="5588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2348880"/>
            <a:ext cx="5778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8384" y="2348880"/>
            <a:ext cx="5588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5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3068960"/>
            <a:ext cx="5254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2996952"/>
            <a:ext cx="5254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54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4581128"/>
            <a:ext cx="5715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4509120"/>
            <a:ext cx="5715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 стрелкой 17"/>
          <p:cNvCxnSpPr/>
          <p:nvPr/>
        </p:nvCxnSpPr>
        <p:spPr>
          <a:xfrm rot="16200000" flipH="1">
            <a:off x="2087724" y="2096852"/>
            <a:ext cx="216024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123728" y="2564904"/>
            <a:ext cx="194421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339752" y="2060848"/>
            <a:ext cx="1656186" cy="1428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979712" y="4077072"/>
            <a:ext cx="201622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1907704" y="2708920"/>
            <a:ext cx="2232248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8382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Вынести множитель из-под знака корня</a:t>
            </a:r>
            <a:endParaRPr lang="ru-RU" sz="32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graphicFrame>
        <p:nvGraphicFramePr>
          <p:cNvPr id="4098" name="Object 13"/>
          <p:cNvGraphicFramePr>
            <a:graphicFrameLocks noChangeAspect="1"/>
          </p:cNvGraphicFramePr>
          <p:nvPr/>
        </p:nvGraphicFramePr>
        <p:xfrm>
          <a:off x="683568" y="3645024"/>
          <a:ext cx="1903986" cy="792088"/>
        </p:xfrm>
        <a:graphic>
          <a:graphicData uri="http://schemas.openxmlformats.org/presentationml/2006/ole">
            <p:oleObj spid="_x0000_s4098" name="Формула" r:id="rId3" imgW="711000" imgH="266400" progId="Equation.3">
              <p:embed/>
            </p:oleObj>
          </a:graphicData>
        </a:graphic>
      </p:graphicFrame>
      <p:graphicFrame>
        <p:nvGraphicFramePr>
          <p:cNvPr id="4100" name="Object 13"/>
          <p:cNvGraphicFramePr>
            <a:graphicFrameLocks noChangeAspect="1"/>
          </p:cNvGraphicFramePr>
          <p:nvPr/>
        </p:nvGraphicFramePr>
        <p:xfrm>
          <a:off x="2771800" y="1484784"/>
          <a:ext cx="3108325" cy="641350"/>
        </p:xfrm>
        <a:graphic>
          <a:graphicData uri="http://schemas.openxmlformats.org/presentationml/2006/ole">
            <p:oleObj spid="_x0000_s4100" name="Формула" r:id="rId4" imgW="1358640" imgH="253800" progId="Equation.3">
              <p:embed/>
            </p:oleObj>
          </a:graphicData>
        </a:graphic>
      </p:graphicFrame>
      <p:graphicFrame>
        <p:nvGraphicFramePr>
          <p:cNvPr id="4099" name="Object 13"/>
          <p:cNvGraphicFramePr>
            <a:graphicFrameLocks noChangeAspect="1"/>
          </p:cNvGraphicFramePr>
          <p:nvPr>
            <p:ph idx="1"/>
          </p:nvPr>
        </p:nvGraphicFramePr>
        <p:xfrm>
          <a:off x="842814" y="3140968"/>
          <a:ext cx="1929562" cy="731763"/>
        </p:xfrm>
        <a:graphic>
          <a:graphicData uri="http://schemas.openxmlformats.org/presentationml/2006/ole">
            <p:oleObj spid="_x0000_s4099" name="Формула" r:id="rId5" imgW="634680" imgH="24120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986830" y="1628800"/>
          <a:ext cx="1705453" cy="720080"/>
        </p:xfrm>
        <a:graphic>
          <a:graphicData uri="http://schemas.openxmlformats.org/presentationml/2006/ole">
            <p:oleObj spid="_x0000_s4101" name="Формула" r:id="rId6" imgW="571320" imgH="24120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914822" y="2420888"/>
          <a:ext cx="1875997" cy="792088"/>
        </p:xfrm>
        <a:graphic>
          <a:graphicData uri="http://schemas.openxmlformats.org/presentationml/2006/ole">
            <p:oleObj spid="_x0000_s4102" name="Формула" r:id="rId7" imgW="571320" imgH="241200" progId="Equation.3">
              <p:embed/>
            </p:oleObj>
          </a:graphicData>
        </a:graphic>
      </p:graphicFrame>
      <p:graphicFrame>
        <p:nvGraphicFramePr>
          <p:cNvPr id="4103" name="Object 13"/>
          <p:cNvGraphicFramePr>
            <a:graphicFrameLocks noChangeAspect="1"/>
          </p:cNvGraphicFramePr>
          <p:nvPr/>
        </p:nvGraphicFramePr>
        <p:xfrm>
          <a:off x="683568" y="4548758"/>
          <a:ext cx="1889125" cy="708025"/>
        </p:xfrm>
        <a:graphic>
          <a:graphicData uri="http://schemas.openxmlformats.org/presentationml/2006/ole">
            <p:oleObj spid="_x0000_s4103" name="Формула" r:id="rId8" imgW="825480" imgH="279360" progId="Equation.3">
              <p:embed/>
            </p:oleObj>
          </a:graphicData>
        </a:graphic>
      </p:graphicFrame>
      <p:graphicFrame>
        <p:nvGraphicFramePr>
          <p:cNvPr id="4104" name="Object 13"/>
          <p:cNvGraphicFramePr>
            <a:graphicFrameLocks noChangeAspect="1"/>
          </p:cNvGraphicFramePr>
          <p:nvPr/>
        </p:nvGraphicFramePr>
        <p:xfrm>
          <a:off x="3424238" y="2308225"/>
          <a:ext cx="698500" cy="577850"/>
        </p:xfrm>
        <a:graphic>
          <a:graphicData uri="http://schemas.openxmlformats.org/presentationml/2006/ole">
            <p:oleObj spid="_x0000_s4104" name="Формула" r:id="rId9" imgW="304560" imgH="228600" progId="Equation.3">
              <p:embed/>
            </p:oleObj>
          </a:graphicData>
        </a:graphic>
      </p:graphicFrame>
      <p:graphicFrame>
        <p:nvGraphicFramePr>
          <p:cNvPr id="4105" name="Object 13"/>
          <p:cNvGraphicFramePr>
            <a:graphicFrameLocks noChangeAspect="1"/>
          </p:cNvGraphicFramePr>
          <p:nvPr/>
        </p:nvGraphicFramePr>
        <p:xfrm>
          <a:off x="3351213" y="3116263"/>
          <a:ext cx="842962" cy="546100"/>
        </p:xfrm>
        <a:graphic>
          <a:graphicData uri="http://schemas.openxmlformats.org/presentationml/2006/ole">
            <p:oleObj spid="_x0000_s4105" name="Формула" r:id="rId10" imgW="368280" imgH="215640" progId="Equation.3">
              <p:embed/>
            </p:oleObj>
          </a:graphicData>
        </a:graphic>
      </p:graphicFrame>
      <p:graphicFrame>
        <p:nvGraphicFramePr>
          <p:cNvPr id="4106" name="Object 13"/>
          <p:cNvGraphicFramePr>
            <a:graphicFrameLocks noChangeAspect="1"/>
          </p:cNvGraphicFramePr>
          <p:nvPr/>
        </p:nvGraphicFramePr>
        <p:xfrm>
          <a:off x="3203848" y="3717032"/>
          <a:ext cx="550862" cy="642937"/>
        </p:xfrm>
        <a:graphic>
          <a:graphicData uri="http://schemas.openxmlformats.org/presentationml/2006/ole">
            <p:oleObj spid="_x0000_s4106" name="Формула" r:id="rId11" imgW="241200" imgH="253800" progId="Equation.3">
              <p:embed/>
            </p:oleObj>
          </a:graphicData>
        </a:graphic>
      </p:graphicFrame>
      <p:graphicFrame>
        <p:nvGraphicFramePr>
          <p:cNvPr id="4107" name="Object 13"/>
          <p:cNvGraphicFramePr>
            <a:graphicFrameLocks noChangeAspect="1"/>
          </p:cNvGraphicFramePr>
          <p:nvPr/>
        </p:nvGraphicFramePr>
        <p:xfrm>
          <a:off x="3135313" y="4540250"/>
          <a:ext cx="842962" cy="579438"/>
        </p:xfrm>
        <a:graphic>
          <a:graphicData uri="http://schemas.openxmlformats.org/presentationml/2006/ole">
            <p:oleObj spid="_x0000_s4107" name="Формула" r:id="rId12" imgW="368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136904" cy="439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Внести множитель под знак корня</a:t>
            </a:r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1979712" y="1124744"/>
          <a:ext cx="3444875" cy="4856163"/>
        </p:xfrm>
        <a:graphic>
          <a:graphicData uri="http://schemas.openxmlformats.org/presentationml/2006/ole">
            <p:oleObj spid="_x0000_s3074" name="Формула" r:id="rId3" imgW="812520" imgH="218412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4860032" y="1124744"/>
          <a:ext cx="1738993" cy="504056"/>
        </p:xfrm>
        <a:graphic>
          <a:graphicData uri="http://schemas.openxmlformats.org/presentationml/2006/ole">
            <p:oleObj spid="_x0000_s3078" name="Формула" r:id="rId4" imgW="876240" imgH="25380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295900" y="1658938"/>
          <a:ext cx="716260" cy="569912"/>
        </p:xfrm>
        <a:graphic>
          <a:graphicData uri="http://schemas.openxmlformats.org/presentationml/2006/ole">
            <p:oleObj spid="_x0000_s3079" name="Формула" r:id="rId5" imgW="291960" imgH="22860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5220072" y="2132856"/>
          <a:ext cx="866874" cy="568325"/>
        </p:xfrm>
        <a:graphic>
          <a:graphicData uri="http://schemas.openxmlformats.org/presentationml/2006/ole">
            <p:oleObj spid="_x0000_s3080" name="Формула" r:id="rId6" imgW="304560" imgH="22860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461000" y="2781300"/>
          <a:ext cx="767184" cy="631825"/>
        </p:xfrm>
        <a:graphic>
          <a:graphicData uri="http://schemas.openxmlformats.org/presentationml/2006/ole">
            <p:oleObj spid="_x0000_s3081" name="Формула" r:id="rId7" imgW="393480" imgH="253800" progId="Equation.3">
              <p:embed/>
            </p:oleObj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5148064" y="3501008"/>
          <a:ext cx="2448272" cy="756084"/>
        </p:xfrm>
        <a:graphic>
          <a:graphicData uri="http://schemas.openxmlformats.org/presentationml/2006/ole">
            <p:oleObj spid="_x0000_s3082" name="Формула" r:id="rId8" imgW="1015920" imgH="44424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4788024" y="4437112"/>
          <a:ext cx="1728192" cy="504056"/>
        </p:xfrm>
        <a:graphic>
          <a:graphicData uri="http://schemas.openxmlformats.org/presentationml/2006/ole">
            <p:oleObj spid="_x0000_s3083" name="Формула" r:id="rId9" imgW="1002960" imgH="279360" progId="Equation.3">
              <p:embed/>
            </p:oleObj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5004048" y="5085184"/>
          <a:ext cx="1728192" cy="864096"/>
        </p:xfrm>
        <a:graphic>
          <a:graphicData uri="http://schemas.openxmlformats.org/presentationml/2006/ole">
            <p:oleObj spid="_x0000_s3084" name="Формула" r:id="rId10" imgW="10666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013176"/>
            <a:ext cx="8610600" cy="1656184"/>
          </a:xfrm>
        </p:spPr>
        <p:txBody>
          <a:bodyPr/>
          <a:lstStyle/>
          <a:p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Упростить выражение</a:t>
            </a:r>
            <a:endParaRPr lang="ru-RU" sz="2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ChangeAspect="1"/>
          </p:cNvGraphicFramePr>
          <p:nvPr>
            <p:ph sz="quarter" idx="2"/>
          </p:nvPr>
        </p:nvGraphicFramePr>
        <p:xfrm>
          <a:off x="251520" y="1196752"/>
          <a:ext cx="4291012" cy="804863"/>
        </p:xfrm>
        <a:graphic>
          <a:graphicData uri="http://schemas.openxmlformats.org/presentationml/2006/ole">
            <p:oleObj spid="_x0000_s8194" name="Формула" r:id="rId3" imgW="1218960" imgH="228600" progId="Equation.3">
              <p:embed/>
            </p:oleObj>
          </a:graphicData>
        </a:graphic>
      </p:graphicFrame>
      <p:graphicFrame>
        <p:nvGraphicFramePr>
          <p:cNvPr id="8" name="Содержимое 7"/>
          <p:cNvGraphicFramePr>
            <a:graphicFrameLocks noChangeAspect="1"/>
          </p:cNvGraphicFramePr>
          <p:nvPr>
            <p:ph sz="quarter" idx="4"/>
          </p:nvPr>
        </p:nvGraphicFramePr>
        <p:xfrm>
          <a:off x="4706938" y="1341438"/>
          <a:ext cx="1127125" cy="563562"/>
        </p:xfrm>
        <a:graphic>
          <a:graphicData uri="http://schemas.openxmlformats.org/presentationml/2006/ole">
            <p:oleObj spid="_x0000_s8195" name="Формула" r:id="rId4" imgW="431640" imgH="215640" progId="Equation.3">
              <p:embed/>
            </p:oleObj>
          </a:graphicData>
        </a:graphic>
      </p:graphicFrame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4499992" y="1268760"/>
            <a:ext cx="1368152" cy="792088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6012160" y="1340768"/>
          <a:ext cx="936104" cy="576064"/>
        </p:xfrm>
        <a:graphic>
          <a:graphicData uri="http://schemas.openxmlformats.org/presentationml/2006/ole">
            <p:oleObj spid="_x0000_s8196" name="Формула" r:id="rId5" imgW="419040" imgH="215640" progId="Equation.3">
              <p:embed/>
            </p:oleObj>
          </a:graphicData>
        </a:graphic>
      </p:graphicFrame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5940152" y="1268760"/>
            <a:ext cx="1244118" cy="792088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7164288" y="1340768"/>
          <a:ext cx="935980" cy="612006"/>
        </p:xfrm>
        <a:graphic>
          <a:graphicData uri="http://schemas.openxmlformats.org/presentationml/2006/ole">
            <p:oleObj spid="_x0000_s8197" name="Формула" r:id="rId6" imgW="431640" imgH="215640" progId="Equation.3">
              <p:embed/>
            </p:oleObj>
          </a:graphicData>
        </a:graphic>
      </p:graphicFrame>
      <p:sp>
        <p:nvSpPr>
          <p:cNvPr id="13" name="Управляющая кнопка: настраиваемая 12">
            <a:hlinkClick r:id="" action="ppaction://noaction" highlightClick="1"/>
          </p:cNvPr>
          <p:cNvSpPr/>
          <p:nvPr/>
        </p:nvSpPr>
        <p:spPr>
          <a:xfrm>
            <a:off x="7236296" y="1268760"/>
            <a:ext cx="1224136" cy="792088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395536" y="2204864"/>
          <a:ext cx="3043540" cy="696714"/>
        </p:xfrm>
        <a:graphic>
          <a:graphicData uri="http://schemas.openxmlformats.org/presentationml/2006/ole">
            <p:oleObj spid="_x0000_s8198" name="Формула" r:id="rId7" imgW="1054080" imgH="241200" progId="Equation.3">
              <p:embed/>
            </p:oleObj>
          </a:graphicData>
        </a:graphic>
      </p:graphicFrame>
      <p:sp>
        <p:nvSpPr>
          <p:cNvPr id="15" name="Управляющая кнопка: настраиваемая 14">
            <a:hlinkClick r:id="" action="ppaction://noaction" highlightClick="1"/>
          </p:cNvPr>
          <p:cNvSpPr/>
          <p:nvPr/>
        </p:nvSpPr>
        <p:spPr>
          <a:xfrm>
            <a:off x="395536" y="2132856"/>
            <a:ext cx="3168352" cy="864096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3923928" y="2132856"/>
          <a:ext cx="1008112" cy="685516"/>
        </p:xfrm>
        <a:graphic>
          <a:graphicData uri="http://schemas.openxmlformats.org/presentationml/2006/ole">
            <p:oleObj spid="_x0000_s8199" name="Формула" r:id="rId8" imgW="317160" imgH="215640" progId="Equation.3">
              <p:embed/>
            </p:oleObj>
          </a:graphicData>
        </a:graphic>
      </p:graphicFrame>
      <p:sp>
        <p:nvSpPr>
          <p:cNvPr id="17" name="Управляющая кнопка: настраиваемая 16">
            <a:hlinkClick r:id="" action="ppaction://noaction" highlightClick="1"/>
          </p:cNvPr>
          <p:cNvSpPr/>
          <p:nvPr/>
        </p:nvSpPr>
        <p:spPr>
          <a:xfrm>
            <a:off x="3851920" y="2132856"/>
            <a:ext cx="1440160" cy="864096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№506 (3,4)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Сократить  дробь</a:t>
            </a:r>
            <a:endParaRPr lang="ru-RU" sz="32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251520" y="1268760"/>
          <a:ext cx="2127322" cy="1584176"/>
        </p:xfrm>
        <a:graphic>
          <a:graphicData uri="http://schemas.openxmlformats.org/presentationml/2006/ole">
            <p:oleObj spid="_x0000_s27650" name="Формула" r:id="rId3" imgW="596880" imgH="44424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483768" y="1268760"/>
          <a:ext cx="4321175" cy="1657350"/>
        </p:xfrm>
        <a:graphic>
          <a:graphicData uri="http://schemas.openxmlformats.org/presentationml/2006/ole">
            <p:oleObj spid="_x0000_s27651" name="Формула" r:id="rId4" imgW="1218960" imgH="45720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>
            <p:ph sz="quarter" idx="4"/>
          </p:nvPr>
        </p:nvGraphicFramePr>
        <p:xfrm>
          <a:off x="6804248" y="1556792"/>
          <a:ext cx="2160240" cy="1080120"/>
        </p:xfrm>
        <a:graphic>
          <a:graphicData uri="http://schemas.openxmlformats.org/presentationml/2006/ole">
            <p:oleObj spid="_x0000_s27652" name="Формула" r:id="rId5" imgW="457200" imgH="228600" progId="Equation.3">
              <p:embed/>
            </p:oleObj>
          </a:graphicData>
        </a:graphic>
      </p:graphicFrame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2555776" y="1340768"/>
            <a:ext cx="4248472" cy="1440160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Управляющая кнопка: настраиваемая 11">
            <a:hlinkClick r:id="" action="ppaction://noaction" highlightClick="1"/>
          </p:cNvPr>
          <p:cNvSpPr/>
          <p:nvPr/>
        </p:nvSpPr>
        <p:spPr>
          <a:xfrm>
            <a:off x="6876256" y="1484784"/>
            <a:ext cx="2016224" cy="1152128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79512" y="457200"/>
            <a:ext cx="8812088" cy="838200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  <a:latin typeface="Monotype Corsiva" pitchFamily="66" charset="0"/>
              </a:rPr>
              <a:t>Тест  на закрепление  темы</a:t>
            </a:r>
            <a:r>
              <a:rPr lang="ru-RU" i="1" dirty="0" smtClean="0">
                <a:solidFill>
                  <a:srgbClr val="C00000"/>
                </a:solidFill>
                <a:latin typeface="Cambria" pitchFamily="18" charset="0"/>
              </a:rPr>
              <a:t>     </a:t>
            </a:r>
            <a:r>
              <a:rPr lang="ru-RU" i="1" dirty="0" err="1" smtClean="0">
                <a:solidFill>
                  <a:srgbClr val="C00000"/>
                </a:solidFill>
                <a:latin typeface="Cambria" pitchFamily="18" charset="0"/>
              </a:rPr>
              <a:t>декарт</a:t>
            </a:r>
            <a:endParaRPr lang="ru-RU" i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46831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/>
              <a:t>.  Упростите выражение    2        + 6        - 7</a:t>
            </a:r>
          </a:p>
          <a:p>
            <a:pPr>
              <a:buFont typeface="Arial" charset="0"/>
              <a:buNone/>
            </a:pPr>
            <a:r>
              <a:rPr lang="ru-RU" sz="1600" dirty="0" smtClean="0"/>
              <a:t>         1)   15а   —  Ш             2)        —  Д           3) 15        —  Л     </a:t>
            </a:r>
          </a:p>
          <a:p>
            <a:r>
              <a:rPr lang="ru-RU" sz="1600" dirty="0" smtClean="0"/>
              <a:t>2.  Упростите выражение          +         -  </a:t>
            </a:r>
          </a:p>
          <a:p>
            <a:pPr>
              <a:buFont typeface="Arial" charset="0"/>
              <a:buNone/>
            </a:pPr>
            <a:r>
              <a:rPr lang="ru-RU" sz="1600" dirty="0" smtClean="0"/>
              <a:t>            1)  4      —   Е           2)       —  У              3)  10      — И</a:t>
            </a:r>
          </a:p>
          <a:p>
            <a:r>
              <a:rPr lang="ru-RU" sz="1600" dirty="0" smtClean="0"/>
              <a:t>3.    Преобразуйте выражение   (       – 1)(      + 1)</a:t>
            </a:r>
          </a:p>
          <a:p>
            <a:pPr>
              <a:buFont typeface="Arial" charset="0"/>
              <a:buNone/>
            </a:pPr>
            <a:r>
              <a:rPr lang="ru-RU" sz="1600" dirty="0" smtClean="0"/>
              <a:t>                1) 1 – </a:t>
            </a:r>
            <a:r>
              <a:rPr lang="ru-RU" sz="1600" dirty="0" err="1" smtClean="0"/>
              <a:t>х</a:t>
            </a:r>
            <a:r>
              <a:rPr lang="ru-RU" sz="1600" dirty="0" smtClean="0"/>
              <a:t>      —  М          2) </a:t>
            </a:r>
            <a:r>
              <a:rPr lang="ru-RU" sz="1600" dirty="0" err="1" smtClean="0"/>
              <a:t>х</a:t>
            </a:r>
            <a:r>
              <a:rPr lang="ru-RU" sz="1600" dirty="0" smtClean="0"/>
              <a:t> – 2     —  Ф         3) </a:t>
            </a:r>
            <a:r>
              <a:rPr lang="ru-RU" sz="1600" dirty="0" err="1" smtClean="0"/>
              <a:t>х</a:t>
            </a:r>
            <a:r>
              <a:rPr lang="ru-RU" sz="1600" dirty="0" smtClean="0"/>
              <a:t> – 1       — К</a:t>
            </a:r>
          </a:p>
          <a:p>
            <a:r>
              <a:rPr lang="ru-RU" sz="1600" dirty="0" smtClean="0"/>
              <a:t>4.    Разложите на множители      </a:t>
            </a:r>
            <a:r>
              <a:rPr lang="ru-RU" sz="1600" dirty="0" err="1" smtClean="0"/>
              <a:t>х</a:t>
            </a:r>
            <a:r>
              <a:rPr lang="ru-RU" sz="1600" dirty="0" smtClean="0"/>
              <a:t>² - 7</a:t>
            </a:r>
          </a:p>
          <a:p>
            <a:pPr>
              <a:buFont typeface="Arial" charset="0"/>
              <a:buNone/>
            </a:pPr>
            <a:r>
              <a:rPr lang="ru-RU" sz="1600" dirty="0" smtClean="0"/>
              <a:t>              1)  (    7 – </a:t>
            </a:r>
            <a:r>
              <a:rPr lang="ru-RU" sz="1600" dirty="0" err="1" smtClean="0"/>
              <a:t>х</a:t>
            </a:r>
            <a:r>
              <a:rPr lang="ru-RU" sz="1600" dirty="0" smtClean="0"/>
              <a:t>) (7  + </a:t>
            </a:r>
            <a:r>
              <a:rPr lang="ru-RU" sz="1600" dirty="0" err="1" smtClean="0"/>
              <a:t>х</a:t>
            </a:r>
            <a:r>
              <a:rPr lang="ru-RU" sz="1600" dirty="0" smtClean="0"/>
              <a:t>)  —  О       2) (</a:t>
            </a:r>
            <a:r>
              <a:rPr lang="ru-RU" sz="1600" dirty="0" err="1" smtClean="0"/>
              <a:t>х</a:t>
            </a:r>
            <a:r>
              <a:rPr lang="ru-RU" sz="1600" dirty="0" smtClean="0"/>
              <a:t> -       )(</a:t>
            </a:r>
            <a:r>
              <a:rPr lang="ru-RU" sz="1600" dirty="0" err="1" smtClean="0"/>
              <a:t>х</a:t>
            </a:r>
            <a:r>
              <a:rPr lang="ru-RU" sz="1600" dirty="0" smtClean="0"/>
              <a:t> +      ) —  А       3) (</a:t>
            </a:r>
            <a:r>
              <a:rPr lang="ru-RU" sz="1600" dirty="0" err="1" smtClean="0"/>
              <a:t>х</a:t>
            </a:r>
            <a:r>
              <a:rPr lang="ru-RU" sz="1600" dirty="0" smtClean="0"/>
              <a:t> - 7 )(</a:t>
            </a:r>
            <a:r>
              <a:rPr lang="ru-RU" sz="1600" dirty="0" err="1" smtClean="0"/>
              <a:t>х</a:t>
            </a:r>
            <a:r>
              <a:rPr lang="ru-RU" sz="1600" dirty="0" smtClean="0"/>
              <a:t> + 7 ) — Я</a:t>
            </a:r>
          </a:p>
          <a:p>
            <a:r>
              <a:rPr lang="ru-RU" sz="1600" dirty="0" smtClean="0"/>
              <a:t>5.    Разложите на множители выражение  </a:t>
            </a:r>
          </a:p>
          <a:p>
            <a:pPr>
              <a:buFont typeface="Arial" charset="0"/>
              <a:buNone/>
            </a:pPr>
            <a:r>
              <a:rPr lang="ru-RU" sz="1600" dirty="0" smtClean="0"/>
              <a:t>               1)  (      – 2)(        + 2) — Ц       2)        (        -       ) — Б       3)        (        – 2)  — Р</a:t>
            </a:r>
          </a:p>
          <a:p>
            <a:pPr>
              <a:buFont typeface="Arial" charset="0"/>
              <a:buNone/>
            </a:pPr>
            <a:r>
              <a:rPr lang="ru-RU" sz="1600" dirty="0" smtClean="0"/>
              <a:t> </a:t>
            </a:r>
          </a:p>
          <a:p>
            <a:r>
              <a:rPr lang="ru-RU" sz="1600" dirty="0" smtClean="0"/>
              <a:t>6.   Сократите дробь        </a:t>
            </a:r>
          </a:p>
          <a:p>
            <a:endParaRPr lang="ru-RU" sz="1600" dirty="0" smtClean="0"/>
          </a:p>
          <a:p>
            <a:pPr>
              <a:buFont typeface="Arial" charset="0"/>
              <a:buNone/>
            </a:pPr>
            <a:r>
              <a:rPr lang="ru-RU" sz="1600" dirty="0" smtClean="0"/>
              <a:t>               1)  </a:t>
            </a:r>
            <a:r>
              <a:rPr lang="ru-RU" sz="1600" dirty="0" err="1" smtClean="0"/>
              <a:t>х</a:t>
            </a:r>
            <a:r>
              <a:rPr lang="ru-RU" sz="1600" dirty="0" smtClean="0"/>
              <a:t> –          — П            2)              — Т                3) (       - </a:t>
            </a:r>
            <a:r>
              <a:rPr lang="ru-RU" sz="1600" dirty="0" err="1" smtClean="0"/>
              <a:t>х</a:t>
            </a:r>
            <a:r>
              <a:rPr lang="ru-RU" sz="1600" dirty="0" smtClean="0"/>
              <a:t>)(       +</a:t>
            </a:r>
            <a:r>
              <a:rPr lang="ru-RU" sz="1600" dirty="0" err="1" smtClean="0"/>
              <a:t>х</a:t>
            </a:r>
            <a:r>
              <a:rPr lang="ru-RU" sz="1600" dirty="0" smtClean="0"/>
              <a:t>)  — Г</a:t>
            </a:r>
          </a:p>
          <a:p>
            <a:pPr>
              <a:buFont typeface="Arial" charset="0"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29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63" y="1571625"/>
            <a:ext cx="27781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29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0" y="1571625"/>
            <a:ext cx="27781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571625"/>
            <a:ext cx="27781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38" y="1857375"/>
            <a:ext cx="27781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1844824"/>
            <a:ext cx="27781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00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50" y="2214563"/>
            <a:ext cx="3143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02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2214563"/>
            <a:ext cx="314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04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5" y="2214563"/>
            <a:ext cx="219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06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88" y="2500313"/>
            <a:ext cx="219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08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0" y="2500313"/>
            <a:ext cx="219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10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2492896"/>
            <a:ext cx="219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1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12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50" y="2786063"/>
            <a:ext cx="2000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3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14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8" y="2786063"/>
            <a:ext cx="2000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7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20" name="Picture 2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3645024"/>
            <a:ext cx="219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1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22" name="Picture 2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645024"/>
            <a:ext cx="219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3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25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27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29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30" name="Picture 3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221088"/>
            <a:ext cx="3143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1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32" name="Picture 3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4221088"/>
            <a:ext cx="3143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3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34" name="Picture 3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8" y="4286250"/>
            <a:ext cx="3143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36" name="Picture 4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221088"/>
            <a:ext cx="3143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7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38" name="Picture 4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4221088"/>
            <a:ext cx="3143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9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40" name="Picture 4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0" y="4286250"/>
            <a:ext cx="219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41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42" name="Picture 4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4286250"/>
            <a:ext cx="219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43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45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46" name="Picture 5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38" y="5429250"/>
            <a:ext cx="219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4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48" name="Picture 5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63" y="5286375"/>
            <a:ext cx="5143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49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50" name="Picture 5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5429250"/>
            <a:ext cx="219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51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2352" name="Picture 5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25" y="5429250"/>
            <a:ext cx="219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Управляющая кнопка: настраиваемая 67">
            <a:hlinkClick r:id="" action="ppaction://noaction" highlightClick="1"/>
          </p:cNvPr>
          <p:cNvSpPr/>
          <p:nvPr/>
        </p:nvSpPr>
        <p:spPr>
          <a:xfrm>
            <a:off x="6876256" y="404664"/>
            <a:ext cx="2071702" cy="1285884"/>
          </a:xfrm>
          <a:prstGeom prst="actionButtonBlank">
            <a:avLst/>
          </a:prstGeom>
          <a:ln/>
          <a:effectLst>
            <a:softEdge rad="6350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" name="Объект 70"/>
          <p:cNvGraphicFramePr>
            <a:graphicFrameLocks noChangeAspect="1"/>
          </p:cNvGraphicFramePr>
          <p:nvPr/>
        </p:nvGraphicFramePr>
        <p:xfrm>
          <a:off x="4571999" y="3933056"/>
          <a:ext cx="816091" cy="288032"/>
        </p:xfrm>
        <a:graphic>
          <a:graphicData uri="http://schemas.openxmlformats.org/presentationml/2006/ole">
            <p:oleObj spid="_x0000_s23562" name="Формула" r:id="rId12" imgW="647640" imgH="228600" progId="Equation.3">
              <p:embed/>
            </p:oleObj>
          </a:graphicData>
        </a:graphic>
      </p:graphicFrame>
      <p:graphicFrame>
        <p:nvGraphicFramePr>
          <p:cNvPr id="73" name="Объект 72"/>
          <p:cNvGraphicFramePr>
            <a:graphicFrameLocks noChangeAspect="1"/>
          </p:cNvGraphicFramePr>
          <p:nvPr/>
        </p:nvGraphicFramePr>
        <p:xfrm>
          <a:off x="2843808" y="4653136"/>
          <a:ext cx="576064" cy="515426"/>
        </p:xfrm>
        <a:graphic>
          <a:graphicData uri="http://schemas.openxmlformats.org/presentationml/2006/ole">
            <p:oleObj spid="_x0000_s23564" name="Формула" r:id="rId13" imgW="4824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597</TotalTime>
  <Words>515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Трек</vt:lpstr>
      <vt:lpstr>Формула</vt:lpstr>
      <vt:lpstr>Microsoft Equation 3.0</vt:lpstr>
      <vt:lpstr>Преобразование      выражений,             содержащих  квадратные корни             </vt:lpstr>
      <vt:lpstr>Устный опрос </vt:lpstr>
      <vt:lpstr>Устная работа</vt:lpstr>
      <vt:lpstr>Установите соответствие </vt:lpstr>
      <vt:lpstr>Вынести множитель из-под знака корня</vt:lpstr>
      <vt:lpstr>Внести множитель под знак корня</vt:lpstr>
      <vt:lpstr>Слайд 7</vt:lpstr>
      <vt:lpstr>№506 (3,4)</vt:lpstr>
      <vt:lpstr>Тест  на закрепление  темы     декарт</vt:lpstr>
      <vt:lpstr>РЕНЕ    ДЕКАРТ (1596-1650)</vt:lpstr>
      <vt:lpstr>Решение упражнений из учебника №517 (1,4,6,7)</vt:lpstr>
      <vt:lpstr>Домашнее задание  п.15,  №501(7,8,9,10), №506(2), №511(1,2,3), №518(1,2,3) </vt:lpstr>
    </vt:vector>
  </TitlesOfParts>
  <Company>j@m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Kolobok</dc:creator>
  <cp:lastModifiedBy>Kolobok</cp:lastModifiedBy>
  <cp:revision>59</cp:revision>
  <dcterms:created xsi:type="dcterms:W3CDTF">2011-02-27T12:35:54Z</dcterms:created>
  <dcterms:modified xsi:type="dcterms:W3CDTF">2011-03-07T15:39:51Z</dcterms:modified>
</cp:coreProperties>
</file>