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i="1" dirty="0" smtClean="0">
                <a:ln w="18415" cmpd="sng">
                  <a:solidFill>
                    <a:srgbClr val="002060"/>
                  </a:solidFill>
                  <a:prstDash val="solid"/>
                </a:ln>
                <a:effectLst>
                  <a:glow rad="63500">
                    <a:schemeClr val="accent5">
                      <a:satMod val="175000"/>
                      <a:alpha val="40000"/>
                    </a:schemeClr>
                  </a:glow>
                  <a:outerShdw blurRad="63500" dir="3600000" algn="tl" rotWithShape="0">
                    <a:srgbClr val="000000">
                      <a:alpha val="70000"/>
                    </a:srgbClr>
                  </a:outerShdw>
                </a:effectLst>
                <a:latin typeface="Monotype Corsiva" pitchFamily="66" charset="0"/>
              </a:rPr>
              <a:t>Искусственные острова</a:t>
            </a:r>
            <a:endParaRPr lang="ru-RU" i="1" dirty="0">
              <a:ln w="18415" cmpd="sng">
                <a:solidFill>
                  <a:srgbClr val="002060"/>
                </a:solidFill>
                <a:prstDash val="solid"/>
              </a:ln>
              <a:effectLst>
                <a:glow rad="63500">
                  <a:schemeClr val="accent5">
                    <a:satMod val="175000"/>
                    <a:alpha val="40000"/>
                  </a:schemeClr>
                </a:glow>
                <a:outerShdw blurRad="63500" dir="3600000" algn="tl" rotWithShape="0">
                  <a:srgbClr val="000000">
                    <a:alpha val="70000"/>
                  </a:srgbClr>
                </a:outerShdw>
              </a:effectLst>
              <a:latin typeface="Monotype Corsiva" pitchFamily="66" charset="0"/>
            </a:endParaRPr>
          </a:p>
        </p:txBody>
      </p:sp>
      <p:sp>
        <p:nvSpPr>
          <p:cNvPr id="3" name="Подзаголовок 2"/>
          <p:cNvSpPr>
            <a:spLocks noGrp="1"/>
          </p:cNvSpPr>
          <p:nvPr>
            <p:ph type="subTitle" idx="1"/>
          </p:nvPr>
        </p:nvSpPr>
        <p:spPr>
          <a:xfrm>
            <a:off x="1475656" y="3356992"/>
            <a:ext cx="6400800" cy="504056"/>
          </a:xfrm>
        </p:spPr>
        <p:txBody>
          <a:bodyPr>
            <a:normAutofit/>
          </a:bodyPr>
          <a:lstStyle/>
          <a:p>
            <a:r>
              <a:rPr lang="ru-RU" sz="2000" i="1" dirty="0" smtClean="0">
                <a:ln w="18415" cmpd="sng">
                  <a:solidFill>
                    <a:srgbClr val="002060"/>
                  </a:solidFill>
                  <a:prstDash val="solid"/>
                </a:ln>
                <a:solidFill>
                  <a:sysClr val="windowText" lastClr="000000"/>
                </a:solidFill>
                <a:effectLst>
                  <a:glow rad="635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Выполнила ученица 7 "А" класса Абросимова Софья</a:t>
            </a:r>
            <a:endParaRPr lang="ru-RU" sz="2000" i="1" dirty="0">
              <a:ln w="18415" cmpd="sng">
                <a:solidFill>
                  <a:srgbClr val="002060"/>
                </a:solidFill>
                <a:prstDash val="solid"/>
              </a:ln>
              <a:solidFill>
                <a:sysClr val="windowText" lastClr="000000"/>
              </a:solidFill>
              <a:effectLst>
                <a:glow rad="635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655530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539552" y="692696"/>
            <a:ext cx="8229600" cy="4525963"/>
          </a:xfrm>
        </p:spPr>
        <p:txBody>
          <a:bodyPr>
            <a:normAutofit/>
          </a:bodyPr>
          <a:lstStyle/>
          <a:p>
            <a:pPr marL="0" indent="0">
              <a:buNone/>
            </a:pPr>
            <a:r>
              <a:rPr lang="ru-RU" i="1"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Monotype Corsiva" pitchFamily="66" charset="0"/>
              </a:rPr>
              <a:t>На планете Земля существует множество удивительных мест, большинство из них созданы природой, но есть и такие, на которые не в последнюю очередь повлиял человек. </a:t>
            </a:r>
            <a:r>
              <a:rPr lang="ru-RU" i="1"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Monotype Corsiva" pitchFamily="66" charset="0"/>
              </a:rPr>
              <a:t>Люди всегда тянулись к новым открытиям и знаниям, пытались доказать свое могущество и власть над природой. </a:t>
            </a:r>
            <a:r>
              <a:rPr lang="ru-RU" i="1"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Monotype Corsiva" pitchFamily="66" charset="0"/>
              </a:rPr>
              <a:t>Подтверждением этого могут служить искусственно созданные острова</a:t>
            </a:r>
          </a:p>
        </p:txBody>
      </p:sp>
    </p:spTree>
    <p:extLst>
      <p:ext uri="{BB962C8B-B14F-4D97-AF65-F5344CB8AC3E}">
        <p14:creationId xmlns:p14="http://schemas.microsoft.com/office/powerpoint/2010/main" val="12346558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20888"/>
            <a:ext cx="8229600" cy="114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Спасибо за внимание!</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5492908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6632"/>
            <a:ext cx="8229600" cy="5112568"/>
          </a:xfrm>
        </p:spPr>
        <p:txBody>
          <a:bodyPr>
            <a:noAutofit/>
          </a:bodyPr>
          <a:lstStyle/>
          <a:p>
            <a:pPr marL="0" indent="0">
              <a:buNone/>
            </a:pPr>
            <a:r>
              <a:rPr lang="ru-RU" sz="2400" i="1" dirty="0">
                <a:ln w="18415" cmpd="sng">
                  <a:solidFill>
                    <a:srgbClr val="002060"/>
                  </a:solidFill>
                  <a:prstDash val="solid"/>
                </a:ln>
                <a:solidFill>
                  <a:srgbClr val="002060"/>
                </a:solidFill>
                <a:effectLst>
                  <a:glow rad="63500">
                    <a:schemeClr val="accent5">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Искусственный остров</a:t>
            </a:r>
            <a:r>
              <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стационарное гидротехническое сооружение на открытой водной акватории (в морях, озёрах, реках), построенное из донных и береговых грунтов, естественного и искусственного льда, обломков скал, камня и </a:t>
            </a:r>
            <a:r>
              <a:rPr lang="ru-RU"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т.п. </a:t>
            </a:r>
          </a:p>
          <a:p>
            <a:pPr marL="0" indent="0">
              <a:buNone/>
            </a:pPr>
            <a:r>
              <a:rPr lang="ru-RU"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Искусственные </a:t>
            </a:r>
            <a:r>
              <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острова создаются человеком, а не природой. Искусственные острова не обладают статусом островов и не имеют территориального моря, исключительной экономической зоны и континентального шельфа.</a:t>
            </a:r>
          </a:p>
          <a:p>
            <a:pPr marL="0" indent="0">
              <a:buNone/>
            </a:pPr>
            <a:r>
              <a:rPr lang="ru-RU"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Также </a:t>
            </a:r>
            <a:r>
              <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искусственные острова могут образовываться из частей суши после строительства </a:t>
            </a:r>
            <a:r>
              <a:rPr lang="ru-RU"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каналов.</a:t>
            </a:r>
          </a:p>
          <a:p>
            <a:pPr marL="0" indent="0">
              <a:buNone/>
            </a:pPr>
            <a:r>
              <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 XX веке большой практикой стало сооружение искусственных насыпных и конструкционных (металлических) островов для утилитарных целей — аэропортов, отстойников, буровых платформ, различных баз и т. п.</a:t>
            </a:r>
          </a:p>
        </p:txBody>
      </p:sp>
    </p:spTree>
    <p:extLst>
      <p:ext uri="{BB962C8B-B14F-4D97-AF65-F5344CB8AC3E}">
        <p14:creationId xmlns:p14="http://schemas.microsoft.com/office/powerpoint/2010/main" val="1084146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Древнейшие искусственные острова</a:t>
            </a:r>
            <a:endParaRPr lang="ru-RU"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endParaRPr>
          </a:p>
        </p:txBody>
      </p:sp>
      <p:sp>
        <p:nvSpPr>
          <p:cNvPr id="3" name="Объект 2"/>
          <p:cNvSpPr>
            <a:spLocks noGrp="1"/>
          </p:cNvSpPr>
          <p:nvPr>
            <p:ph idx="1"/>
          </p:nvPr>
        </p:nvSpPr>
        <p:spPr/>
        <p:txBody>
          <a:bodyPr>
            <a:normAutofit/>
          </a:bodyPr>
          <a:lstStyle/>
          <a:p>
            <a:pPr marL="0" indent="0">
              <a:buNone/>
            </a:pPr>
            <a:r>
              <a:rPr lang="ru-RU"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Древние ацтеки обосновали свой </a:t>
            </a:r>
            <a:r>
              <a:rPr lang="ru-RU" sz="2800" i="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Теночтитлан</a:t>
            </a:r>
            <a:r>
              <a:rPr lang="ru-RU" sz="2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(современный Мехико) на острове посреди воды, а впоследствии создавали на воде все новые полосы плодородной земли. Доисторические инженеры развивали их и использовали для сельского хозяйства</a:t>
            </a:r>
            <a:r>
              <a:rPr lang="ru-RU"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42844012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Плавающие острова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Урос</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endParaRPr>
          </a:p>
        </p:txBody>
      </p:sp>
      <p:sp>
        <p:nvSpPr>
          <p:cNvPr id="3" name="Объект 2"/>
          <p:cNvSpPr>
            <a:spLocks noGrp="1"/>
          </p:cNvSpPr>
          <p:nvPr>
            <p:ph idx="1"/>
          </p:nvPr>
        </p:nvSpPr>
        <p:spPr/>
        <p:txBody>
          <a:bodyPr>
            <a:normAutofit fontScale="77500" lnSpcReduction="20000"/>
          </a:bodyPr>
          <a:lstStyle/>
          <a:p>
            <a:pPr marL="0" indent="0">
              <a:buNone/>
            </a:pPr>
            <a:r>
              <a:rPr lang="ru-RU"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Плавающие тростниковые острова служат домом для спекулянтов, школами и даже радиостанциями. Они передвигаются по воде на озере Титикака, находящееся на границе между Боливией и Перу.</a:t>
            </a:r>
          </a:p>
          <a:p>
            <a:pPr marL="0" indent="0">
              <a:buNone/>
            </a:pP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Их </a:t>
            </a:r>
            <a:r>
              <a:rPr lang="ru-RU"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обитатели - индейцы урос сохранили старую технику плетения искусственных островов на протяжении веков.</a:t>
            </a:r>
          </a:p>
          <a:p>
            <a:pPr marL="0" indent="0">
              <a:buNone/>
            </a:pP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Основной </a:t>
            </a:r>
            <a:r>
              <a:rPr lang="ru-RU"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материал для конструкций - тростник. Из него урос собирают острова, свои дома, изогнутые лодки и даже паруса. Считается, что острова являются пережитком доисторической военной стратегии, когда с приходом оккупантов населению урос пришлось отступать.</a:t>
            </a:r>
          </a:p>
        </p:txBody>
      </p:sp>
    </p:spTree>
    <p:extLst>
      <p:ext uri="{BB962C8B-B14F-4D97-AF65-F5344CB8AC3E}">
        <p14:creationId xmlns:p14="http://schemas.microsoft.com/office/powerpoint/2010/main" val="38004657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28800"/>
          </a:xfrm>
        </p:spPr>
        <p:txBody>
          <a:bodyPr>
            <a:normAutofit/>
          </a:bodyPr>
          <a:lstStyle/>
          <a:p>
            <a:r>
              <a:rPr lang="ru-RU"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Кранног </a:t>
            </a:r>
            <a:r>
              <a:rPr lang="ru-RU" sz="3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острова </a:t>
            </a:r>
            <a:r>
              <a:rPr lang="ru-RU"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Шотландии и Ирландии</a:t>
            </a:r>
          </a:p>
        </p:txBody>
      </p:sp>
      <p:sp>
        <p:nvSpPr>
          <p:cNvPr id="3" name="Объект 2"/>
          <p:cNvSpPr>
            <a:spLocks noGrp="1"/>
          </p:cNvSpPr>
          <p:nvPr>
            <p:ph idx="1"/>
          </p:nvPr>
        </p:nvSpPr>
        <p:spPr>
          <a:xfrm>
            <a:off x="467544" y="1340768"/>
            <a:ext cx="8229600" cy="4525963"/>
          </a:xfrm>
        </p:spPr>
        <p:txBody>
          <a:bodyPr>
            <a:normAutofit fontScale="62500" lnSpcReduction="20000"/>
          </a:bodyPr>
          <a:lstStyle/>
          <a:p>
            <a:pPr marL="0" indent="0">
              <a:buNone/>
            </a:pPr>
            <a:r>
              <a:rPr lang="ru-RU"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Сотни деревянных платформ бороздят поверхности озер в Шотландии и Ирландии. Некоторые из них восстановлены, а множество других затонули на протяжении веков.</a:t>
            </a:r>
          </a:p>
          <a:p>
            <a:pPr marL="0" indent="0">
              <a:buNone/>
            </a:pP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Платформы </a:t>
            </a:r>
            <a:r>
              <a:rPr lang="ru-RU"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это остатки кранног, искусственных островов, построенных богатыми семьями в эпоху железного века. По некоторым догадкам, острова - символы статуса. Кроме того, есть вероятность того, что к их помощи прибегали при нападениях.</a:t>
            </a:r>
          </a:p>
          <a:p>
            <a:pPr marL="0" indent="0">
              <a:buNone/>
            </a:pP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Одни </a:t>
            </a:r>
            <a:r>
              <a:rPr lang="ru-RU"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кранноги</a:t>
            </a:r>
            <a:r>
              <a:rPr lang="ru-RU"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стоят на естественном острове или отмели, другие строятся исключительно на открытой воде. Чтобы отстроить их, сначала очерчивали круг из кольев на дне озера вокруг острова или на мелководье. Затем из деревянных плетей строилось нечто наподобие забора, а пустоту заполняли поленьями, ветками, землей и глиной. В центре острова поднимались круглые деревянные конструкции.</a:t>
            </a:r>
          </a:p>
          <a:p>
            <a:pPr marL="0" indent="0">
              <a:buNone/>
            </a:pP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Островитяне </a:t>
            </a:r>
            <a:r>
              <a:rPr lang="ru-RU"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переправлялись на берег на лодках или строили дамбы прямо под поверхностью воды, чтобы скрыть их от грабителей.</a:t>
            </a:r>
          </a:p>
        </p:txBody>
      </p:sp>
    </p:spTree>
    <p:extLst>
      <p:ext uri="{BB962C8B-B14F-4D97-AF65-F5344CB8AC3E}">
        <p14:creationId xmlns:p14="http://schemas.microsoft.com/office/powerpoint/2010/main" val="31307578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Пальмовые острова </a:t>
            </a:r>
            <a:r>
              <a:rPr lang="ru-RU" i="1" dirty="0" smtClean="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в </a:t>
            </a:r>
            <a:r>
              <a:rPr lang="ru-RU" i="1" dirty="0" smtClean="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Дубае</a:t>
            </a:r>
            <a:endParaRPr lang="ru-RU" i="1" dirty="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pPr marL="0" indent="0">
              <a:buNone/>
            </a:pPr>
            <a:r>
              <a:rPr lang="ru-RU" sz="2000" i="1" dirty="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Побережье Дубая разрасталось одновременно с ростом богатства Арабских Эмиратов. Сегодня существуют два острова, выполненные в форме традиционных финиковых пальм. Венчает каждый остров полумесяц, располагающийся на вершине. Планируется построить еще и третий.</a:t>
            </a:r>
          </a:p>
          <a:p>
            <a:pPr marL="0" indent="0">
              <a:buNone/>
            </a:pPr>
            <a:r>
              <a:rPr lang="ru-RU" sz="2000" i="1" dirty="0" smtClean="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В </a:t>
            </a:r>
            <a:r>
              <a:rPr lang="ru-RU" sz="2000" i="1" dirty="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форме овала расположены и песчаные участки, именуемые </a:t>
            </a:r>
            <a:r>
              <a:rPr lang="ru-RU" sz="2000" i="1" dirty="0" err="1">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The</a:t>
            </a:r>
            <a:r>
              <a:rPr lang="ru-RU" sz="2000" i="1" dirty="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World (Мир), так как все вместе они образуют географическую карту мира. Есть и остров, построенный специально для единственного в мире </a:t>
            </a:r>
            <a:r>
              <a:rPr lang="ru-RU" sz="2000" i="1" dirty="0" err="1">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семизвездочного</a:t>
            </a:r>
            <a:r>
              <a:rPr lang="ru-RU" sz="2000" i="1" dirty="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отеля </a:t>
            </a:r>
            <a:r>
              <a:rPr lang="ru-RU" sz="2000" i="1" dirty="0" err="1">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Бурж</a:t>
            </a:r>
            <a:r>
              <a:rPr lang="ru-RU" sz="2000" i="1" dirty="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аль-Араб (</a:t>
            </a:r>
            <a:r>
              <a:rPr lang="ru-RU" sz="2000" i="1" dirty="0" err="1">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Burj</a:t>
            </a:r>
            <a:r>
              <a:rPr lang="ru-RU" sz="2000" i="1" dirty="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000" i="1" dirty="0" err="1">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Al</a:t>
            </a:r>
            <a:r>
              <a:rPr lang="ru-RU" sz="2000" i="1" dirty="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000" i="1" dirty="0" err="1">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Arab</a:t>
            </a:r>
            <a:r>
              <a:rPr lang="ru-RU" sz="2000" i="1" dirty="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p>
          <a:p>
            <a:pPr marL="0" indent="0">
              <a:buNone/>
            </a:pPr>
            <a:r>
              <a:rPr lang="ru-RU" sz="2000" i="1" dirty="0" err="1" smtClean="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Джумейра</a:t>
            </a:r>
            <a:r>
              <a:rPr lang="ru-RU" sz="2000" i="1" dirty="0" smtClean="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000" i="1" dirty="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r>
              <a:rPr lang="ru-RU" sz="2000" i="1" dirty="0" err="1">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Jumeirah</a:t>
            </a:r>
            <a:r>
              <a:rPr lang="ru-RU" sz="2000" i="1" dirty="0">
                <a:ln w="18415" cmpd="sng">
                  <a:solidFill>
                    <a:srgbClr val="66FF99"/>
                  </a:solidFill>
                  <a:prstDash val="solid"/>
                </a:ln>
                <a:solidFill>
                  <a:srgbClr val="66FF99"/>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 самый маленький из пальмовых островов. Чтобы построить его (а он был "первенцем") земснаряд выкачал песок с морского дна. Строители покрыли его сначала эрозионной тканью, а затем - слоем горных пород. Потом аккуратно выкачали песок обратно, оставив острова в форме 16 листьев пальмы. Полумесяц, в двух местах имеющий широкие отверстия, пропускает воду, дает ей циркулировать и не застаиваться</a:t>
            </a:r>
          </a:p>
        </p:txBody>
      </p:sp>
    </p:spTree>
    <p:extLst>
      <p:ext uri="{BB962C8B-B14F-4D97-AF65-F5344CB8AC3E}">
        <p14:creationId xmlns:p14="http://schemas.microsoft.com/office/powerpoint/2010/main" val="38080828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5577"/>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5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Флеволанд</a:t>
            </a:r>
            <a:r>
              <a:rPr lang="en-US"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ru-RU"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Голландия</a:t>
            </a:r>
          </a:p>
        </p:txBody>
      </p:sp>
      <p:sp>
        <p:nvSpPr>
          <p:cNvPr id="3" name="Объект 2"/>
          <p:cNvSpPr>
            <a:spLocks noGrp="1"/>
          </p:cNvSpPr>
          <p:nvPr>
            <p:ph idx="1"/>
          </p:nvPr>
        </p:nvSpPr>
        <p:spPr>
          <a:xfrm>
            <a:off x="539552" y="1052736"/>
            <a:ext cx="8229600" cy="8928992"/>
          </a:xfrm>
        </p:spPr>
        <p:txBody>
          <a:bodyPr>
            <a:noAutofit/>
          </a:bodyPr>
          <a:lstStyle/>
          <a:p>
            <a:pPr marL="0" indent="0">
              <a:buNone/>
            </a:pPr>
            <a:r>
              <a:rPr lang="ru-RU" sz="2000" i="1"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Про Нидерланды существует поговорка: "Бог создал мир, а голландцы - Голландию". В Голландии расположен крупнейший в мире искусственный остров.</a:t>
            </a:r>
          </a:p>
          <a:p>
            <a:pPr marL="0" indent="0">
              <a:buNone/>
            </a:pPr>
            <a:r>
              <a:rPr lang="ru-RU" sz="2000" i="1"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В </a:t>
            </a:r>
            <a:r>
              <a:rPr lang="ru-RU" sz="2000" i="1"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1920 году на северо-востоке вблизи залива </a:t>
            </a:r>
            <a:r>
              <a:rPr lang="ru-RU" sz="2000" i="1" dirty="0" err="1">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Зейдерзее</a:t>
            </a:r>
            <a:r>
              <a:rPr lang="ru-RU" sz="2000" i="1"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000" i="1" dirty="0" err="1">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Zuiderzee</a:t>
            </a:r>
            <a:r>
              <a:rPr lang="ru-RU" sz="2000" i="1"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начали строить дамбы. На протяжении последующих десятилетий земли на этой территории осушались. Так создавался современный </a:t>
            </a:r>
            <a:r>
              <a:rPr lang="ru-RU" sz="2000" i="1" dirty="0" err="1">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Флеволанд</a:t>
            </a:r>
            <a:r>
              <a:rPr lang="ru-RU" sz="2000" i="1"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 провинция польдеров, мелиорированных земель.</a:t>
            </a:r>
          </a:p>
          <a:p>
            <a:pPr marL="0" indent="0">
              <a:buNone/>
            </a:pPr>
            <a:r>
              <a:rPr lang="ru-RU" sz="2000" i="1"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Флевопольдер</a:t>
            </a:r>
            <a:r>
              <a:rPr lang="ru-RU" sz="2000" i="1"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000" i="1"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r>
              <a:rPr lang="ru-RU" sz="2000" i="1" dirty="0" err="1">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Flevopolder</a:t>
            </a:r>
            <a:r>
              <a:rPr lang="ru-RU" sz="2000" i="1"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 территория земли из двух польдеров (</a:t>
            </a:r>
            <a:r>
              <a:rPr lang="ru-RU" sz="2000" i="1" dirty="0" err="1">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осушеного</a:t>
            </a:r>
            <a:r>
              <a:rPr lang="ru-RU" sz="2000" i="1"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участка земли). Один был создан в 1950-х годах, другой - в 1960-х. Дамбы делят </a:t>
            </a:r>
            <a:r>
              <a:rPr lang="ru-RU" sz="2000" i="1" dirty="0" err="1">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Флевопольдер</a:t>
            </a:r>
            <a:r>
              <a:rPr lang="ru-RU" sz="2000" i="1"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на две части. Между старой береговой линией и искусственно созданной сушей осталась водная полоса - выход к морю.</a:t>
            </a:r>
          </a:p>
          <a:p>
            <a:pPr marL="0" indent="0">
              <a:buNone/>
            </a:pPr>
            <a:r>
              <a:rPr lang="ru-RU" sz="2000" i="1" dirty="0" err="1"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Флевопольдер</a:t>
            </a:r>
            <a:r>
              <a:rPr lang="ru-RU" sz="2000" i="1" dirty="0" smtClean="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000" i="1" dirty="0">
                <a:ln w="18415" cmpd="sng">
                  <a:solidFill>
                    <a:srgbClr val="FFFFFF"/>
                  </a:solidFill>
                  <a:prstDash val="solid"/>
                </a:ln>
                <a:solidFill>
                  <a:srgbClr val="FFFFFF"/>
                </a:solidFill>
                <a:effectLst>
                  <a:glow rad="635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не является землей, поднятой над уровнем моря. Окруженный водой и отвоеванный у моря, он все же считается искусственным островом</a:t>
            </a:r>
          </a:p>
        </p:txBody>
      </p:sp>
    </p:spTree>
    <p:extLst>
      <p:ext uri="{BB962C8B-B14F-4D97-AF65-F5344CB8AC3E}">
        <p14:creationId xmlns:p14="http://schemas.microsoft.com/office/powerpoint/2010/main" val="17587638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i="1" dirty="0" smtClean="0">
                <a:ln w="18415" cmpd="sng">
                  <a:solidFill>
                    <a:schemeClr val="tx1"/>
                  </a:solidFill>
                  <a:prstDash val="solid"/>
                </a:ln>
                <a:effectLst>
                  <a:glow rad="228600">
                    <a:srgbClr val="FFFFFF">
                      <a:alpha val="40000"/>
                    </a:srgbClr>
                  </a:glow>
                  <a:outerShdw blurRad="63500" dir="3600000" algn="tl" rotWithShape="0">
                    <a:srgbClr val="000000">
                      <a:alpha val="70000"/>
                    </a:srgbClr>
                  </a:outerShdw>
                </a:effectLst>
              </a:rPr>
              <a:t>Другие искусственные острова</a:t>
            </a:r>
            <a:endParaRPr lang="ru-RU" i="1" dirty="0">
              <a:ln w="18415" cmpd="sng">
                <a:solidFill>
                  <a:schemeClr val="tx1"/>
                </a:solidFill>
                <a:prstDash val="solid"/>
              </a:ln>
              <a:effectLst>
                <a:glow rad="228600">
                  <a:srgbClr val="FFFFFF">
                    <a:alpha val="40000"/>
                  </a:srgbClr>
                </a:glow>
                <a:outerShdw blurRad="63500" dir="3600000" algn="tl" rotWithShape="0">
                  <a:srgbClr val="000000">
                    <a:alpha val="70000"/>
                  </a:srgbClr>
                </a:outerShdw>
              </a:effectLst>
            </a:endParaRPr>
          </a:p>
        </p:txBody>
      </p:sp>
      <p:sp>
        <p:nvSpPr>
          <p:cNvPr id="3" name="Объект 2"/>
          <p:cNvSpPr>
            <a:spLocks noGrp="1"/>
          </p:cNvSpPr>
          <p:nvPr>
            <p:ph idx="1"/>
          </p:nvPr>
        </p:nvSpPr>
        <p:spPr>
          <a:xfrm>
            <a:off x="467544" y="908720"/>
            <a:ext cx="8229600" cy="4525963"/>
          </a:xfrm>
        </p:spPr>
        <p:txBody>
          <a:bodyPr>
            <a:noAutofit/>
          </a:bodyPr>
          <a:lstStyle/>
          <a:p>
            <a:pPr>
              <a:buFont typeface="Wingdings" pitchFamily="2" charset="2"/>
              <a:buChar char="§"/>
            </a:pPr>
            <a:r>
              <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Остров </a:t>
            </a:r>
            <a:r>
              <a:rPr lang="ru-RU" sz="1800" i="1" dirty="0" err="1" smtClean="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Нотр</a:t>
            </a:r>
            <a:r>
              <a:rPr lang="ru-RU" sz="1800" i="1" dirty="0" smtClean="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-Дам </a:t>
            </a:r>
            <a:r>
              <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был построен за 10 месяцев из 15 миллионов тонн горной массы, добытой для строительства </a:t>
            </a:r>
            <a:r>
              <a:rPr lang="ru-RU" sz="1800" i="1" dirty="0" err="1">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Монреальского</a:t>
            </a:r>
            <a:r>
              <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 метро в 1965 году. Остров построили для размещения Всемирной выставки Expo-67, чтобы отпраздновать 100-летие Канады. Остров расположен на середине реки Святого </a:t>
            </a:r>
            <a:r>
              <a:rPr lang="ru-RU" sz="1800" i="1" dirty="0" smtClean="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Лаврентия.</a:t>
            </a:r>
            <a:endPar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endParaRPr>
          </a:p>
          <a:p>
            <a:pPr>
              <a:buFont typeface="Wingdings" pitchFamily="2" charset="2"/>
              <a:buChar char="§"/>
            </a:pPr>
            <a:r>
              <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В 1969 году в Северном море в Нидерландах был закончен </a:t>
            </a:r>
            <a:r>
              <a:rPr lang="ru-RU" sz="1800" i="1" dirty="0" err="1">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Флевополдер</a:t>
            </a:r>
            <a:r>
              <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 — крупнейшая осушенная островная </a:t>
            </a:r>
            <a:r>
              <a:rPr lang="ru-RU" sz="1800" i="1" dirty="0" smtClean="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территория.</a:t>
            </a:r>
            <a:endPar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endParaRPr>
          </a:p>
          <a:p>
            <a:pPr>
              <a:buFont typeface="Wingdings" pitchFamily="2" charset="2"/>
              <a:buChar char="§"/>
            </a:pPr>
            <a:r>
              <a:rPr lang="ru-RU" sz="1800" i="1" dirty="0" smtClean="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Во </a:t>
            </a:r>
            <a:r>
              <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время строительства гигантского моста, соединяющего Данию и Швецию, был намыт искусственный остров </a:t>
            </a:r>
            <a:r>
              <a:rPr lang="ru-RU" sz="1800" i="1" dirty="0" err="1">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Пеберхольм</a:t>
            </a:r>
            <a:r>
              <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 («Перечный островок»), который располагается в Датской части пролива </a:t>
            </a:r>
            <a:r>
              <a:rPr lang="ru-RU" sz="1800" i="1" dirty="0" err="1" smtClean="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Оресун</a:t>
            </a:r>
            <a:r>
              <a:rPr lang="ru-RU" sz="1800" i="1" dirty="0" smtClean="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a:t>
            </a:r>
            <a:endPar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endParaRPr>
          </a:p>
          <a:p>
            <a:pPr>
              <a:buFont typeface="Wingdings" pitchFamily="2" charset="2"/>
              <a:buChar char="§"/>
            </a:pPr>
            <a:r>
              <a:rPr lang="ru-RU" sz="1800" i="1" dirty="0" smtClean="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Остров </a:t>
            </a:r>
            <a:r>
              <a:rPr lang="ru-RU" sz="1800" i="1" dirty="0" err="1">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Дуррат</a:t>
            </a:r>
            <a:r>
              <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-Аль-Бахрейн (</a:t>
            </a:r>
            <a:r>
              <a:rPr lang="ru-RU" sz="1800" i="1" dirty="0" err="1">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Durrat</a:t>
            </a:r>
            <a:r>
              <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 </a:t>
            </a:r>
            <a:r>
              <a:rPr lang="ru-RU" sz="1800" i="1" dirty="0" err="1">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Al</a:t>
            </a:r>
            <a:r>
              <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 </a:t>
            </a:r>
            <a:r>
              <a:rPr lang="ru-RU" sz="1800" i="1" dirty="0" err="1">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Bahrain</a:t>
            </a:r>
            <a:r>
              <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 в Бахрейне похож на подобные острова в ОАЭ. Этот проект стоит 1,2 млрд долларов США и представляет собой архипелаг из 13 искусственных островов, расположенных на участке 20 млн м². Он состоит из 6 атоллов (острова с коралловыми лагунами), пяти островов в форме рыб, острова-полумесяца, на которых располагаются пятизвездочные отели, поле для гольфа на 18 лунок, 12 мостов и </a:t>
            </a:r>
            <a:r>
              <a:rPr lang="ru-RU" sz="1800" i="1" dirty="0" smtClean="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марина.</a:t>
            </a:r>
            <a:endPar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endParaRPr>
          </a:p>
          <a:p>
            <a:pPr>
              <a:buFont typeface="Wingdings" pitchFamily="2" charset="2"/>
              <a:buChar char="§"/>
            </a:pPr>
            <a:r>
              <a:rPr lang="ru-RU" sz="1800" i="1" dirty="0" smtClean="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В </a:t>
            </a:r>
            <a:r>
              <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России существует проект создания архипелага Федерация. Его планируется намыть в Чёрном море в </a:t>
            </a:r>
            <a:r>
              <a:rPr lang="ru-RU" sz="1800" i="1" dirty="0" err="1">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Хостинском</a:t>
            </a:r>
            <a:r>
              <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 районе Сочи напротив Малого </a:t>
            </a:r>
            <a:r>
              <a:rPr lang="ru-RU" sz="1800" i="1" dirty="0" err="1">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Ахуна</a:t>
            </a:r>
            <a:r>
              <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 площадь острова — 250 га, площадь застройки — 700 тыс. кв. </a:t>
            </a:r>
            <a:r>
              <a:rPr lang="ru-RU" sz="1800" i="1" dirty="0" smtClean="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rPr>
              <a:t>м.</a:t>
            </a:r>
            <a:endParaRPr lang="ru-RU" sz="1800" i="1" dirty="0">
              <a:ln w="18415" cmpd="sng">
                <a:solidFill>
                  <a:schemeClr val="tx1"/>
                </a:solidFill>
                <a:prstDash val="solid"/>
              </a:ln>
              <a:effectLst>
                <a:glow rad="228600">
                  <a:srgbClr val="FFFFFF">
                    <a:alpha val="6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223716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r>
              <a:rPr lang="ru-RU" b="1" dirty="0" smtClean="0">
                <a:ln/>
                <a:solidFill>
                  <a:schemeClr val="accent5">
                    <a:tint val="50000"/>
                    <a:satMod val="180000"/>
                  </a:schemeClr>
                </a:solidFill>
              </a:rPr>
              <a:t>Проект "Мир"</a:t>
            </a:r>
            <a:endParaRPr lang="ru-RU" b="1" dirty="0">
              <a:ln/>
              <a:solidFill>
                <a:schemeClr val="accent5">
                  <a:tint val="50000"/>
                  <a:satMod val="180000"/>
                </a:schemeClr>
              </a:solidFill>
            </a:endParaRPr>
          </a:p>
        </p:txBody>
      </p:sp>
      <p:sp>
        <p:nvSpPr>
          <p:cNvPr id="3" name="Объект 2"/>
          <p:cNvSpPr>
            <a:spLocks noGrp="1"/>
          </p:cNvSpPr>
          <p:nvPr>
            <p:ph idx="1"/>
          </p:nvPr>
        </p:nvSpPr>
        <p:spPr>
          <a:xfrm>
            <a:off x="457200" y="1268760"/>
            <a:ext cx="8229600" cy="4857403"/>
          </a:xfrm>
        </p:spPr>
        <p:txBody>
          <a:bodyPr>
            <a:normAutofit fontScale="77500" lnSpcReduction="20000"/>
            <a:scene3d>
              <a:camera prst="orthographicFront"/>
              <a:lightRig rig="flat" dir="tl"/>
            </a:scene3d>
            <a:sp3d contourW="19050" prstMaterial="clear">
              <a:bevelT w="50800" h="50800"/>
              <a:contourClr>
                <a:schemeClr val="accent5">
                  <a:tint val="70000"/>
                  <a:satMod val="180000"/>
                  <a:alpha val="70000"/>
                </a:schemeClr>
              </a:contourClr>
            </a:sp3d>
          </a:bodyPr>
          <a:lstStyle/>
          <a:p>
            <a:endParaRPr lang="ru-RU" b="1" i="1" dirty="0">
              <a:ln/>
              <a:solidFill>
                <a:schemeClr val="accent5">
                  <a:tint val="50000"/>
                  <a:satMod val="180000"/>
                </a:schemeClr>
              </a:solidFill>
              <a:latin typeface="Monotype Corsiva" pitchFamily="66" charset="0"/>
              <a:cs typeface="Times New Roman" pitchFamily="18" charset="0"/>
            </a:endParaRPr>
          </a:p>
          <a:p>
            <a:pPr marL="0" indent="0">
              <a:buNone/>
            </a:pPr>
            <a:r>
              <a:rPr lang="ru-RU" b="1" dirty="0" smtClean="0">
                <a:ln/>
                <a:solidFill>
                  <a:schemeClr val="accent5">
                    <a:tint val="50000"/>
                    <a:satMod val="180000"/>
                  </a:schemeClr>
                </a:solidFill>
                <a:effectLst>
                  <a:glow rad="139700">
                    <a:schemeClr val="accent5">
                      <a:satMod val="175000"/>
                      <a:alpha val="40000"/>
                    </a:schemeClr>
                  </a:glow>
                  <a:outerShdw blurRad="38100" dist="38100" dir="2700000" algn="tl">
                    <a:srgbClr val="000000">
                      <a:alpha val="43137"/>
                    </a:srgbClr>
                  </a:outerShdw>
                </a:effectLst>
                <a:latin typeface="Monotype Corsiva" pitchFamily="66" charset="0"/>
                <a:cs typeface="Times New Roman" pitchFamily="18" charset="0"/>
              </a:rPr>
              <a:t>Проект "Мир" </a:t>
            </a:r>
            <a:r>
              <a:rPr lang="ru-RU" b="1" dirty="0">
                <a:ln/>
                <a:solidFill>
                  <a:schemeClr val="accent5">
                    <a:tint val="50000"/>
                    <a:satMod val="180000"/>
                  </a:schemeClr>
                </a:solidFill>
                <a:effectLst>
                  <a:glow rad="139700">
                    <a:schemeClr val="accent5">
                      <a:satMod val="175000"/>
                      <a:alpha val="40000"/>
                    </a:schemeClr>
                  </a:glow>
                  <a:outerShdw blurRad="38100" dist="38100" dir="2700000" algn="tl">
                    <a:srgbClr val="000000">
                      <a:alpha val="43137"/>
                    </a:srgbClr>
                  </a:outerShdw>
                </a:effectLst>
                <a:latin typeface="Monotype Corsiva" pitchFamily="66" charset="0"/>
                <a:cs typeface="Times New Roman" pitchFamily="18" charset="0"/>
              </a:rPr>
              <a:t>в Дубае — это искусственный архипелаг, расположенный в четырех километрах от берега. Он состоит из нескольких сотен искусственных островов. Общая форма архипелага повторяет очертания континентов Земли.</a:t>
            </a:r>
          </a:p>
          <a:p>
            <a:pPr marL="0" indent="0">
              <a:buNone/>
            </a:pPr>
            <a:r>
              <a:rPr lang="ru-RU" b="1" dirty="0" smtClean="0">
                <a:ln/>
                <a:solidFill>
                  <a:schemeClr val="accent5">
                    <a:tint val="50000"/>
                    <a:satMod val="180000"/>
                  </a:schemeClr>
                </a:solidFill>
                <a:effectLst>
                  <a:glow rad="139700">
                    <a:schemeClr val="accent5">
                      <a:satMod val="175000"/>
                      <a:alpha val="40000"/>
                    </a:schemeClr>
                  </a:glow>
                  <a:outerShdw blurRad="38100" dist="38100" dir="2700000" algn="tl">
                    <a:srgbClr val="000000">
                      <a:alpha val="43137"/>
                    </a:srgbClr>
                  </a:outerShdw>
                </a:effectLst>
                <a:latin typeface="Monotype Corsiva" pitchFamily="66" charset="0"/>
                <a:cs typeface="Times New Roman" pitchFamily="18" charset="0"/>
              </a:rPr>
              <a:t>"</a:t>
            </a:r>
            <a:r>
              <a:rPr lang="en-US" b="1" dirty="0" smtClean="0">
                <a:ln/>
                <a:solidFill>
                  <a:schemeClr val="accent5">
                    <a:tint val="50000"/>
                    <a:satMod val="180000"/>
                  </a:schemeClr>
                </a:solidFill>
                <a:effectLst>
                  <a:glow rad="139700">
                    <a:schemeClr val="accent5">
                      <a:satMod val="175000"/>
                      <a:alpha val="40000"/>
                    </a:schemeClr>
                  </a:glow>
                  <a:outerShdw blurRad="38100" dist="38100" dir="2700000" algn="tl">
                    <a:srgbClr val="000000">
                      <a:alpha val="43137"/>
                    </a:srgbClr>
                  </a:outerShdw>
                </a:effectLst>
                <a:latin typeface="Monotype Corsiva" pitchFamily="66" charset="0"/>
                <a:cs typeface="Times New Roman" pitchFamily="18" charset="0"/>
              </a:rPr>
              <a:t>T</a:t>
            </a:r>
            <a:r>
              <a:rPr lang="ru-RU" b="1" dirty="0" smtClean="0">
                <a:ln/>
                <a:solidFill>
                  <a:schemeClr val="accent5">
                    <a:tint val="50000"/>
                    <a:satMod val="180000"/>
                  </a:schemeClr>
                </a:solidFill>
                <a:effectLst>
                  <a:glow rad="139700">
                    <a:schemeClr val="accent5">
                      <a:satMod val="175000"/>
                      <a:alpha val="40000"/>
                    </a:schemeClr>
                  </a:glow>
                  <a:outerShdw blurRad="38100" dist="38100" dir="2700000" algn="tl">
                    <a:srgbClr val="000000">
                      <a:alpha val="43137"/>
                    </a:srgbClr>
                  </a:outerShdw>
                </a:effectLst>
                <a:latin typeface="Monotype Corsiva" pitchFamily="66" charset="0"/>
                <a:cs typeface="Times New Roman" pitchFamily="18" charset="0"/>
              </a:rPr>
              <a:t>he World" </a:t>
            </a:r>
            <a:r>
              <a:rPr lang="ru-RU" b="1" dirty="0">
                <a:ln/>
                <a:solidFill>
                  <a:schemeClr val="accent5">
                    <a:tint val="50000"/>
                    <a:satMod val="180000"/>
                  </a:schemeClr>
                </a:solidFill>
                <a:effectLst>
                  <a:glow rad="139700">
                    <a:schemeClr val="accent5">
                      <a:satMod val="175000"/>
                      <a:alpha val="40000"/>
                    </a:schemeClr>
                  </a:glow>
                  <a:outerShdw blurRad="38100" dist="38100" dir="2700000" algn="tl">
                    <a:srgbClr val="000000">
                      <a:alpha val="43137"/>
                    </a:srgbClr>
                  </a:outerShdw>
                </a:effectLst>
                <a:latin typeface="Monotype Corsiva" pitchFamily="66" charset="0"/>
                <a:cs typeface="Times New Roman" pitchFamily="18" charset="0"/>
              </a:rPr>
              <a:t>— один из четырех проектов правительства Дубая по созданию искусственных архипелагов. Острова размерами от 23 000 м² до 83 000 м² разделены проливами, ширина которых колеблется от 50 до 100 метров. Волнолом, протянувшийся на 6 километров, прикрывает архипелаг от открытого океана. Добраться до архипелага можно только по воде или по воздуху. Все острова будут проданы частным владельцам по цене от 15 до 250 млн. USD за остров.</a:t>
            </a:r>
          </a:p>
          <a:p>
            <a:pPr marL="0" indent="0">
              <a:buNone/>
            </a:pPr>
            <a:r>
              <a:rPr lang="ru-RU" b="1" dirty="0" smtClean="0">
                <a:ln/>
                <a:solidFill>
                  <a:schemeClr val="accent5">
                    <a:tint val="50000"/>
                    <a:satMod val="180000"/>
                  </a:schemeClr>
                </a:solidFill>
                <a:effectLst>
                  <a:glow rad="139700">
                    <a:schemeClr val="accent5">
                      <a:satMod val="175000"/>
                      <a:alpha val="40000"/>
                    </a:schemeClr>
                  </a:glow>
                  <a:outerShdw blurRad="38100" dist="38100" dir="2700000" algn="tl">
                    <a:srgbClr val="000000">
                      <a:alpha val="43137"/>
                    </a:srgbClr>
                  </a:outerShdw>
                </a:effectLst>
                <a:latin typeface="Monotype Corsiva" pitchFamily="66" charset="0"/>
                <a:cs typeface="Times New Roman" pitchFamily="18" charset="0"/>
              </a:rPr>
              <a:t>Проект завершен </a:t>
            </a:r>
            <a:r>
              <a:rPr lang="ru-RU" b="1" dirty="0">
                <a:ln/>
                <a:solidFill>
                  <a:schemeClr val="accent5">
                    <a:tint val="50000"/>
                    <a:satMod val="180000"/>
                  </a:schemeClr>
                </a:solidFill>
                <a:effectLst>
                  <a:glow rad="139700">
                    <a:schemeClr val="accent5">
                      <a:satMod val="175000"/>
                      <a:alpha val="40000"/>
                    </a:schemeClr>
                  </a:glow>
                  <a:outerShdw blurRad="38100" dist="38100" dir="2700000" algn="tl">
                    <a:srgbClr val="000000">
                      <a:alpha val="43137"/>
                    </a:srgbClr>
                  </a:outerShdw>
                </a:effectLst>
                <a:latin typeface="Monotype Corsiva" pitchFamily="66" charset="0"/>
                <a:cs typeface="Times New Roman" pitchFamily="18" charset="0"/>
              </a:rPr>
              <a:t>10 января 2008 года.</a:t>
            </a:r>
          </a:p>
          <a:p>
            <a:endParaRPr lang="ru-RU" b="1" dirty="0">
              <a:ln/>
              <a:solidFill>
                <a:schemeClr val="accent5">
                  <a:tint val="50000"/>
                  <a:satMod val="180000"/>
                </a:schemeClr>
              </a:solidFill>
              <a:effectLst>
                <a:glow rad="139700">
                  <a:schemeClr val="accent5">
                    <a:satMod val="175000"/>
                    <a:alpha val="40000"/>
                  </a:schemeClr>
                </a:glow>
              </a:effectLst>
            </a:endParaRPr>
          </a:p>
        </p:txBody>
      </p:sp>
    </p:spTree>
    <p:extLst>
      <p:ext uri="{BB962C8B-B14F-4D97-AF65-F5344CB8AC3E}">
        <p14:creationId xmlns:p14="http://schemas.microsoft.com/office/powerpoint/2010/main" val="21485182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1083</Words>
  <Application>Microsoft Office PowerPoint</Application>
  <PresentationFormat>Экран (4:3)</PresentationFormat>
  <Paragraphs>39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Искусственные острова</vt:lpstr>
      <vt:lpstr>Презентация PowerPoint</vt:lpstr>
      <vt:lpstr>Древнейшие искусственные острова</vt:lpstr>
      <vt:lpstr>Плавающие острова Урос</vt:lpstr>
      <vt:lpstr>Кранног - острова Шотландии и Ирландии</vt:lpstr>
      <vt:lpstr>Пальмовые острова в Дубае</vt:lpstr>
      <vt:lpstr>Флеволанд, Голландия</vt:lpstr>
      <vt:lpstr>Другие искусственные острова</vt:lpstr>
      <vt:lpstr>Проект "Мир"</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Искусственные острова</dc:title>
  <dc:creator>Алекс</dc:creator>
  <cp:lastModifiedBy>Алекс</cp:lastModifiedBy>
  <cp:revision>11</cp:revision>
  <dcterms:created xsi:type="dcterms:W3CDTF">2014-11-07T14:56:49Z</dcterms:created>
  <dcterms:modified xsi:type="dcterms:W3CDTF">2014-11-07T17:06:52Z</dcterms:modified>
</cp:coreProperties>
</file>