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5" r:id="rId3"/>
    <p:sldId id="401" r:id="rId4"/>
    <p:sldId id="411" r:id="rId5"/>
    <p:sldId id="412" r:id="rId6"/>
    <p:sldId id="413" r:id="rId7"/>
    <p:sldId id="414" r:id="rId8"/>
    <p:sldId id="415" r:id="rId9"/>
    <p:sldId id="425" r:id="rId10"/>
    <p:sldId id="424" r:id="rId11"/>
    <p:sldId id="417" r:id="rId12"/>
    <p:sldId id="423" r:id="rId13"/>
    <p:sldId id="422" r:id="rId14"/>
    <p:sldId id="421" r:id="rId15"/>
    <p:sldId id="420" r:id="rId16"/>
    <p:sldId id="419" r:id="rId17"/>
    <p:sldId id="418" r:id="rId18"/>
    <p:sldId id="426" r:id="rId19"/>
    <p:sldId id="42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668"/>
    <a:srgbClr val="FFFFFF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59" autoAdjust="0"/>
    <p:restoredTop sz="87299" autoAdjust="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8461-C705-4723-8F93-6238E337F0D5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8ED3C-E194-41A6-98E7-1BA012FC8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8ED3C-E194-41A6-98E7-1BA012FC88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DBC480A-1424-4AC5-AE97-9025F2A601D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FAB450-2E97-48BA-9E22-B79E9505DC6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77F6F0-71B7-40A4-89CF-9E7A28D1A7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32440" cy="323808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Образовательная технология </a:t>
            </a: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ru-RU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Учебная фирма – делая</a:t>
            </a: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познаю</a:t>
            </a:r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r>
              <a:rPr lang="ru-RU" sz="8800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8800" cap="none" dirty="0" smtClean="0">
                <a:solidFill>
                  <a:schemeClr val="tx1"/>
                </a:solidFill>
                <a:effectLst/>
              </a:rPr>
            </a:br>
            <a:r>
              <a:rPr lang="ru-RU" sz="25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интеграция с географией и экономикой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ГОБУ ЦО 633  Калининского района </a:t>
            </a:r>
            <a:br>
              <a:rPr lang="ru-RU" sz="2400" cap="none" dirty="0" smtClean="0">
                <a:solidFill>
                  <a:schemeClr val="tx1"/>
                </a:solidFill>
                <a:effectLst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города Санкт –Петербурга   </a:t>
            </a:r>
            <a:br>
              <a:rPr lang="ru-RU" sz="2400" cap="none" dirty="0" smtClean="0">
                <a:solidFill>
                  <a:schemeClr val="tx1"/>
                </a:solidFill>
                <a:effectLst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</a:rPr>
              <a:t>учитель географии Потапова Людмила Анатольевна</a:t>
            </a:r>
            <a:br>
              <a:rPr lang="ru-RU" sz="2400" cap="none" dirty="0" smtClean="0">
                <a:solidFill>
                  <a:schemeClr val="tx1"/>
                </a:solidFill>
                <a:effectLst/>
              </a:rPr>
            </a:br>
            <a:endParaRPr lang="ru-RU" sz="4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14810" y="5214950"/>
            <a:ext cx="4572032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85794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5. ООО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Автошкола - колесо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получение прав различной категории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ООО 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Автомастерская - мотор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</a:t>
            </a:r>
            <a:r>
              <a:rPr lang="ru-RU" sz="3200" dirty="0" err="1" smtClean="0">
                <a:solidFill>
                  <a:srgbClr val="00B0F0"/>
                </a:solidFill>
              </a:rPr>
              <a:t>автослесарь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357430"/>
            <a:ext cx="6177298" cy="4310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6.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интерьер - декор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> получение  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профессии дизайнера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57364"/>
            <a:ext cx="6035562" cy="473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7.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иголочка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> получение профессии 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швеи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285992"/>
            <a:ext cx="6606496" cy="4239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0960" cy="1143008"/>
          </a:xfrm>
        </p:spPr>
        <p:txBody>
          <a:bodyPr lIns="82945" tIns="41473" rIns="82945" bIns="41473"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8.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парикмахерская - завиток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>  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получение профессии парикмахер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071678"/>
            <a:ext cx="6891678" cy="4525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71480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9.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столярные мастерские - рубанок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получение профессии краснодеревщик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Юрий\Downloads\DSCN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43116"/>
            <a:ext cx="6607066" cy="448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928670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10.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сеть буфетов и </a:t>
            </a:r>
            <a:r>
              <a:rPr lang="ru-RU" sz="3200" dirty="0" err="1" smtClean="0">
                <a:solidFill>
                  <a:srgbClr val="00B0F0"/>
                </a:solidFill>
              </a:rPr>
              <a:t>столовых-поваренок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получение профессии повар-кондитер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571744"/>
            <a:ext cx="5429288" cy="4025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928670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11.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дружок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> (разведение, продажа, уход,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лечение и гостиница) профессиям 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кинолог и ветеринар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Юрий\Downloads\f1a06aac4c32bd23f9b8d24855c8d2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71744"/>
            <a:ext cx="6715172" cy="405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rgbClr val="00B0F0"/>
                </a:solidFill>
              </a:rPr>
              <a:t>12.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компьютерные </a:t>
            </a:r>
            <a:r>
              <a:rPr lang="ru-RU" sz="3200" dirty="0" smtClean="0">
                <a:solidFill>
                  <a:srgbClr val="00B0F0"/>
                </a:solidFill>
              </a:rPr>
              <a:t>курсы с изучением         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английского языка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> профессия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переводчик 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43182"/>
            <a:ext cx="4032448" cy="3991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643182"/>
            <a:ext cx="4248472" cy="39541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Что приобретают дети, обучаясь в учебной фирме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184576"/>
          </a:xfrm>
        </p:spPr>
        <p:txBody>
          <a:bodyPr lIns="82945" tIns="41473" rIns="82945" bIns="41473">
            <a:normAutofit lnSpcReduction="10000"/>
          </a:bodyPr>
          <a:lstStyle/>
          <a:p>
            <a:pPr marL="552968" indent="-552968">
              <a:lnSpc>
                <a:spcPct val="83000"/>
              </a:lnSpc>
              <a:buNone/>
            </a:pPr>
            <a:endParaRPr lang="ru-RU" sz="2400" dirty="0" smtClean="0"/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1. Познание своей психологии и умение разбираться в  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    себе.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2. Знакомство с профессиями и выбор профессионального  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    жизненного пути.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3. Обучиться профессиям.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4. Изучение экономических дисциплин.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5. Умение создавать ООО.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6. Изучать рынок </a:t>
            </a:r>
            <a:r>
              <a:rPr lang="en-US" sz="2400" dirty="0" smtClean="0"/>
              <a:t>“</a:t>
            </a:r>
            <a:r>
              <a:rPr lang="ru-RU" sz="2400" dirty="0" smtClean="0"/>
              <a:t>Потребитель – двигатель экономики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7. Изучить Трудовой Кодекс РФ.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8. Получить огромный опыт и не потеряться в большом  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    мире.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9. Участвовать в ярмарках и выставках в РФ и за рубежом.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10.Зарабатывать деньги, при любой экономической  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     ситуации.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</a:t>
            </a:r>
            <a:r>
              <a:rPr lang="ru-RU" dirty="0" smtClean="0">
                <a:solidFill>
                  <a:srgbClr val="002060"/>
                </a:solidFill>
              </a:rPr>
              <a:t>за внимание 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7348" name="Picture 4" descr="фотография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71612"/>
            <a:ext cx="6286544" cy="372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715920" cy="1152129"/>
          </a:xfrm>
        </p:spPr>
        <p:txBody>
          <a:bodyPr lIns="82945" tIns="41473" rIns="82945" bIns="41473"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Цели и задачи учебной фирмы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3424"/>
            <a:ext cx="9144000" cy="5184576"/>
          </a:xfrm>
        </p:spPr>
        <p:txBody>
          <a:bodyPr lIns="82945" tIns="41473" rIns="82945" bIns="41473">
            <a:normAutofit fontScale="92500"/>
          </a:bodyPr>
          <a:lstStyle/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1. </a:t>
            </a:r>
            <a:r>
              <a:rPr lang="en-US" sz="2400" dirty="0" smtClean="0"/>
              <a:t>“</a:t>
            </a:r>
            <a:r>
              <a:rPr lang="ru-RU" sz="2400" dirty="0" smtClean="0"/>
              <a:t>Учебная</a:t>
            </a:r>
            <a:r>
              <a:rPr lang="en-US" sz="2400" dirty="0" smtClean="0"/>
              <a:t> </a:t>
            </a:r>
            <a:r>
              <a:rPr lang="ru-RU" sz="2400" dirty="0" smtClean="0"/>
              <a:t>фирма</a:t>
            </a:r>
            <a:r>
              <a:rPr lang="en-US" sz="2400" dirty="0" smtClean="0"/>
              <a:t>”</a:t>
            </a:r>
            <a:r>
              <a:rPr lang="ru-RU" sz="2400" dirty="0" smtClean="0"/>
              <a:t> отвечает задачам ФГОС основного общего образования которое направлено на профориентацию учащихся в соответствии с личными интересами и индивидуальными особенностями.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2.  Осуществлять индивидуальный подход к каждому ребенку с </a:t>
            </a:r>
            <a:r>
              <a:rPr lang="ru-RU" sz="2400" dirty="0" err="1" smtClean="0"/>
              <a:t>учё</a:t>
            </a:r>
            <a:r>
              <a:rPr lang="ru-RU" sz="2400" dirty="0" smtClean="0"/>
              <a:t>-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том его психического, умственного и физического развития.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3.  Использовать разнообразные методы, средства и </a:t>
            </a:r>
            <a:r>
              <a:rPr lang="ru-RU" sz="2400" dirty="0" err="1" smtClean="0"/>
              <a:t>организацион</a:t>
            </a:r>
            <a:r>
              <a:rPr lang="ru-RU" sz="2400" dirty="0" smtClean="0"/>
              <a:t>-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ные</a:t>
            </a:r>
            <a:r>
              <a:rPr lang="ru-RU" sz="2400" dirty="0" smtClean="0"/>
              <a:t> формы работы, создавая условия для умственной деятель-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ности</a:t>
            </a:r>
            <a:r>
              <a:rPr lang="ru-RU" sz="2400" dirty="0" smtClean="0"/>
              <a:t>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4.  Развивать логического мышления и формировать практическую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деятельность.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5.  К каждому ученику относиться с особым педагогическим тактом,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своевременно и деликатно оказывать помощь каждому ребенку.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6.  Постоянно подмечая все хорошее и развивая у них таким </a:t>
            </a:r>
            <a:r>
              <a:rPr lang="ru-RU" sz="2400" dirty="0" err="1" smtClean="0"/>
              <a:t>обра</a:t>
            </a:r>
            <a:r>
              <a:rPr lang="ru-RU" sz="2400" dirty="0" smtClean="0"/>
              <a:t>-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  </a:t>
            </a:r>
            <a:r>
              <a:rPr lang="ru-RU" sz="2400" dirty="0" err="1" smtClean="0"/>
              <a:t>зом</a:t>
            </a:r>
            <a:r>
              <a:rPr lang="ru-RU" sz="2400" dirty="0" smtClean="0"/>
              <a:t> веру в свои силы и способности. </a:t>
            </a:r>
          </a:p>
          <a:p>
            <a:pPr marL="552968" indent="-552968">
              <a:lnSpc>
                <a:spcPct val="83000"/>
              </a:lnSpc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Учебная фирма в государственном образовательном стандарте.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184576"/>
          </a:xfrm>
        </p:spPr>
        <p:txBody>
          <a:bodyPr lIns="82945" tIns="41473" rIns="82945" bIns="41473">
            <a:normAutofit/>
          </a:bodyPr>
          <a:lstStyle/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1. Два часа – технологии.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2. Два часа – элективные курсы.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3. Один-два часа – экономика в 10-11 классах.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4. Один час – факультатив.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5. Один час – кружок.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6. Два часа – внеклассная работа (в группах продленного дня).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Итого</a:t>
            </a:r>
            <a:r>
              <a:rPr lang="en-US" sz="2400" dirty="0" smtClean="0"/>
              <a:t>: 1</a:t>
            </a:r>
            <a:r>
              <a:rPr lang="ru-RU" sz="2400" dirty="0" smtClean="0"/>
              <a:t>0</a:t>
            </a:r>
            <a:r>
              <a:rPr lang="en-US" sz="2400" dirty="0" smtClean="0"/>
              <a:t> </a:t>
            </a:r>
            <a:r>
              <a:rPr lang="ru-RU" sz="2400" dirty="0" smtClean="0"/>
              <a:t>часов в неделю. </a:t>
            </a:r>
          </a:p>
          <a:p>
            <a:pPr marL="552968" indent="-552968">
              <a:lnSpc>
                <a:spcPct val="83000"/>
              </a:lnSpc>
              <a:buNone/>
            </a:pPr>
            <a:endParaRPr lang="ru-RU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3040" y="4000504"/>
            <a:ext cx="8640960" cy="1008112"/>
          </a:xfrm>
          <a:prstGeom prst="rect">
            <a:avLst/>
          </a:prstGeom>
        </p:spPr>
        <p:txBody>
          <a:bodyPr vert="horz" lIns="82945" tIns="41473" rIns="82945" bIns="41473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smtClean="0">
                <a:ln>
                  <a:noFill/>
                </a:ln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Кабинеты проведения занятий.</a:t>
            </a:r>
            <a:endParaRPr kumimoji="0" lang="ru-RU" sz="32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8643998" cy="143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968" indent="-552968" algn="just">
              <a:lnSpc>
                <a:spcPct val="83000"/>
              </a:lnSpc>
              <a:buNone/>
            </a:pPr>
            <a:r>
              <a:rPr lang="ru-RU" sz="2100" dirty="0" smtClean="0"/>
              <a:t>1. Два компьютерных класса.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100" dirty="0" smtClean="0"/>
              <a:t>   2. Учебные классы.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100" dirty="0" smtClean="0"/>
              <a:t>   3. Конференц-зал.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100" dirty="0" smtClean="0"/>
              <a:t>   4. Библиотека.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100" dirty="0" smtClean="0"/>
              <a:t>   5. Учебные мастерские.</a:t>
            </a:r>
            <a:endParaRPr 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1008112"/>
          </a:xfrm>
        </p:spPr>
        <p:txBody>
          <a:bodyPr lIns="82945" tIns="41473" rIns="82945" bIns="41473"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Упрощенная структура работы фирмы.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184576"/>
          </a:xfrm>
        </p:spPr>
        <p:txBody>
          <a:bodyPr lIns="82945" tIns="41473" rIns="82945" bIns="41473">
            <a:normAutofit/>
          </a:bodyPr>
          <a:lstStyle/>
          <a:p>
            <a:pPr marL="552968" indent="-552968" algn="just">
              <a:lnSpc>
                <a:spcPct val="83000"/>
              </a:lnSpc>
              <a:buNone/>
            </a:pP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Генеральный директор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3887924" y="1520788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84784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Секретарь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99992" y="2204864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996952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Директора фирм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499992" y="3717032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509120"/>
            <a:ext cx="32403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Секретарь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3292594">
            <a:off x="2624325" y="5025457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770568">
            <a:off x="6403356" y="5078419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5229200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661248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закупок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5733256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продаж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5949280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Бухгалтерия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640960" cy="1008112"/>
          </a:xfrm>
        </p:spPr>
        <p:txBody>
          <a:bodyPr lIns="82945" tIns="41473" rIns="82945" bIns="41473"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1. ООО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новое поколение</a:t>
            </a:r>
            <a:r>
              <a:rPr lang="en-US" sz="3200" dirty="0" smtClean="0">
                <a:solidFill>
                  <a:srgbClr val="00B0F0"/>
                </a:solidFill>
              </a:rPr>
              <a:t>”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9144000" cy="4668550"/>
          </a:xfrm>
        </p:spPr>
        <p:txBody>
          <a:bodyPr lIns="82945" tIns="41473" rIns="82945" bIns="41473">
            <a:normAutofit/>
          </a:bodyPr>
          <a:lstStyle/>
          <a:p>
            <a:pPr marL="552968" indent="-552968" algn="just">
              <a:lnSpc>
                <a:spcPct val="83000"/>
              </a:lnSpc>
              <a:buNone/>
            </a:pPr>
            <a:r>
              <a:rPr lang="ru-RU" sz="2200" dirty="0" smtClean="0"/>
              <a:t>В школе дети от 16 лет могут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200" dirty="0" smtClean="0"/>
              <a:t>устроится на работу в фирму 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200" dirty="0" smtClean="0"/>
              <a:t>ООО </a:t>
            </a:r>
            <a:r>
              <a:rPr lang="en-US" sz="2200" dirty="0" smtClean="0"/>
              <a:t>“</a:t>
            </a:r>
            <a:r>
              <a:rPr lang="ru-RU" sz="2200" dirty="0" smtClean="0"/>
              <a:t>Новое поколение</a:t>
            </a:r>
            <a:r>
              <a:rPr lang="en-US" sz="2200" dirty="0" smtClean="0"/>
              <a:t>”</a:t>
            </a:r>
            <a:r>
              <a:rPr lang="ru-RU" sz="2200" dirty="0" smtClean="0"/>
              <a:t> по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200" dirty="0" smtClean="0"/>
              <a:t>сбору игр для детей, и при этом </a:t>
            </a:r>
          </a:p>
          <a:p>
            <a:pPr marL="552968" indent="-552968" algn="just">
              <a:lnSpc>
                <a:spcPct val="83000"/>
              </a:lnSpc>
              <a:buNone/>
            </a:pPr>
            <a:r>
              <a:rPr lang="ru-RU" sz="2200" dirty="0" smtClean="0"/>
              <a:t>получая зарплату.</a:t>
            </a:r>
            <a:endParaRPr lang="ru-RU" sz="2200" dirty="0"/>
          </a:p>
        </p:txBody>
      </p:sp>
      <p:pic>
        <p:nvPicPr>
          <p:cNvPr id="4098" name="Picture 2" descr="C:\Users\Юрий\Downloads\58437BD075B2-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571876"/>
            <a:ext cx="3714776" cy="3060451"/>
          </a:xfrm>
          <a:prstGeom prst="rect">
            <a:avLst/>
          </a:prstGeom>
          <a:noFill/>
        </p:spPr>
      </p:pic>
      <p:pic>
        <p:nvPicPr>
          <p:cNvPr id="4099" name="Picture 3" descr="C:\Users\Юрий\Downloads\4E043AC8E6B4-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643438" y="3571876"/>
            <a:ext cx="350046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71546"/>
            <a:ext cx="8640960" cy="1008112"/>
          </a:xfrm>
        </p:spPr>
        <p:txBody>
          <a:bodyPr lIns="82945" tIns="41473" rIns="82945" bIns="41473"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2. ООО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Мастерок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> (отделочные работы)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57430"/>
            <a:ext cx="9144000" cy="5184576"/>
          </a:xfrm>
        </p:spPr>
        <p:txBody>
          <a:bodyPr lIns="82945" tIns="41473" rIns="82945" bIns="41473">
            <a:normAutofit/>
          </a:bodyPr>
          <a:lstStyle/>
          <a:p>
            <a:pPr marL="552968" indent="-552968">
              <a:lnSpc>
                <a:spcPct val="83000"/>
              </a:lnSpc>
              <a:buNone/>
            </a:pPr>
            <a:r>
              <a:rPr lang="ru-RU" sz="2400" dirty="0" smtClean="0"/>
              <a:t>  Знакомит с профессиями</a:t>
            </a:r>
            <a:r>
              <a:rPr lang="en-US" sz="2400" dirty="0" smtClean="0"/>
              <a:t>:</a:t>
            </a:r>
            <a:r>
              <a:rPr lang="ru-RU" sz="2400" dirty="0" smtClean="0"/>
              <a:t> маляр-штукатур, плиточник. </a:t>
            </a:r>
            <a:endParaRPr lang="ru-RU" sz="2400" dirty="0"/>
          </a:p>
        </p:txBody>
      </p:sp>
      <p:pic>
        <p:nvPicPr>
          <p:cNvPr id="4" name="Picture 2" descr="C:\Users\Юрий\Desktop\Новая папка\Малярка\Наш класс\IMG_3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4686"/>
            <a:ext cx="7463182" cy="338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857232"/>
            <a:ext cx="8640960" cy="66745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3. </a:t>
            </a:r>
            <a:r>
              <a:rPr lang="ru-RU" sz="3200" dirty="0" err="1" smtClean="0">
                <a:solidFill>
                  <a:srgbClr val="00B0F0"/>
                </a:solidFill>
              </a:rPr>
              <a:t>Ооо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smtClean="0">
                <a:solidFill>
                  <a:srgbClr val="00B0F0"/>
                </a:solidFill>
              </a:rPr>
              <a:t>подарки и сувениры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9144000" cy="4168484"/>
          </a:xfrm>
        </p:spPr>
        <p:txBody>
          <a:bodyPr lIns="82945" tIns="41473" rIns="82945" bIns="41473">
            <a:normAutofit/>
          </a:bodyPr>
          <a:lstStyle/>
          <a:p>
            <a:pPr marL="552968" indent="-552968">
              <a:lnSpc>
                <a:spcPct val="83000"/>
              </a:lnSpc>
              <a:buNone/>
            </a:pPr>
            <a:r>
              <a:rPr lang="ru-RU" sz="2400" dirty="0" smtClean="0"/>
              <a:t>Знакомство с народным творчеством и профессией художник</a:t>
            </a:r>
            <a:endParaRPr lang="ru-RU" sz="2400" dirty="0"/>
          </a:p>
        </p:txBody>
      </p:sp>
      <p:pic>
        <p:nvPicPr>
          <p:cNvPr id="1026" name="Picture 2" descr="C:\Users\Юрий\Downloads\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880320" cy="2041204"/>
          </a:xfrm>
          <a:prstGeom prst="rect">
            <a:avLst/>
          </a:prstGeom>
          <a:noFill/>
        </p:spPr>
      </p:pic>
      <p:pic>
        <p:nvPicPr>
          <p:cNvPr id="1027" name="Picture 3" descr="C:\Users\Юрий\Downloads\3301051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643182"/>
            <a:ext cx="2627784" cy="1909381"/>
          </a:xfrm>
          <a:prstGeom prst="rect">
            <a:avLst/>
          </a:prstGeom>
          <a:noFill/>
        </p:spPr>
      </p:pic>
      <p:pic>
        <p:nvPicPr>
          <p:cNvPr id="1028" name="Picture 4" descr="C:\Users\Юрий\Downloads\44483145093545318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57760"/>
            <a:ext cx="2952328" cy="1721590"/>
          </a:xfrm>
          <a:prstGeom prst="rect">
            <a:avLst/>
          </a:prstGeom>
          <a:noFill/>
        </p:spPr>
      </p:pic>
      <p:pic>
        <p:nvPicPr>
          <p:cNvPr id="1029" name="Picture 5" descr="C:\Users\Юрий\Downloads\doska-russkiy-suvenir-var-ptitsa-834-1142-b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928934"/>
            <a:ext cx="2808312" cy="3739286"/>
          </a:xfrm>
          <a:prstGeom prst="rect">
            <a:avLst/>
          </a:prstGeom>
          <a:noFill/>
        </p:spPr>
      </p:pic>
      <p:pic>
        <p:nvPicPr>
          <p:cNvPr id="1030" name="Picture 6" descr="C:\Users\Юрий\Downloads\Набор для стола 1120 р._en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8184" y="4786322"/>
            <a:ext cx="2622898" cy="182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71546"/>
            <a:ext cx="8640960" cy="6663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4.1. Турфирма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err="1" smtClean="0">
                <a:solidFill>
                  <a:srgbClr val="00B0F0"/>
                </a:solidFill>
              </a:rPr>
              <a:t>англо-язычные</a:t>
            </a:r>
            <a:r>
              <a:rPr lang="ru-RU" sz="3200" dirty="0" smtClean="0">
                <a:solidFill>
                  <a:srgbClr val="00B0F0"/>
                </a:solidFill>
              </a:rPr>
              <a:t> государства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 Англия, США, Австралия.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 Профессия экскурсовод, гид.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463045r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714620"/>
            <a:ext cx="3960440" cy="3810724"/>
          </a:xfrm>
        </p:spPr>
      </p:pic>
      <p:pic>
        <p:nvPicPr>
          <p:cNvPr id="5" name="Содержимое 3" descr="Koala_climbing_tre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2714620"/>
            <a:ext cx="4464496" cy="3810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85860"/>
            <a:ext cx="8712968" cy="1008112"/>
          </a:xfrm>
        </p:spPr>
        <p:txBody>
          <a:bodyPr lIns="82945" tIns="41473" rIns="82945" bIns="41473">
            <a:normAutofit fontScale="9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4.2. Турфирма </a:t>
            </a:r>
            <a:r>
              <a:rPr lang="en-US" sz="3200" dirty="0" smtClean="0">
                <a:solidFill>
                  <a:srgbClr val="00B0F0"/>
                </a:solidFill>
              </a:rPr>
              <a:t>“</a:t>
            </a:r>
            <a:r>
              <a:rPr lang="ru-RU" sz="3200" dirty="0" err="1" smtClean="0">
                <a:solidFill>
                  <a:srgbClr val="00B0F0"/>
                </a:solidFill>
              </a:rPr>
              <a:t>санкт-петербург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и </a:t>
            </a:r>
            <a:r>
              <a:rPr lang="ru-RU" sz="3200" dirty="0" err="1" smtClean="0">
                <a:solidFill>
                  <a:srgbClr val="00B0F0"/>
                </a:solidFill>
              </a:rPr>
              <a:t>калиниский</a:t>
            </a:r>
            <a:r>
              <a:rPr lang="ru-RU" sz="3200" dirty="0" smtClean="0">
                <a:solidFill>
                  <a:srgbClr val="00B0F0"/>
                </a:solidFill>
              </a:rPr>
              <a:t>     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        район</a:t>
            </a:r>
            <a:r>
              <a:rPr lang="en-US" sz="3200" dirty="0" smtClean="0">
                <a:solidFill>
                  <a:srgbClr val="00B0F0"/>
                </a:solidFill>
              </a:rPr>
              <a:t>” 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7" name="Picture 1025" descr="IMG_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9" y="2857496"/>
            <a:ext cx="3960440" cy="3667848"/>
          </a:xfrm>
          <a:prstGeom prst="rect">
            <a:avLst/>
          </a:prstGeom>
          <a:noFill/>
        </p:spPr>
      </p:pic>
      <p:pic>
        <p:nvPicPr>
          <p:cNvPr id="8" name="Picture 11" descr="C:\Users\Юрий\Desktop\1\Школа олимп резерва\photo_806_7535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57496"/>
            <a:ext cx="4392116" cy="366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1275</TotalTime>
  <Words>527</Words>
  <Application>Microsoft Office PowerPoint</Application>
  <PresentationFormat>Экран (4:3)</PresentationFormat>
  <Paragraphs>93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Образовательная технология  “Учебная фирма – делая, познаю” интеграция с географией и экономикой  ГОБУ ЦО 633  Калининского района  города Санкт –Петербурга    учитель географии Потапова Людмила Анатольевна </vt:lpstr>
      <vt:lpstr>Цели и задачи учебной фирмы</vt:lpstr>
      <vt:lpstr>Учебная фирма в государственном образовательном стандарте.</vt:lpstr>
      <vt:lpstr>Упрощенная структура работы фирмы.</vt:lpstr>
      <vt:lpstr>1. ООО “новое поколение” </vt:lpstr>
      <vt:lpstr>2. ООО “Мастерок” (отделочные работы)</vt:lpstr>
      <vt:lpstr>3. Ооо “подарки и сувениры” </vt:lpstr>
      <vt:lpstr> 4.1. Турфирма “англо-язычные государства”         Англия, США, Австралия.         Профессия экскурсовод, гид.</vt:lpstr>
      <vt:lpstr> 4.2. Турфирма “санкт-петербург и калиниский              район”  </vt:lpstr>
      <vt:lpstr>5. ООО “Автошкола - колесо”       получение прав различной категории     ООО  “Автомастерская - мотор”      автослесарь</vt:lpstr>
      <vt:lpstr>6. Ооо “интерьер - декор” получение        профессии дизайнера</vt:lpstr>
      <vt:lpstr>7. Ооо “иголочка” получение профессии       швеи</vt:lpstr>
      <vt:lpstr>8. Ооо “парикмахерская - завиток”         получение профессии парикмахер</vt:lpstr>
      <vt:lpstr>9. Ооо “столярные мастерские - рубанок”      получение профессии краснодеревщик</vt:lpstr>
      <vt:lpstr>10. Ооо “сеть буфетов и столовых-поваренок”        получение профессии повар-кондитер</vt:lpstr>
      <vt:lpstr>11. Ооо “дружок” (разведение, продажа, уход,         лечение и гостиница) профессиям          кинолог и ветеринар</vt:lpstr>
      <vt:lpstr>12. Ооо “компьютерные курсы с изучением                  английского языка” профессия         переводчик </vt:lpstr>
      <vt:lpstr>Что приобретают дети, обучаясь в учебной фирме?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177</cp:revision>
  <dcterms:created xsi:type="dcterms:W3CDTF">2009-12-15T12:26:44Z</dcterms:created>
  <dcterms:modified xsi:type="dcterms:W3CDTF">2015-05-24T16:29:50Z</dcterms:modified>
</cp:coreProperties>
</file>