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3" r:id="rId4"/>
    <p:sldId id="302" r:id="rId5"/>
    <p:sldId id="258" r:id="rId6"/>
    <p:sldId id="261" r:id="rId7"/>
    <p:sldId id="289" r:id="rId8"/>
    <p:sldId id="268" r:id="rId9"/>
    <p:sldId id="290" r:id="rId10"/>
    <p:sldId id="298" r:id="rId11"/>
    <p:sldId id="299" r:id="rId12"/>
    <p:sldId id="259" r:id="rId13"/>
    <p:sldId id="275" r:id="rId14"/>
    <p:sldId id="278" r:id="rId15"/>
    <p:sldId id="270" r:id="rId16"/>
    <p:sldId id="283" r:id="rId17"/>
    <p:sldId id="279" r:id="rId18"/>
    <p:sldId id="282" r:id="rId19"/>
    <p:sldId id="281" r:id="rId20"/>
    <p:sldId id="284" r:id="rId21"/>
    <p:sldId id="301" r:id="rId22"/>
    <p:sldId id="277" r:id="rId23"/>
    <p:sldId id="295" r:id="rId24"/>
    <p:sldId id="287" r:id="rId25"/>
    <p:sldId id="293" r:id="rId26"/>
    <p:sldId id="294" r:id="rId27"/>
    <p:sldId id="292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74B6549D-B7D6-433C-911F-B095AA6BC4EC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45E3DEC-ED50-438A-AEFC-8E2A94F2D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2BFD1-3AE3-41E5-8F5C-31D007F69B52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61D14-6B6C-40A4-BC8E-D90C40324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56FCE-72B2-4EBE-AEAF-5EA60AC440F5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6FFC4-04D4-4216-9067-00E54A0D5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3994E-EA4F-4E64-9F67-B6C1947DD952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1E333-E8E2-47C8-A6FC-1184B8C7D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FC44B-3586-49CF-8942-A2AB45980234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6D4A2-218D-40CA-8066-5EECA370D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D1C6A-34F8-4439-9268-734ABA29C85B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AA381-7651-412D-9713-14DED906A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CFABC-BB9B-41B7-BFA0-733C7BFA77CF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759E80A-B6AD-41F0-91DB-0D0DAF27A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FCCEB-AB0C-4C01-AA95-9AC473BA74B9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2B83D-C8CC-40A0-80B0-73D514A13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416AA-7681-4F56-AC3F-EBFDF2944042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CC13-E051-473E-A1EE-A3F4FEB96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29C2C0B-AA5C-4A21-AD21-24D0510308A0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D758B4E-FE3E-4CC0-BC67-EF33B96BD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67E47C1-4E1F-4A54-A4B4-08D333A6B833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C64DF417-AEA0-4A68-A064-EBFA06EFC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0BD54CD-4035-403A-8185-C71A1B362526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1B49439-13AA-45E2-8949-3B626E80C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1" r:id="rId4"/>
    <p:sldLayoutId id="2147483819" r:id="rId5"/>
    <p:sldLayoutId id="2147483812" r:id="rId6"/>
    <p:sldLayoutId id="2147483813" r:id="rId7"/>
    <p:sldLayoutId id="2147483820" r:id="rId8"/>
    <p:sldLayoutId id="2147483821" r:id="rId9"/>
    <p:sldLayoutId id="2147483814" r:id="rId10"/>
    <p:sldLayoutId id="2147483815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рямоугольник 3"/>
          <p:cNvSpPr>
            <a:spLocks noChangeArrowheads="1"/>
          </p:cNvSpPr>
          <p:nvPr/>
        </p:nvSpPr>
        <p:spPr bwMode="auto">
          <a:xfrm>
            <a:off x="755650" y="1106488"/>
            <a:ext cx="7561263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lnSpc>
                <a:spcPct val="115000"/>
              </a:lnSpc>
              <a:spcBef>
                <a:spcPct val="20000"/>
              </a:spcBef>
              <a:buClr>
                <a:srgbClr val="404040"/>
              </a:buClr>
            </a:pPr>
            <a:r>
              <a:rPr lang="ru-RU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Мастер-класс  </a:t>
            </a:r>
          </a:p>
          <a:p>
            <a:pPr algn="ctr" defTabSz="457200">
              <a:lnSpc>
                <a:spcPct val="115000"/>
              </a:lnSpc>
              <a:spcBef>
                <a:spcPct val="20000"/>
              </a:spcBef>
              <a:buClr>
                <a:srgbClr val="404040"/>
              </a:buClr>
            </a:pPr>
            <a:r>
              <a:rPr lang="ru-RU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«Синквейн как средство активизации работы по развитию речи детей с нарушениями речи»</a:t>
            </a:r>
          </a:p>
        </p:txBody>
      </p:sp>
      <p:sp>
        <p:nvSpPr>
          <p:cNvPr id="13314" name="Прямоугольник 6"/>
          <p:cNvSpPr>
            <a:spLocks noChangeArrowheads="1"/>
          </p:cNvSpPr>
          <p:nvPr/>
        </p:nvSpPr>
        <p:spPr bwMode="auto">
          <a:xfrm>
            <a:off x="4508500" y="5589588"/>
            <a:ext cx="3816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Учитель-логопед:  Кузнецова А.Б.</a:t>
            </a:r>
          </a:p>
        </p:txBody>
      </p:sp>
      <p:sp>
        <p:nvSpPr>
          <p:cNvPr id="13315" name="Прямоугольник 8"/>
          <p:cNvSpPr>
            <a:spLocks noChangeArrowheads="1"/>
          </p:cNvSpPr>
          <p:nvPr/>
        </p:nvSpPr>
        <p:spPr bwMode="auto">
          <a:xfrm>
            <a:off x="1457325" y="404813"/>
            <a:ext cx="6643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 образовательное учреждение  «Детский сад комбинированного вида № 27 «Петушок»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2" descr="http://www.maam.ru/upload/blogs/3a95d9edbcf034ad206d00533f513c69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306763"/>
            <a:ext cx="2508250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aam.ru/upload/blogs/bd78aebdb61f371a0718dd2a8b960d2b.jpg.jpg"/>
          <p:cNvPicPr/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151742" y="3353848"/>
            <a:ext cx="2520280" cy="311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1" name="Picture 2" descr="C:\Users\ALINA_LISA\Desktop\SAM_37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77825"/>
            <a:ext cx="3846512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Users\ALINA_LISA\Desktop\SAM_37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4413" y="431800"/>
            <a:ext cx="3694112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4" descr="http://www.maam.ru/upload/blogs/0bcc7f2385e1d435dfe8c8c204809463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463" y="241300"/>
            <a:ext cx="2408237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 descr="C:\Users\ALINA_LISA\Desktop\SAM_3755.JPG"/>
          <p:cNvPicPr>
            <a:picLocks noChangeAspect="1" noChangeArrowheads="1"/>
          </p:cNvPicPr>
          <p:nvPr/>
        </p:nvPicPr>
        <p:blipFill>
          <a:blip r:embed="rId3"/>
          <a:srcRect l="4082" t="8835" r="4082" b="5772"/>
          <a:stretch>
            <a:fillRect/>
          </a:stretch>
        </p:blipFill>
        <p:spPr bwMode="auto">
          <a:xfrm>
            <a:off x="4832350" y="4386263"/>
            <a:ext cx="252095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C:\Users\ALINA_LISA\Desktop\SAM_37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463" y="3713163"/>
            <a:ext cx="3916362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C:\Users\ALINA_LISA\Desktop\SAM_37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241300"/>
            <a:ext cx="44799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2"/>
          <p:cNvSpPr>
            <a:spLocks noChangeArrowheads="1"/>
          </p:cNvSpPr>
          <p:nvPr/>
        </p:nvSpPr>
        <p:spPr bwMode="auto">
          <a:xfrm>
            <a:off x="273050" y="404813"/>
            <a:ext cx="53276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неполного синквейна для определения отсутствующей части. 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Например, дан синквейн без указания темы, первой строки — на основе существующих строк необходимо ее определить. </a:t>
            </a:r>
          </a:p>
          <a:p>
            <a:endParaRPr lang="ru-RU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LINA_LISA\Desktop\0_7ad66_9aab7c6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620713"/>
            <a:ext cx="3281363" cy="3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154238" y="2606675"/>
            <a:ext cx="208915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03313" y="3429000"/>
            <a:ext cx="187642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Растёт.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98813" y="3429000"/>
            <a:ext cx="1878012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388" y="4292600"/>
            <a:ext cx="1974850" cy="64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Белоствольная.</a:t>
            </a:r>
            <a:endParaRPr lang="ru-RU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39975" y="4292600"/>
            <a:ext cx="1733550" cy="64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Стройная.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11638" y="4270375"/>
            <a:ext cx="1878012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3738" y="5157788"/>
            <a:ext cx="5116512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  любуюсь  стройной    </a:t>
            </a:r>
            <a:r>
              <a:rPr lang="ru-RU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06625" y="6021388"/>
            <a:ext cx="208915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544888" y="3933825"/>
            <a:ext cx="1295400" cy="0"/>
          </a:xfrm>
          <a:prstGeom prst="line">
            <a:avLst/>
          </a:prstGeom>
          <a:ln w="66675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393825" y="3933825"/>
            <a:ext cx="1295400" cy="0"/>
          </a:xfrm>
          <a:prstGeom prst="line">
            <a:avLst/>
          </a:prstGeom>
          <a:ln w="66675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0" descr="слайд 46.bmp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7591" t="34005" r="37740" b="57893"/>
          <a:stretch/>
        </p:blipFill>
        <p:spPr bwMode="auto">
          <a:xfrm>
            <a:off x="4478070" y="4857304"/>
            <a:ext cx="1345213" cy="116945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9" name="Рисунок 0" descr="слайд 46.bmp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7591" t="34005" r="37740" b="57893"/>
          <a:stretch/>
        </p:blipFill>
        <p:spPr bwMode="auto">
          <a:xfrm>
            <a:off x="2526015" y="4801811"/>
            <a:ext cx="1345213" cy="116945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20" name="Рисунок 0" descr="слайд 46.bmp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7591" t="34005" r="37740" b="57893"/>
          <a:stretch/>
        </p:blipFill>
        <p:spPr bwMode="auto">
          <a:xfrm>
            <a:off x="494402" y="4798831"/>
            <a:ext cx="1345213" cy="116945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21" name="Рисунок 0" descr="слайд 46.bmp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47591" t="34005" r="37740" b="57893"/>
          <a:stretch/>
        </p:blipFill>
        <p:spPr bwMode="auto">
          <a:xfrm>
            <a:off x="2625959" y="5686954"/>
            <a:ext cx="1102042" cy="95805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1504950" y="5686425"/>
            <a:ext cx="952500" cy="0"/>
          </a:xfrm>
          <a:prstGeom prst="line">
            <a:avLst/>
          </a:prstGeom>
          <a:ln w="66675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82663" y="5684838"/>
            <a:ext cx="476250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651125" y="6524625"/>
            <a:ext cx="1095375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384175" y="546100"/>
            <a:ext cx="8424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Составление синквейна по сказке «Заюшкина избушка».</a:t>
            </a:r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xn----etbbrbbbjgx3byb3d.xn--p1ai/d/513282/d/Scan_20140124_141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1079500"/>
            <a:ext cx="4206875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http://www.razvitierebenka.net/teatr/zajushkina_izbush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6338" y="1079500"/>
            <a:ext cx="3816350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2"/>
          <p:cNvSpPr>
            <a:spLocks noChangeArrowheads="1"/>
          </p:cNvSpPr>
          <p:nvPr/>
        </p:nvSpPr>
        <p:spPr bwMode="auto">
          <a:xfrm>
            <a:off x="131763" y="176213"/>
            <a:ext cx="8928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Verdana" pitchFamily="34" charset="0"/>
              </a:rPr>
              <a:t>Составление синквейна по прослушанному рассказу или сказки</a:t>
            </a:r>
            <a:endPara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395288" y="333375"/>
            <a:ext cx="8424862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Зайчик.</a:t>
            </a: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	              </a:t>
            </a:r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Лиса.</a:t>
            </a:r>
            <a:endParaRPr lang="ru-RU" sz="2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Слабый, трусливый.		             Хитрая, наглая.</a:t>
            </a:r>
            <a:endParaRPr lang="ru-RU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Плачет, боится, просит (помощи).         Выгнала, обманула, обхитрила.</a:t>
            </a:r>
            <a:endParaRPr lang="ru-RU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Мне жалко зайчика.		             Лиса поступила плохо.</a:t>
            </a:r>
            <a:endParaRPr lang="ru-RU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Сказочный герой.		             Сказочный герой.</a:t>
            </a:r>
            <a:endParaRPr lang="ru-RU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Петух.</a:t>
            </a:r>
            <a:endParaRPr lang="ru-RU" sz="2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Смелый, отважный.</a:t>
            </a:r>
            <a:endParaRPr lang="ru-RU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Спас, защитил, выгнал (лису).</a:t>
            </a:r>
            <a:endParaRPr lang="ru-RU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Петух поступил смело.</a:t>
            </a:r>
            <a:endParaRPr lang="ru-RU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Сказочный герой</a:t>
            </a:r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http://oskazkax.ru/uploads/posts/2012-05/1336988279_kot_petuh_oskazkax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871538"/>
            <a:ext cx="4214812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4"/>
          <p:cNvSpPr>
            <a:spLocks noChangeArrowheads="1"/>
          </p:cNvSpPr>
          <p:nvPr/>
        </p:nvSpPr>
        <p:spPr bwMode="auto">
          <a:xfrm>
            <a:off x="468313" y="333375"/>
            <a:ext cx="820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Составление синквейна по сказке «Кот, петух и лиса».</a:t>
            </a:r>
          </a:p>
        </p:txBody>
      </p:sp>
      <p:pic>
        <p:nvPicPr>
          <p:cNvPr id="27651" name="Picture 6" descr="http://vospitatel.com.ua/images/p/petuh-rast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2113" y="3968750"/>
            <a:ext cx="2087562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" descr="Кот, рисунок, клипарт,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869950"/>
            <a:ext cx="194310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0" descr="Лиса, рисунок, клипарт, 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5863" y="1476375"/>
            <a:ext cx="194468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41625" y="576263"/>
            <a:ext cx="3887788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ЛИСА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6438" y="1773238"/>
            <a:ext cx="3735387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Хитрая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52963" y="1773238"/>
            <a:ext cx="3887787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Наглая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2313" y="2924175"/>
            <a:ext cx="2592387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Обманула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67100" y="2924175"/>
            <a:ext cx="2595563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Обхитрила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21413" y="2943225"/>
            <a:ext cx="2536825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Выманила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2313" y="4132263"/>
            <a:ext cx="8035925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Лиса поступила плохо.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14625" y="5445125"/>
            <a:ext cx="3889375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Обманщица</a:t>
            </a:r>
          </a:p>
        </p:txBody>
      </p:sp>
      <p:pic>
        <p:nvPicPr>
          <p:cNvPr id="18" name="Picture 10" descr="Лиса, рисунок, клипарт,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7188" y="20638"/>
            <a:ext cx="1252537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4"/>
          <p:cNvSpPr>
            <a:spLocks noChangeArrowheads="1"/>
          </p:cNvSpPr>
          <p:nvPr/>
        </p:nvSpPr>
        <p:spPr bwMode="auto">
          <a:xfrm>
            <a:off x="468313" y="188913"/>
            <a:ext cx="8424862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(пример использования компьютерных технологий при рассказывании сказки)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Составление синквейна по сказке «Кот, петух и лиса»</a:t>
            </a:r>
            <a:endParaRPr 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Снимок экрана iPad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8" y="1196975"/>
            <a:ext cx="72009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4"/>
          <p:cNvSpPr>
            <a:spLocks noChangeArrowheads="1"/>
          </p:cNvSpPr>
          <p:nvPr/>
        </p:nvSpPr>
        <p:spPr bwMode="auto">
          <a:xfrm>
            <a:off x="468313" y="333375"/>
            <a:ext cx="820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Составление синквейна по сказке «Кот, петух и лиса».</a:t>
            </a:r>
          </a:p>
        </p:txBody>
      </p:sp>
      <p:pic>
        <p:nvPicPr>
          <p:cNvPr id="30722" name="Picture 2" descr="Снимок экрана iPad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888" y="733425"/>
            <a:ext cx="72421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4"/>
          <p:cNvSpPr>
            <a:spLocks noChangeArrowheads="1"/>
          </p:cNvSpPr>
          <p:nvPr/>
        </p:nvSpPr>
        <p:spPr bwMode="auto">
          <a:xfrm>
            <a:off x="468313" y="333375"/>
            <a:ext cx="820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Составление синквейна по сказке «Кот, петух и лиса».</a:t>
            </a:r>
          </a:p>
        </p:txBody>
      </p:sp>
      <p:pic>
        <p:nvPicPr>
          <p:cNvPr id="31746" name="Picture 2" descr="Снимок экрана iPad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760413"/>
            <a:ext cx="7200900" cy="5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1"/>
          <p:cNvSpPr>
            <a:spLocks noChangeArrowheads="1"/>
          </p:cNvSpPr>
          <p:nvPr/>
        </p:nvSpPr>
        <p:spPr bwMode="auto">
          <a:xfrm>
            <a:off x="725488" y="476250"/>
            <a:ext cx="7950200" cy="40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мастер-класса:</a:t>
            </a:r>
            <a:r>
              <a:rPr lang="ru-RU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познакомить педагогов с 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одним из методов новой образовательной технологии «РКМЧП»</a:t>
            </a:r>
            <a:r>
              <a:rPr lang="ru-RU">
                <a:latin typeface="Times New Roman" pitchFamily="18" charset="0"/>
              </a:rPr>
              <a:t> 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- 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«Синквейн», его значением в развитии речевых навыков и ассоциативного  мышления у дошкольников. </a:t>
            </a:r>
          </a:p>
          <a:p>
            <a:pPr algn="just"/>
            <a:endParaRPr lang="ru-RU" sz="8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 проведения:</a:t>
            </a:r>
          </a:p>
          <a:p>
            <a:endParaRPr lang="ru-RU" sz="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      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Теоретическая часть:</a:t>
            </a:r>
          </a:p>
          <a:p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  Что такое «Синквейн».</a:t>
            </a:r>
          </a:p>
          <a:p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  Актуальность «Синквейна»;</a:t>
            </a:r>
          </a:p>
          <a:p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  Научная концепция и правила составления «Синквейна».</a:t>
            </a:r>
          </a:p>
          <a:p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      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Практическая часть:</a:t>
            </a:r>
          </a:p>
          <a:p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  Совместная работа с педагогами.</a:t>
            </a:r>
          </a:p>
          <a:p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  Обсуждение полученных результатов.</a:t>
            </a:r>
          </a:p>
          <a:p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III.     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Подведение итогов.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4"/>
          <p:cNvSpPr>
            <a:spLocks noChangeArrowheads="1"/>
          </p:cNvSpPr>
          <p:nvPr/>
        </p:nvSpPr>
        <p:spPr bwMode="auto">
          <a:xfrm>
            <a:off x="468313" y="333375"/>
            <a:ext cx="820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Составление синквейна по сказке «Кот, петух и лиса».</a:t>
            </a:r>
          </a:p>
        </p:txBody>
      </p:sp>
      <p:pic>
        <p:nvPicPr>
          <p:cNvPr id="32770" name="Picture 2" descr="Снимок экрана iPad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733425"/>
            <a:ext cx="734377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650" y="620713"/>
            <a:ext cx="7529513" cy="4267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tabLst>
                <a:tab pos="5310188" algn="l"/>
              </a:tabLst>
            </a:pPr>
            <a:r>
              <a:rPr lang="ru-RU" sz="2000" b="1" u="sng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</a:t>
            </a:r>
            <a:r>
              <a:rPr lang="en-US" sz="2000" b="1" u="sng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</a:t>
            </a:r>
            <a:r>
              <a:rPr lang="ru-RU" sz="2000" b="1" u="sng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-технологий (сайты) для демонстрации сказок детям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>
              <a:lnSpc>
                <a:spcPct val="115000"/>
              </a:lnSpc>
              <a:buFont typeface="Wingdings" pitchFamily="2" charset="2"/>
              <a:buChar char="q"/>
              <a:tabLst>
                <a:tab pos="5310188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Сказки Всем http://www.skazkivcem.com/skazki-suteeva/ciplenok-i-ytenok</a:t>
            </a:r>
          </a:p>
          <a:p>
            <a:pPr>
              <a:lnSpc>
                <a:spcPct val="115000"/>
              </a:lnSpc>
              <a:buFont typeface="Wingdings" pitchFamily="2" charset="2"/>
              <a:buChar char="q"/>
              <a:tabLst>
                <a:tab pos="5310188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Азку.ру - развивающая онлайн-библиотека. http://azku.ru/russkie-narodnie-skazki/index.php</a:t>
            </a:r>
          </a:p>
          <a:p>
            <a:pPr>
              <a:lnSpc>
                <a:spcPct val="115000"/>
              </a:lnSpc>
              <a:buFont typeface="Wingdings" pitchFamily="2" charset="2"/>
              <a:buChar char="q"/>
              <a:tabLst>
                <a:tab pos="5310188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МультХит.ру. 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http://multxit.ru/category/ckazki/</a:t>
            </a:r>
            <a:endParaRPr lang="ru-RU" sz="200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buFont typeface="Wingdings" pitchFamily="2" charset="2"/>
              <a:buChar char="q"/>
              <a:tabLst>
                <a:tab pos="5310188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http://345-games.ru/category/skazki-dlya-detej/</a:t>
            </a:r>
          </a:p>
          <a:p>
            <a:pPr>
              <a:lnSpc>
                <a:spcPct val="115000"/>
              </a:lnSpc>
              <a:buFont typeface="Wingdings" pitchFamily="2" charset="2"/>
              <a:buChar char="q"/>
              <a:tabLst>
                <a:tab pos="5310188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Веселяндия- мультфильмы онлайн. 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http://coolmult.ru</a:t>
            </a:r>
            <a:endParaRPr lang="ru-RU" sz="200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buFont typeface="Wingdings" pitchFamily="2" charset="2"/>
              <a:buChar char="q"/>
              <a:tabLst>
                <a:tab pos="5310188" algn="l"/>
              </a:tabLs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http://audioskazki.net/archives/5129</a:t>
            </a:r>
          </a:p>
          <a:p>
            <a:pPr>
              <a:lnSpc>
                <a:spcPct val="115000"/>
              </a:lnSpc>
              <a:buFont typeface="Wingdings" pitchFamily="2" charset="2"/>
              <a:buChar char="q"/>
              <a:tabLst>
                <a:tab pos="5310188" algn="l"/>
              </a:tabLs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http://ollforkids.ru/skazkart/</a:t>
            </a:r>
          </a:p>
          <a:p>
            <a:pPr>
              <a:lnSpc>
                <a:spcPct val="115000"/>
              </a:lnSpc>
              <a:buFont typeface="Wingdings" pitchFamily="2" charset="2"/>
              <a:buChar char="q"/>
              <a:tabLst>
                <a:tab pos="5310188" algn="l"/>
              </a:tabLst>
            </a:pPr>
            <a:endParaRPr lang="ru-RU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650" y="620713"/>
            <a:ext cx="7632700" cy="48006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Verdana"/>
              </a:rPr>
              <a:t>Результативность</a:t>
            </a:r>
            <a:r>
              <a:rPr lang="ru-RU" sz="2800" dirty="0">
                <a:solidFill>
                  <a:srgbClr val="0070C0"/>
                </a:solidFill>
                <a:latin typeface="+mn-lt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70C0"/>
              </a:solidFill>
              <a:latin typeface="Verdan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 более легким  процесс усвоения понятий и их содержания;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Расширился и актуализировался словарный запас;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Закрепились знания о частях речи, о предложении;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Совершенствовался  навык  использования   в  речи синонимов;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научились выражать свои мысли, подбирать нужные слова;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Выработалась способность к анализу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1"/>
          <p:cNvSpPr>
            <a:spLocks noChangeArrowheads="1"/>
          </p:cNvSpPr>
          <p:nvPr/>
        </p:nvSpPr>
        <p:spPr bwMode="auto">
          <a:xfrm>
            <a:off x="1116013" y="620713"/>
            <a:ext cx="6527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Verdana" pitchFamily="34" charset="0"/>
              </a:rPr>
              <a:t>Практическая часть мастер-класса</a:t>
            </a:r>
            <a:r>
              <a:rPr lang="ru-RU" b="1">
                <a:solidFill>
                  <a:srgbClr val="0070C0"/>
                </a:solidFill>
                <a:latin typeface="Verdana" pitchFamily="34" charset="0"/>
              </a:rPr>
              <a:t>:</a:t>
            </a:r>
            <a:endParaRPr lang="ru-RU"/>
          </a:p>
        </p:txBody>
      </p:sp>
      <p:pic>
        <p:nvPicPr>
          <p:cNvPr id="35842" name="Picture 2" descr="C:\Users\ALINA_LISA\AppData\Local\Microsoft\Windows\Temporary Internet Files\Content.IE5\F5WIDU0A\logo_bez_fona[1]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2638" y="2133600"/>
            <a:ext cx="2663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706438" y="1773238"/>
            <a:ext cx="3735387" cy="10223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prstClr val="white"/>
                </a:solidFill>
              </a:rPr>
              <a:t>длинная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52963" y="1773238"/>
            <a:ext cx="3887787" cy="10223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prstClr val="white"/>
                </a:solidFill>
              </a:rPr>
              <a:t>счастливая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513" y="2924175"/>
            <a:ext cx="2592387" cy="10223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prstClr val="white"/>
                </a:solidFill>
              </a:rPr>
              <a:t>течет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67100" y="2924175"/>
            <a:ext cx="2595563" cy="10223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prstClr val="white"/>
                </a:solidFill>
              </a:rPr>
              <a:t>бежит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29350" y="2943225"/>
            <a:ext cx="2536825" cy="10223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prstClr val="white"/>
                </a:solidFill>
              </a:rPr>
              <a:t>учит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2313" y="4132263"/>
            <a:ext cx="8035925" cy="10223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prstClr val="white"/>
                </a:solidFill>
              </a:rPr>
              <a:t>Жизнь дана на добрые дела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14625" y="5445125"/>
            <a:ext cx="3889375" cy="10223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prstClr val="white"/>
                </a:solidFill>
              </a:rPr>
              <a:t>дорога</a:t>
            </a:r>
          </a:p>
        </p:txBody>
      </p:sp>
      <p:sp>
        <p:nvSpPr>
          <p:cNvPr id="7" name="Цилиндр 6"/>
          <p:cNvSpPr/>
          <p:nvPr/>
        </p:nvSpPr>
        <p:spPr>
          <a:xfrm>
            <a:off x="3157538" y="404813"/>
            <a:ext cx="3214687" cy="1022350"/>
          </a:xfrm>
          <a:prstGeom prst="can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ЖИЗНЬ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706438" y="1773238"/>
            <a:ext cx="3735387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81525" y="1773238"/>
            <a:ext cx="3887788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513" y="2924175"/>
            <a:ext cx="2592387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67100" y="2924175"/>
            <a:ext cx="2595563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21413" y="2943225"/>
            <a:ext cx="2536825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2313" y="4132263"/>
            <a:ext cx="8035925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14625" y="5445125"/>
            <a:ext cx="3889375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2" name="Сердце 1"/>
          <p:cNvSpPr/>
          <p:nvPr/>
        </p:nvSpPr>
        <p:spPr>
          <a:xfrm>
            <a:off x="2843213" y="333375"/>
            <a:ext cx="3378200" cy="119697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>
                <a:solidFill>
                  <a:schemeClr val="tx1"/>
                </a:solidFill>
                <a:ea typeface="Aparajita"/>
                <a:cs typeface="Aparajita"/>
              </a:rPr>
              <a:t>сердце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758825" y="1773238"/>
            <a:ext cx="3735388" cy="10223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АКТУАЛЬНЫЙ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52963" y="1741488"/>
            <a:ext cx="3887787" cy="10223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ТВОРЧЕСКИЙ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4225" y="2990850"/>
            <a:ext cx="2492375" cy="10223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ВОЛНУЕТ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41700" y="2990850"/>
            <a:ext cx="2595563" cy="10223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ОБЪЕДИНЯЕТ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64263" y="2971800"/>
            <a:ext cx="2536825" cy="10223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ДИСЦИПЛИНИРУЕТ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2313" y="4132263"/>
            <a:ext cx="8035925" cy="10223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311140" algn="l"/>
              </a:tabLst>
              <a:defRPr/>
            </a:pPr>
            <a:r>
              <a:rPr lang="ru-RU" dirty="0">
                <a:latin typeface="Times New Roman"/>
                <a:ea typeface="Calibri"/>
                <a:cs typeface="Times New Roman"/>
              </a:rPr>
              <a:t>На других посмотреть, да себя показать</a:t>
            </a:r>
            <a:endParaRPr lang="ru-RU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95588" y="5445125"/>
            <a:ext cx="3889375" cy="10223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311140" algn="l"/>
              </a:tabLst>
              <a:defRPr/>
            </a:pPr>
            <a:r>
              <a:rPr lang="ru-RU" dirty="0">
                <a:latin typeface="Times New Roman"/>
                <a:ea typeface="Calibri"/>
                <a:cs typeface="Times New Roman"/>
              </a:rPr>
              <a:t>Опыт работы.</a:t>
            </a:r>
            <a:endParaRPr lang="ru-RU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Блок-схема: извлечение 5"/>
          <p:cNvSpPr/>
          <p:nvPr/>
        </p:nvSpPr>
        <p:spPr>
          <a:xfrm>
            <a:off x="1968500" y="260350"/>
            <a:ext cx="5051425" cy="1152525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МАСТЕР-КЛАСС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7013" y="1793875"/>
            <a:ext cx="441325" cy="34163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prstClr val="white"/>
                </a:solidFill>
                <a:latin typeface="Century Gothic"/>
              </a:rPr>
              <a:t>Рефлексия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250" y="1773238"/>
            <a:ext cx="582612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539750" y="476250"/>
            <a:ext cx="8208963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СИНКВЕЙН – 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один из методов новой образовательной технологии «РКМЧП» </a:t>
            </a:r>
            <a:r>
              <a:rPr lang="ru-RU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(развитие критического мышления через чтение и письмо).</a:t>
            </a:r>
          </a:p>
          <a:p>
            <a:endParaRPr lang="ru-RU" b="1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Сегодня очень важно научить детей не только правильно и четко говорить, но и мыслить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r>
              <a:rPr lang="ru-RU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Инновационность 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данного метода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– создание условий для развития личности, способной критически мыслить, т.е. исключать лишнее и выделять главное,  обобщать, классифицировать.</a:t>
            </a:r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Технология  критического мышления  -  главная  компетенция  профессионала  XXI   века.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Критически мыслящие люди </a:t>
            </a:r>
            <a:r>
              <a:rPr lang="ru-RU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умеют: </a:t>
            </a:r>
          </a:p>
          <a:p>
            <a:pPr algn="just">
              <a:lnSpc>
                <a:spcPct val="115000"/>
              </a:lnSpc>
              <a:buFont typeface="Wingdings" pitchFamily="2" charset="2"/>
              <a:buChar char=""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решать задачи;</a:t>
            </a:r>
          </a:p>
          <a:p>
            <a:pPr algn="just">
              <a:lnSpc>
                <a:spcPct val="115000"/>
              </a:lnSpc>
              <a:buFont typeface="Wingdings" pitchFamily="2" charset="2"/>
              <a:buChar char=""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открыты для новых идей;</a:t>
            </a:r>
          </a:p>
          <a:p>
            <a:pPr algn="just">
              <a:lnSpc>
                <a:spcPct val="115000"/>
              </a:lnSpc>
              <a:buFont typeface="Wingdings" pitchFamily="2" charset="2"/>
              <a:buChar char=""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умеют решать проблемы в сотрудничестве с   другими людьми;</a:t>
            </a:r>
            <a:endParaRPr lang="ru-RU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buFont typeface="Wingdings" pitchFamily="2" charset="2"/>
              <a:buChar char=""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умеют слушать собеседника;</a:t>
            </a:r>
            <a:endParaRPr lang="ru-RU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buFont typeface="Wingdings" pitchFamily="2" charset="2"/>
              <a:buChar char=""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рассматривают проблемы  с   разных точек зрения;</a:t>
            </a:r>
          </a:p>
          <a:p>
            <a:pPr algn="just">
              <a:lnSpc>
                <a:spcPct val="115000"/>
              </a:lnSpc>
              <a:buFont typeface="Wingdings" pitchFamily="2" charset="2"/>
              <a:buChar char=""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любознательны.</a:t>
            </a:r>
          </a:p>
          <a:p>
            <a:endParaRPr lang="ru-RU" sz="8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474663"/>
            <a:ext cx="8137525" cy="55689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метода </a:t>
            </a: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«Синквейн» 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позволяет решить сразу несколько важнейших задач:</a:t>
            </a:r>
          </a:p>
          <a:p>
            <a:pPr>
              <a:buFont typeface="Wingdings" pitchFamily="2" charset="2"/>
              <a:buChar char="q"/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придает лексическим единицам  эмоциональную окраску и обеспечивает  непроизвольное запоминание материала; </a:t>
            </a:r>
          </a:p>
          <a:p>
            <a:pPr>
              <a:buFont typeface="Wingdings" pitchFamily="2" charset="2"/>
              <a:buChar char="q"/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закрепляет знания о частях речи, о предложении;</a:t>
            </a:r>
          </a:p>
          <a:p>
            <a:pPr>
              <a:buFont typeface="Wingdings" pitchFamily="2" charset="2"/>
              <a:buChar char="q"/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значительно активизирует словарный запас;</a:t>
            </a:r>
          </a:p>
          <a:p>
            <a:pPr>
              <a:buFont typeface="Wingdings" pitchFamily="2" charset="2"/>
              <a:buChar char="q"/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совершенствует навык  использования   в  речи синонимов; </a:t>
            </a:r>
          </a:p>
          <a:p>
            <a:pPr>
              <a:buFont typeface="Wingdings" pitchFamily="2" charset="2"/>
              <a:buChar char="q"/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активизирует  мыслительную деятельность;</a:t>
            </a:r>
          </a:p>
          <a:p>
            <a:pPr>
              <a:buFont typeface="Wingdings" pitchFamily="2" charset="2"/>
              <a:buChar char="q"/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совершенствует умение  высказывать   собственное  отношение к чему-либо;</a:t>
            </a:r>
          </a:p>
          <a:p>
            <a:pPr>
              <a:buFont typeface="Wingdings" pitchFamily="2" charset="2"/>
              <a:buChar char="q"/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стимулирует развитие творческого потенциала.</a:t>
            </a:r>
          </a:p>
          <a:p>
            <a:endParaRPr 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Составление синквейна используется для проведения рефлексии, анализа и синтеза полученной информации.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755650" y="1052513"/>
            <a:ext cx="806450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«Синквейн»  </a:t>
            </a:r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происходит от французского слова «</a:t>
            </a:r>
            <a:r>
              <a:rPr lang="ru-RU" sz="2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cin</a:t>
            </a:r>
            <a:r>
              <a:rPr lang="en-US" sz="2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»-</a:t>
            </a:r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пять. </a:t>
            </a:r>
          </a:p>
          <a:p>
            <a:endParaRPr lang="ru-RU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Это стихотворение, состоящее из пяти строк. </a:t>
            </a:r>
          </a:p>
          <a:p>
            <a:pPr>
              <a:buFont typeface="Wingdings" pitchFamily="2" charset="2"/>
              <a:buChar char="q"/>
            </a:pPr>
            <a:endParaRPr lang="ru-RU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него есть свои правила написания и нет рифмы.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404813"/>
            <a:ext cx="8424862" cy="44926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составления  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строка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заголовок, тема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состоит она из одного слова – имени существительного.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строка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два прилагательных, которые раскрывают данную тему.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Третья строка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три глагола, описывающих действия, относящиеся  к теме.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Четвёртая строка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фраза, в которой человек высказывает своё отношение к теме. Это может быть крылатое выражение, цитата, пословица или собственное суждение составителя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Пятая строка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слово резюме, которое заключает в себе идею темы. Эта строка может содержать только одно слово – существительное, но допускается и большее количество слов. </a:t>
            </a:r>
          </a:p>
        </p:txBody>
      </p:sp>
      <p:pic>
        <p:nvPicPr>
          <p:cNvPr id="4" name="Picture 15" descr="C:\Users\HOTREIN\Desktop\схема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635896" y="4941168"/>
            <a:ext cx="2717870" cy="1684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549275"/>
            <a:ext cx="8135937" cy="5391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32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использования синквейна</a:t>
            </a:r>
            <a:endParaRPr lang="ru-RU" sz="320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buFont typeface="Century Gothic" pitchFamily="34" charset="0"/>
              <a:buAutoNum type="arabicPeriod"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Во-первы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х, это сравнительно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новый метод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– открывающая творческие интеллектуальные и речевые возможности; </a:t>
            </a:r>
            <a:endParaRPr lang="ru-RU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lnSpc>
                <a:spcPct val="115000"/>
              </a:lnSpc>
              <a:buFont typeface="Century Gothic" pitchFamily="34" charset="0"/>
              <a:buAutoNum type="arabicPeriod"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Во-вторых,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он гармонично вписывается в работу по развитию лексико-грамматической стороны речи, способствует обогащению и актуализации словаря.</a:t>
            </a:r>
            <a:endParaRPr lang="ru-RU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lnSpc>
                <a:spcPct val="115000"/>
              </a:lnSpc>
              <a:buFont typeface="Century Gothic" pitchFamily="34" charset="0"/>
              <a:buAutoNum type="arabicPeriod"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В-третьих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- является диагностическим инструментом, даёт возможность педагогу оценить уровень усвоения ребёнком пройденного материала.</a:t>
            </a:r>
            <a:endParaRPr lang="ru-RU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lnSpc>
                <a:spcPct val="115000"/>
              </a:lnSpc>
              <a:buFont typeface="Century Gothic" pitchFamily="34" charset="0"/>
              <a:buAutoNum type="arabicPeriod"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В-четвертых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– носит характер комплексного воздействия, не только развивает речь, но способствует развитию памяти, внимания, мышления</a:t>
            </a:r>
            <a:endParaRPr lang="ru-RU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lnSpc>
                <a:spcPct val="115000"/>
              </a:lnSpc>
              <a:buFont typeface="Century Gothic" pitchFamily="34" charset="0"/>
              <a:buAutoNum type="arabicPeriod"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В-пятых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– использование синквейна не нарушает общепринятую систему воздействия на речевую патологию и обеспечивает её логическую завершенность. Используется  для закрепления изученной темы.</a:t>
            </a:r>
            <a:endParaRPr lang="ru-RU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lnSpc>
                <a:spcPct val="115000"/>
              </a:lnSpc>
              <a:buFont typeface="Century Gothic" pitchFamily="34" charset="0"/>
              <a:buAutoNum type="arabicPeriod"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И в-шестых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–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имеет игровую направленность.</a:t>
            </a:r>
          </a:p>
          <a:p>
            <a:pPr>
              <a:lnSpc>
                <a:spcPct val="115000"/>
              </a:lnSpc>
              <a:buFont typeface="Century Gothic" pitchFamily="34" charset="0"/>
              <a:buAutoNum type="arabicPeriod"/>
            </a:pPr>
            <a:endParaRPr lang="ru-RU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Но его самое главное достоинство – простота. Синквейн могут составить все.</a:t>
            </a:r>
            <a:endParaRPr lang="ru-RU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84213" y="560388"/>
            <a:ext cx="424815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70C0"/>
                </a:solidFill>
                <a:latin typeface="Verdana" pitchFamily="34" charset="0"/>
              </a:rPr>
              <a:t>Составление синквейна  </a:t>
            </a:r>
          </a:p>
          <a:p>
            <a:r>
              <a:rPr lang="ru-RU" sz="2000" b="1">
                <a:solidFill>
                  <a:srgbClr val="0070C0"/>
                </a:solidFill>
                <a:latin typeface="Verdana" pitchFamily="34" charset="0"/>
              </a:rPr>
              <a:t>по предметной картинке </a:t>
            </a:r>
          </a:p>
          <a:p>
            <a:r>
              <a:rPr lang="ru-RU" sz="2000" b="1">
                <a:solidFill>
                  <a:srgbClr val="0070C0"/>
                </a:solidFill>
                <a:latin typeface="Verdana" pitchFamily="34" charset="0"/>
              </a:rPr>
              <a:t> </a:t>
            </a:r>
          </a:p>
          <a:p>
            <a:pPr>
              <a:buFontTx/>
              <a:buAutoNum type="arabicPeriod"/>
            </a:pPr>
            <a:r>
              <a:rPr lang="ru-RU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это?</a:t>
            </a:r>
            <a:r>
              <a:rPr lang="ru-RU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>
                <a:solidFill>
                  <a:srgbClr val="000000"/>
                </a:solidFill>
                <a:latin typeface="Verdana" pitchFamily="34" charset="0"/>
              </a:rPr>
              <a:t>АПЕЛЬСИН</a:t>
            </a:r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2.  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Подберите два слова-признака.</a:t>
            </a:r>
          </a:p>
          <a:p>
            <a:r>
              <a:rPr lang="ru-RU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Какой апельсин?</a:t>
            </a:r>
          </a:p>
          <a:p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КРУГЛЫЙ, ОРАНЖЕВЫЙ.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 Подберите три слова-действия.</a:t>
            </a:r>
          </a:p>
          <a:p>
            <a:r>
              <a:rPr lang="ru-RU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Что делает апельсин?</a:t>
            </a:r>
          </a:p>
          <a:p>
            <a:r>
              <a:rPr lang="ru-RU" b="1">
                <a:solidFill>
                  <a:srgbClr val="000000"/>
                </a:solidFill>
                <a:latin typeface="Verdana" pitchFamily="34" charset="0"/>
              </a:rPr>
              <a:t>ВИСИТ. РАСТЕТ. ЗРЕЕТ.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 Cоставьте предложение, где вы выразите личное отношение к предмету.</a:t>
            </a:r>
          </a:p>
          <a:p>
            <a:r>
              <a:rPr lang="ru-RU" sz="2000" b="1">
                <a:solidFill>
                  <a:schemeClr val="bg1"/>
                </a:solidFill>
                <a:latin typeface="Verdana" pitchFamily="34" charset="0"/>
              </a:rPr>
              <a:t>Я люблю апельсин.</a:t>
            </a:r>
            <a:endParaRPr lang="ru-RU" sz="2000">
              <a:solidFill>
                <a:srgbClr val="000000"/>
              </a:solidFill>
              <a:latin typeface="Verdana" pitchFamily="34" charset="0"/>
            </a:endParaRP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  Подберите слово-предмет, которое вы можете представить, когда произносят слово «апельсин». </a:t>
            </a:r>
          </a:p>
          <a:p>
            <a:r>
              <a:rPr lang="ru-RU" b="1">
                <a:solidFill>
                  <a:srgbClr val="000000"/>
                </a:solidFill>
                <a:latin typeface="Verdana" pitchFamily="34" charset="0"/>
              </a:rPr>
              <a:t>ФРУКТ</a:t>
            </a:r>
            <a:endParaRPr lang="ru-RU" b="1">
              <a:solidFill>
                <a:schemeClr val="bg1"/>
              </a:solidFill>
              <a:latin typeface="Century Gothic" pitchFamily="34" charset="0"/>
            </a:endParaRPr>
          </a:p>
          <a:p>
            <a:endParaRPr lang="ru-RU">
              <a:latin typeface="Century Gothic" pitchFamily="34" charset="0"/>
            </a:endParaRPr>
          </a:p>
        </p:txBody>
      </p:sp>
      <p:pic>
        <p:nvPicPr>
          <p:cNvPr id="20482" name="Picture 2" descr="http://img2.gc.gamexp.ru/gallery/user/big/564/790/0000790564_5485777_8a1dc272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404813"/>
            <a:ext cx="3810000" cy="3381375"/>
          </a:xfrm>
          <a:prstGeom prst="rect">
            <a:avLst/>
          </a:prstGeom>
          <a:noFill/>
          <a:ln w="698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483" name="Рисунок 26" descr="слайд6.bmp"/>
          <p:cNvPicPr>
            <a:picLocks noChangeAspect="1" noChangeArrowheads="1"/>
          </p:cNvPicPr>
          <p:nvPr/>
        </p:nvPicPr>
        <p:blipFill>
          <a:blip r:embed="rId3"/>
          <a:srcRect l="5049" t="53603" r="10201" b="-2"/>
          <a:stretch>
            <a:fillRect/>
          </a:stretch>
        </p:blipFill>
        <p:spPr bwMode="auto">
          <a:xfrm>
            <a:off x="4903788" y="3973513"/>
            <a:ext cx="3830637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184775" y="4292600"/>
            <a:ext cx="3587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295900" y="5130800"/>
            <a:ext cx="358775" cy="0"/>
          </a:xfrm>
          <a:prstGeom prst="line">
            <a:avLst/>
          </a:prstGeom>
          <a:ln w="889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172450" y="6008688"/>
            <a:ext cx="3603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994400" y="5157788"/>
            <a:ext cx="360363" cy="0"/>
          </a:xfrm>
          <a:prstGeom prst="line">
            <a:avLst/>
          </a:prstGeom>
          <a:ln w="889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737350" y="5168900"/>
            <a:ext cx="360363" cy="0"/>
          </a:xfrm>
          <a:prstGeom prst="line">
            <a:avLst/>
          </a:prstGeom>
          <a:ln w="889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олилиния 30"/>
          <p:cNvSpPr/>
          <p:nvPr/>
        </p:nvSpPr>
        <p:spPr>
          <a:xfrm>
            <a:off x="5272088" y="4581525"/>
            <a:ext cx="382587" cy="173038"/>
          </a:xfrm>
          <a:custGeom>
            <a:avLst/>
            <a:gdLst>
              <a:gd name="connsiteX0" fmla="*/ 0 w 382507"/>
              <a:gd name="connsiteY0" fmla="*/ 135924 h 172995"/>
              <a:gd name="connsiteX1" fmla="*/ 61784 w 382507"/>
              <a:gd name="connsiteY1" fmla="*/ 12357 h 172995"/>
              <a:gd name="connsiteX2" fmla="*/ 98854 w 382507"/>
              <a:gd name="connsiteY2" fmla="*/ 0 h 172995"/>
              <a:gd name="connsiteX3" fmla="*/ 111211 w 382507"/>
              <a:gd name="connsiteY3" fmla="*/ 49427 h 172995"/>
              <a:gd name="connsiteX4" fmla="*/ 123567 w 382507"/>
              <a:gd name="connsiteY4" fmla="*/ 148281 h 172995"/>
              <a:gd name="connsiteX5" fmla="*/ 222421 w 382507"/>
              <a:gd name="connsiteY5" fmla="*/ 135924 h 172995"/>
              <a:gd name="connsiteX6" fmla="*/ 271848 w 382507"/>
              <a:gd name="connsiteY6" fmla="*/ 24713 h 172995"/>
              <a:gd name="connsiteX7" fmla="*/ 321275 w 382507"/>
              <a:gd name="connsiteY7" fmla="*/ 12357 h 172995"/>
              <a:gd name="connsiteX8" fmla="*/ 370702 w 382507"/>
              <a:gd name="connsiteY8" fmla="*/ 172995 h 17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507" h="172995">
                <a:moveTo>
                  <a:pt x="0" y="135924"/>
                </a:moveTo>
                <a:cubicBezTo>
                  <a:pt x="21201" y="51120"/>
                  <a:pt x="-438" y="43467"/>
                  <a:pt x="61784" y="12357"/>
                </a:cubicBezTo>
                <a:cubicBezTo>
                  <a:pt x="73434" y="6532"/>
                  <a:pt x="86497" y="4119"/>
                  <a:pt x="98854" y="0"/>
                </a:cubicBezTo>
                <a:cubicBezTo>
                  <a:pt x="102973" y="16476"/>
                  <a:pt x="108419" y="32675"/>
                  <a:pt x="111211" y="49427"/>
                </a:cubicBezTo>
                <a:cubicBezTo>
                  <a:pt x="116670" y="82183"/>
                  <a:pt x="97354" y="127893"/>
                  <a:pt x="123567" y="148281"/>
                </a:cubicBezTo>
                <a:cubicBezTo>
                  <a:pt x="149780" y="168669"/>
                  <a:pt x="189470" y="140043"/>
                  <a:pt x="222421" y="135924"/>
                </a:cubicBezTo>
                <a:cubicBezTo>
                  <a:pt x="233405" y="102974"/>
                  <a:pt x="250402" y="46159"/>
                  <a:pt x="271848" y="24713"/>
                </a:cubicBezTo>
                <a:cubicBezTo>
                  <a:pt x="283857" y="12704"/>
                  <a:pt x="304799" y="16476"/>
                  <a:pt x="321275" y="12357"/>
                </a:cubicBezTo>
                <a:cubicBezTo>
                  <a:pt x="418654" y="36700"/>
                  <a:pt x="370702" y="7730"/>
                  <a:pt x="370702" y="1729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5972175" y="4605338"/>
            <a:ext cx="382588" cy="173037"/>
          </a:xfrm>
          <a:custGeom>
            <a:avLst/>
            <a:gdLst>
              <a:gd name="connsiteX0" fmla="*/ 0 w 382507"/>
              <a:gd name="connsiteY0" fmla="*/ 135924 h 172995"/>
              <a:gd name="connsiteX1" fmla="*/ 61784 w 382507"/>
              <a:gd name="connsiteY1" fmla="*/ 12357 h 172995"/>
              <a:gd name="connsiteX2" fmla="*/ 98854 w 382507"/>
              <a:gd name="connsiteY2" fmla="*/ 0 h 172995"/>
              <a:gd name="connsiteX3" fmla="*/ 111211 w 382507"/>
              <a:gd name="connsiteY3" fmla="*/ 49427 h 172995"/>
              <a:gd name="connsiteX4" fmla="*/ 123567 w 382507"/>
              <a:gd name="connsiteY4" fmla="*/ 148281 h 172995"/>
              <a:gd name="connsiteX5" fmla="*/ 222421 w 382507"/>
              <a:gd name="connsiteY5" fmla="*/ 135924 h 172995"/>
              <a:gd name="connsiteX6" fmla="*/ 271848 w 382507"/>
              <a:gd name="connsiteY6" fmla="*/ 24713 h 172995"/>
              <a:gd name="connsiteX7" fmla="*/ 321275 w 382507"/>
              <a:gd name="connsiteY7" fmla="*/ 12357 h 172995"/>
              <a:gd name="connsiteX8" fmla="*/ 370702 w 382507"/>
              <a:gd name="connsiteY8" fmla="*/ 172995 h 17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507" h="172995">
                <a:moveTo>
                  <a:pt x="0" y="135924"/>
                </a:moveTo>
                <a:cubicBezTo>
                  <a:pt x="21201" y="51120"/>
                  <a:pt x="-438" y="43467"/>
                  <a:pt x="61784" y="12357"/>
                </a:cubicBezTo>
                <a:cubicBezTo>
                  <a:pt x="73434" y="6532"/>
                  <a:pt x="86497" y="4119"/>
                  <a:pt x="98854" y="0"/>
                </a:cubicBezTo>
                <a:cubicBezTo>
                  <a:pt x="102973" y="16476"/>
                  <a:pt x="108419" y="32675"/>
                  <a:pt x="111211" y="49427"/>
                </a:cubicBezTo>
                <a:cubicBezTo>
                  <a:pt x="116670" y="82183"/>
                  <a:pt x="97354" y="127893"/>
                  <a:pt x="123567" y="148281"/>
                </a:cubicBezTo>
                <a:cubicBezTo>
                  <a:pt x="149780" y="168669"/>
                  <a:pt x="189470" y="140043"/>
                  <a:pt x="222421" y="135924"/>
                </a:cubicBezTo>
                <a:cubicBezTo>
                  <a:pt x="233405" y="102974"/>
                  <a:pt x="250402" y="46159"/>
                  <a:pt x="271848" y="24713"/>
                </a:cubicBezTo>
                <a:cubicBezTo>
                  <a:pt x="283857" y="12704"/>
                  <a:pt x="304799" y="16476"/>
                  <a:pt x="321275" y="12357"/>
                </a:cubicBezTo>
                <a:cubicBezTo>
                  <a:pt x="418654" y="36700"/>
                  <a:pt x="370702" y="7730"/>
                  <a:pt x="370702" y="1729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184775" y="5589588"/>
            <a:ext cx="3587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994400" y="5627688"/>
            <a:ext cx="360363" cy="0"/>
          </a:xfrm>
          <a:prstGeom prst="line">
            <a:avLst/>
          </a:prstGeom>
          <a:ln w="889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олилиния 38"/>
          <p:cNvSpPr/>
          <p:nvPr/>
        </p:nvSpPr>
        <p:spPr>
          <a:xfrm>
            <a:off x="6697663" y="5416550"/>
            <a:ext cx="382587" cy="173038"/>
          </a:xfrm>
          <a:custGeom>
            <a:avLst/>
            <a:gdLst>
              <a:gd name="connsiteX0" fmla="*/ 0 w 382507"/>
              <a:gd name="connsiteY0" fmla="*/ 135924 h 172995"/>
              <a:gd name="connsiteX1" fmla="*/ 61784 w 382507"/>
              <a:gd name="connsiteY1" fmla="*/ 12357 h 172995"/>
              <a:gd name="connsiteX2" fmla="*/ 98854 w 382507"/>
              <a:gd name="connsiteY2" fmla="*/ 0 h 172995"/>
              <a:gd name="connsiteX3" fmla="*/ 111211 w 382507"/>
              <a:gd name="connsiteY3" fmla="*/ 49427 h 172995"/>
              <a:gd name="connsiteX4" fmla="*/ 123567 w 382507"/>
              <a:gd name="connsiteY4" fmla="*/ 148281 h 172995"/>
              <a:gd name="connsiteX5" fmla="*/ 222421 w 382507"/>
              <a:gd name="connsiteY5" fmla="*/ 135924 h 172995"/>
              <a:gd name="connsiteX6" fmla="*/ 271848 w 382507"/>
              <a:gd name="connsiteY6" fmla="*/ 24713 h 172995"/>
              <a:gd name="connsiteX7" fmla="*/ 321275 w 382507"/>
              <a:gd name="connsiteY7" fmla="*/ 12357 h 172995"/>
              <a:gd name="connsiteX8" fmla="*/ 370702 w 382507"/>
              <a:gd name="connsiteY8" fmla="*/ 172995 h 17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507" h="172995">
                <a:moveTo>
                  <a:pt x="0" y="135924"/>
                </a:moveTo>
                <a:cubicBezTo>
                  <a:pt x="21201" y="51120"/>
                  <a:pt x="-438" y="43467"/>
                  <a:pt x="61784" y="12357"/>
                </a:cubicBezTo>
                <a:cubicBezTo>
                  <a:pt x="73434" y="6532"/>
                  <a:pt x="86497" y="4119"/>
                  <a:pt x="98854" y="0"/>
                </a:cubicBezTo>
                <a:cubicBezTo>
                  <a:pt x="102973" y="16476"/>
                  <a:pt x="108419" y="32675"/>
                  <a:pt x="111211" y="49427"/>
                </a:cubicBezTo>
                <a:cubicBezTo>
                  <a:pt x="116670" y="82183"/>
                  <a:pt x="97354" y="127893"/>
                  <a:pt x="123567" y="148281"/>
                </a:cubicBezTo>
                <a:cubicBezTo>
                  <a:pt x="149780" y="168669"/>
                  <a:pt x="189470" y="140043"/>
                  <a:pt x="222421" y="135924"/>
                </a:cubicBezTo>
                <a:cubicBezTo>
                  <a:pt x="233405" y="102974"/>
                  <a:pt x="250402" y="46159"/>
                  <a:pt x="271848" y="24713"/>
                </a:cubicBezTo>
                <a:cubicBezTo>
                  <a:pt x="283857" y="12704"/>
                  <a:pt x="304799" y="16476"/>
                  <a:pt x="321275" y="12357"/>
                </a:cubicBezTo>
                <a:cubicBezTo>
                  <a:pt x="418654" y="36700"/>
                  <a:pt x="370702" y="7730"/>
                  <a:pt x="370702" y="1729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7385050" y="5559425"/>
            <a:ext cx="3603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27088" y="620713"/>
            <a:ext cx="4572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70C0"/>
                </a:solidFill>
                <a:latin typeface="Verdana" pitchFamily="34" charset="0"/>
              </a:rPr>
              <a:t>Пример синквейна:</a:t>
            </a:r>
            <a:endParaRPr lang="ru-RU" sz="3200">
              <a:solidFill>
                <a:srgbClr val="0070C0"/>
              </a:solidFill>
              <a:latin typeface="Verdana" pitchFamily="34" charset="0"/>
            </a:endParaRPr>
          </a:p>
          <a:p>
            <a:r>
              <a:rPr lang="ru-RU">
                <a:solidFill>
                  <a:srgbClr val="000000"/>
                </a:solidFill>
                <a:latin typeface="Verdana" pitchFamily="34" charset="0"/>
              </a:rPr>
              <a:t>1.  ЕЛЬ</a:t>
            </a:r>
          </a:p>
          <a:p>
            <a:r>
              <a:rPr lang="ru-RU">
                <a:solidFill>
                  <a:srgbClr val="000000"/>
                </a:solidFill>
                <a:latin typeface="Verdana" pitchFamily="34" charset="0"/>
              </a:rPr>
              <a:t>2.  ДУШИСТАЯ, ЧУДЕСНАЯ.</a:t>
            </a:r>
          </a:p>
          <a:p>
            <a:r>
              <a:rPr lang="ru-RU">
                <a:solidFill>
                  <a:srgbClr val="000000"/>
                </a:solidFill>
                <a:latin typeface="Verdana" pitchFamily="34" charset="0"/>
              </a:rPr>
              <a:t>3.  РАСТЕТ, ВЕСЕЛИТ, РАДУЕТ.</a:t>
            </a:r>
          </a:p>
          <a:p>
            <a:r>
              <a:rPr lang="ru-RU">
                <a:solidFill>
                  <a:srgbClr val="000000"/>
                </a:solidFill>
                <a:latin typeface="Verdana" pitchFamily="34" charset="0"/>
              </a:rPr>
              <a:t>4.  Я ЛЮБЛЮ ЗИМНЮЮ ЕЛЬ.</a:t>
            </a:r>
          </a:p>
          <a:p>
            <a:r>
              <a:rPr lang="ru-RU">
                <a:solidFill>
                  <a:srgbClr val="000000"/>
                </a:solidFill>
                <a:latin typeface="Verdana" pitchFamily="34" charset="0"/>
              </a:rPr>
              <a:t>5.  ЗИМА, НОВЫЙ ГОД, ДЕТСТВО.</a:t>
            </a:r>
          </a:p>
          <a:p>
            <a:r>
              <a:rPr lang="ru-RU">
                <a:solidFill>
                  <a:srgbClr val="FFFFFF"/>
                </a:solidFill>
                <a:latin typeface="Century Gothic" pitchFamily="34" charset="0"/>
              </a:rPr>
              <a:t/>
            </a:r>
            <a:br>
              <a:rPr lang="ru-RU">
                <a:solidFill>
                  <a:srgbClr val="FFFFFF"/>
                </a:solidFill>
                <a:latin typeface="Century Gothic" pitchFamily="34" charset="0"/>
              </a:rPr>
            </a:br>
            <a:endParaRPr lang="ru-RU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3" name="Рисунок 0" descr="слайд 46.bmp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399584" y="764704"/>
            <a:ext cx="3348880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4098" name="Picture 2" descr="C:\Users\ALINA_LISA\AppData\Local\Microsoft\Windows\Temporary Internet Files\Content.IE5\L0VQJWKF\PngThumb-Tree-Christmas-Xmas-16143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213100"/>
            <a:ext cx="3157538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516688" y="3716338"/>
            <a:ext cx="28733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Рисунок 0" descr="слайд 46.bmp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45449" t="33767" r="35705" b="59039"/>
          <a:stretch/>
        </p:blipFill>
        <p:spPr bwMode="auto">
          <a:xfrm>
            <a:off x="6977580" y="3559029"/>
            <a:ext cx="631141" cy="316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2">
      <a:dk1>
        <a:sysClr val="windowText" lastClr="000000"/>
      </a:dk1>
      <a:lt1>
        <a:sysClr val="window" lastClr="FFFFFF"/>
      </a:lt1>
      <a:dk2>
        <a:srgbClr val="92D050"/>
      </a:dk2>
      <a:lt2>
        <a:srgbClr val="00B050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639</TotalTime>
  <Words>735</Words>
  <Application>Microsoft Office PowerPoint</Application>
  <PresentationFormat>Экран (4:3)</PresentationFormat>
  <Paragraphs>165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27</vt:i4>
      </vt:variant>
    </vt:vector>
  </HeadingPairs>
  <TitlesOfParts>
    <vt:vector size="42" baseType="lpstr">
      <vt:lpstr>Arial</vt:lpstr>
      <vt:lpstr>Century Gothic</vt:lpstr>
      <vt:lpstr>Wingdings 2</vt:lpstr>
      <vt:lpstr>Verdana</vt:lpstr>
      <vt:lpstr>Calibri</vt:lpstr>
      <vt:lpstr>Times New Roman</vt:lpstr>
      <vt:lpstr>Wingdings</vt:lpstr>
      <vt:lpstr>Aparajita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ALINA_LISA</dc:creator>
  <cp:lastModifiedBy>Методист</cp:lastModifiedBy>
  <cp:revision>58</cp:revision>
  <dcterms:created xsi:type="dcterms:W3CDTF">2015-04-15T06:42:23Z</dcterms:created>
  <dcterms:modified xsi:type="dcterms:W3CDTF">2015-04-30T02:28:03Z</dcterms:modified>
</cp:coreProperties>
</file>