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2" r:id="rId4"/>
    <p:sldId id="288" r:id="rId5"/>
    <p:sldId id="260" r:id="rId6"/>
    <p:sldId id="276" r:id="rId7"/>
    <p:sldId id="281" r:id="rId8"/>
    <p:sldId id="282" r:id="rId9"/>
    <p:sldId id="283" r:id="rId10"/>
    <p:sldId id="284" r:id="rId11"/>
    <p:sldId id="285" r:id="rId12"/>
    <p:sldId id="286" r:id="rId13"/>
    <p:sldId id="259" r:id="rId14"/>
    <p:sldId id="261" r:id="rId15"/>
    <p:sldId id="262" r:id="rId16"/>
    <p:sldId id="263" r:id="rId17"/>
    <p:sldId id="265" r:id="rId18"/>
    <p:sldId id="268" r:id="rId19"/>
    <p:sldId id="271" r:id="rId20"/>
    <p:sldId id="273" r:id="rId21"/>
    <p:sldId id="270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830-A646-4EBD-8F31-8562A1130BB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05D3-2358-4304-B041-F1C89DFC9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830-A646-4EBD-8F31-8562A1130BB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05D3-2358-4304-B041-F1C89DFC9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830-A646-4EBD-8F31-8562A1130BB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05D3-2358-4304-B041-F1C89DFC9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830-A646-4EBD-8F31-8562A1130BB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05D3-2358-4304-B041-F1C89DFC9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830-A646-4EBD-8F31-8562A1130BB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05D3-2358-4304-B041-F1C89DFC96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830-A646-4EBD-8F31-8562A1130BB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05D3-2358-4304-B041-F1C89DFC9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830-A646-4EBD-8F31-8562A1130BB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05D3-2358-4304-B041-F1C89DFC9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830-A646-4EBD-8F31-8562A1130BB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05D3-2358-4304-B041-F1C89DFC9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830-A646-4EBD-8F31-8562A1130BB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05D3-2358-4304-B041-F1C89DFC9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830-A646-4EBD-8F31-8562A1130BB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05D3-2358-4304-B041-F1C89DFC96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830-A646-4EBD-8F31-8562A1130BB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105D3-2358-4304-B041-F1C89DFC9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8830-A646-4EBD-8F31-8562A1130BB2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105D3-2358-4304-B041-F1C89DFC96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end.ru/event/255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Внешняя политика СССР. Завершение «холодной войны»</a:t>
            </a: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6172200"/>
            <a:ext cx="4788024" cy="6858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Бортникова</a:t>
            </a:r>
            <a:r>
              <a:rPr lang="ru-RU" dirty="0" smtClean="0"/>
              <a:t> Т.И., учитель истории </a:t>
            </a:r>
            <a:endParaRPr lang="ru-RU" dirty="0" smtClean="0"/>
          </a:p>
          <a:p>
            <a:r>
              <a:rPr lang="ru-RU" dirty="0" smtClean="0"/>
              <a:t>МОУ </a:t>
            </a:r>
            <a:r>
              <a:rPr lang="ru-RU" dirty="0" smtClean="0"/>
              <a:t>СОШ №1 г.о. Звенигород</a:t>
            </a:r>
            <a:endParaRPr lang="ru-RU" dirty="0"/>
          </a:p>
        </p:txBody>
      </p:sp>
      <p:pic>
        <p:nvPicPr>
          <p:cNvPr id="5" name="Picture 6" descr="http://abali.ru/wp-content/uploads/2010/12/gerb_uss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76264" cy="2441612"/>
          </a:xfrm>
          <a:prstGeom prst="rect">
            <a:avLst/>
          </a:prstGeom>
          <a:noFill/>
        </p:spPr>
      </p:pic>
      <p:pic>
        <p:nvPicPr>
          <p:cNvPr id="6" name="Picture 2" descr="http://cccp.narod.ru/graph/foto/su_fla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830030" cy="19177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457890"/>
            <a:ext cx="125963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класс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Брежневская дипломатия.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600200"/>
            <a:ext cx="5040560" cy="4997152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1975 г. – Общеевропейское совещание по безопасности и сотрудничеству в Европе в Хельсинки</a:t>
            </a:r>
          </a:p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Декларация принципов взаимоотношений между государствами: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неприменение силы или угрозы силы,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территориальная целостность государств,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мирное урегулирование споров,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невмешательство во внутренние дела,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уважение прав человека,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взаимовыгодное сотрудничество.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4" descr="https://encrypted-tbn0.gstatic.com/images?q=tbn:ANd9GcSem7hAUesj6zoZNfPwOq6d6un5CtvyxBGWPvyNByQOz33HBvR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712410" cy="2088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4797152"/>
            <a:ext cx="3528392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Учреждение на постоянной основе Организации по безопасности и сотрудничеству в Европе (ОБСЕ)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861049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Брежнев подписывает Заключительный акт Совещания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Брежневская дипломатия.</a:t>
            </a:r>
            <a:endParaRPr lang="ru-RU" dirty="0"/>
          </a:p>
        </p:txBody>
      </p:sp>
      <p:pic>
        <p:nvPicPr>
          <p:cNvPr id="44034" name="Picture 2" descr="http://www.combat345.ru/images/m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5185962" cy="423520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772816"/>
            <a:ext cx="3816424" cy="482453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Помощь странам «третьего мира».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1979 г. - ввод советских войск в Афганистан. Вооруженное вмешательство СССР во внутренние дела Афганистана повлекло за собой новое резкое обострение отношений между капиталистическими и социалистическими государствами.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21cc417a73d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7"/>
            <a:ext cx="9144000" cy="535781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860032" y="2204864"/>
            <a:ext cx="192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СССР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39552" y="2852936"/>
            <a:ext cx="192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США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6012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Биполярный мир к 1980 г.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8424" y="6165304"/>
            <a:ext cx="236712" cy="421507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96012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Новое мышление в международных делах.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628800"/>
            <a:ext cx="5832648" cy="504056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1987-1988 гг. – провозглашение нового политического мышления.</a:t>
            </a: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 Основные принципы: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Отказ от фундаментального вывода о расколе современного мира на две противоположные общественно-политические системы, признание его единым и неделимым;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Объявление в качестве универсального способа решения международных вопросов баланса интересов;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Отказ от принципа пролетарского интернационализма и признание приоритета общечеловеческих ценностей над любыми другими (классовыми, национальными, идеологическими).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idd.mid.ru/img/ministry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446329" cy="3501008"/>
          </a:xfrm>
          <a:prstGeom prst="rect">
            <a:avLst/>
          </a:prstGeom>
          <a:noFill/>
        </p:spPr>
      </p:pic>
      <p:pic>
        <p:nvPicPr>
          <p:cNvPr id="2052" name="Picture 4" descr="http://www.idd.mid.ru/img/ministry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5"/>
            <a:ext cx="2558306" cy="36612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373216"/>
            <a:ext cx="2942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ГРОМЫКО </a:t>
            </a:r>
            <a:r>
              <a:rPr lang="ru-RU" b="1" dirty="0" smtClean="0"/>
              <a:t>А. А. </a:t>
            </a:r>
            <a:r>
              <a:rPr lang="ru-RU" b="1" dirty="0"/>
              <a:t>(1957-1985)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36067" y="5445224"/>
            <a:ext cx="283205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ШЕВАРДНАДЗЕ </a:t>
            </a:r>
            <a:r>
              <a:rPr lang="ru-RU" b="1" dirty="0" smtClean="0"/>
              <a:t>Э. А.</a:t>
            </a:r>
            <a:r>
              <a:rPr lang="ru-RU" b="1" dirty="0"/>
              <a:t> </a:t>
            </a:r>
            <a:endParaRPr lang="ru-RU" b="1" dirty="0" smtClean="0"/>
          </a:p>
          <a:p>
            <a:pPr algn="ctr"/>
            <a:r>
              <a:rPr lang="ru-RU" b="1" dirty="0" smtClean="0"/>
              <a:t>(</a:t>
            </a:r>
            <a:r>
              <a:rPr lang="ru-RU" b="1" dirty="0"/>
              <a:t>июль 1985 – январь </a:t>
            </a:r>
            <a:r>
              <a:rPr lang="ru-RU" b="1" dirty="0" smtClean="0"/>
              <a:t>1991)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Новое мышление в международных делах.</a:t>
            </a:r>
            <a:endParaRPr lang="ru-RU" dirty="0"/>
          </a:p>
        </p:txBody>
      </p:sp>
      <p:pic>
        <p:nvPicPr>
          <p:cNvPr id="18434" name="Picture 2" descr="http://vasi.net/uploads/podbor/w1818/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572211" cy="23767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39952" y="2132856"/>
            <a:ext cx="4824536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Декабрь 1987г. - договор об уничтожении ракет средней и малой дальности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4725144"/>
            <a:ext cx="4824536" cy="12961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Июль 1991 г. -  договор об ограничении стратегических наступательных вооружений (ОСНВ-1)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429000"/>
            <a:ext cx="4824536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Ноябрь 1990 г. - соглашение о снижении уровня обычных вооружений в Европе.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gazeta.eot.su/sites/default/files/articles/23/11f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89963"/>
            <a:ext cx="3600400" cy="23680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6012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Новое мышление в международных делах.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37312"/>
            <a:ext cx="8229600" cy="62068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1989 г. - Вывод советских войск из Афганистана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http://www.gusev-online.ru/uploads/posts/2015-02/1423737928_afganist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33841"/>
            <a:ext cx="6539880" cy="45125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6012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Новое мышление в международных делах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36296" y="5517232"/>
            <a:ext cx="1450504" cy="608931"/>
          </a:xfrm>
        </p:spPr>
        <p:txBody>
          <a:bodyPr>
            <a:normAutofit/>
          </a:bodyPr>
          <a:lstStyle/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6457890"/>
            <a:ext cx="504056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Роспуск СЭВ и ОВД – весна 1991 г.</a:t>
            </a:r>
          </a:p>
        </p:txBody>
      </p:sp>
      <p:pic>
        <p:nvPicPr>
          <p:cNvPr id="20482" name="Picture 2" descr="Разрывных пуль дум д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28889"/>
            <a:ext cx="3145950" cy="27291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750004"/>
            <a:ext cx="3923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16 мая 1989 г. В Пекине произошла встреча лидеров двух коммунистических держав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Чжао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Цзыяна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и М.С. Горбачёва.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564904"/>
            <a:ext cx="5040560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Ликвидация очагов международной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напряженности, локальных вооруженных конфликтов (Ангола, Камбоджа, Никарагуа, поиск справедливого решения палестинской проблемы)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4509120"/>
            <a:ext cx="5040560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Визит М. С. Горбачева в   Китай весной 1989 г.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5445224"/>
            <a:ext cx="504056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Начало форсированного вывода войск с советских баз в Центральной и Восточной Европе.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1556792"/>
            <a:ext cx="504056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Апрель 1991 г. - визит М. С.  Горбачева в Токио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img-fotki.yandex.ru/get/5629/51667439.376/0_d7d9d_3b428fea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096344" cy="25041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Новое мышление в международных делах.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949280"/>
            <a:ext cx="8136904" cy="68093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3 октября 1990 г – объединение Германии</a:t>
            </a:r>
            <a:endParaRPr lang="ru-RU" b="1" dirty="0"/>
          </a:p>
        </p:txBody>
      </p:sp>
      <p:pic>
        <p:nvPicPr>
          <p:cNvPr id="22530" name="Picture 2" descr="http://www.gorby.ru/userfiles/27936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2882519" cy="3970412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512" y="1628800"/>
            <a:ext cx="3744416" cy="4104456"/>
          </a:xfrm>
          <a:prstGeom prst="wedgeRoundRectCallout">
            <a:avLst>
              <a:gd name="adj1" fmla="val 63637"/>
              <a:gd name="adj2" fmla="val -1525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 ноября 1989 г.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ГДР породило толки относительно “германского вопроса”, перспектив объединения Германии… ГДР как суверенное государство, как член Варшавского Договора была и остается нашим стратегическим союзником в Европе…»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623720" y="1916832"/>
            <a:ext cx="2520280" cy="2880320"/>
          </a:xfrm>
          <a:prstGeom prst="wedgeRoundRectCallout">
            <a:avLst>
              <a:gd name="adj1" fmla="val -66036"/>
              <a:gd name="adj2" fmla="val -18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Февраль 1990 г.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«…канцлер может взять дело объединения Германии в свои собственные руки»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601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Итоги проведения в жизнь принципов «нового политического мышления»: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lvl="0" algn="just">
              <a:buClrTx/>
              <a:buFont typeface="Times New Roman"/>
              <a:buChar char="-"/>
              <a:tabLst>
                <a:tab pos="228600" algn="l"/>
              </a:tabLst>
            </a:pP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улучшение отношений со странами Запада;</a:t>
            </a:r>
          </a:p>
          <a:p>
            <a:pPr lvl="0" algn="just">
              <a:buClrTx/>
              <a:buFont typeface="Times New Roman"/>
              <a:buChar char="-"/>
              <a:tabLst>
                <a:tab pos="228600" algn="l"/>
              </a:tabLst>
            </a:pP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прекращение гонки вооружений, сокращение обычных вооружений, частичное уничтожение ядерных ракет;</a:t>
            </a:r>
          </a:p>
          <a:p>
            <a:pPr lvl="0" algn="just">
              <a:buClrTx/>
              <a:buFont typeface="Times New Roman"/>
              <a:buChar char="-"/>
              <a:tabLst>
                <a:tab pos="228600" algn="l"/>
              </a:tabLst>
            </a:pP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начало интеграции СССР и стран Восточной Европы в мировое хозяйство;</a:t>
            </a:r>
          </a:p>
          <a:p>
            <a:pPr lvl="0" algn="just">
              <a:buClrTx/>
              <a:buFont typeface="Times New Roman"/>
              <a:buChar char="-"/>
              <a:tabLst>
                <a:tab pos="228600" algn="l"/>
              </a:tabLst>
            </a:pP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ликвидация ряда региональных конфликтов;</a:t>
            </a:r>
          </a:p>
          <a:p>
            <a:pPr lvl="0" algn="just">
              <a:buClrTx/>
              <a:buFont typeface="Times New Roman"/>
              <a:buChar char="-"/>
              <a:tabLst>
                <a:tab pos="228600" algn="l"/>
              </a:tabLst>
            </a:pP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ослабление международной напряженности;</a:t>
            </a:r>
          </a:p>
          <a:p>
            <a:pPr marL="354013" lvl="1" algn="just">
              <a:buClrTx/>
              <a:buFont typeface="Times New Roman"/>
              <a:buChar char="-"/>
              <a:tabLst>
                <a:tab pos="228600" algn="l"/>
              </a:tabLst>
            </a:pPr>
            <a:r>
              <a:rPr lang="ru-RU" sz="3200" dirty="0" smtClean="0">
                <a:latin typeface="Arial" pitchFamily="34" charset="0"/>
                <a:ea typeface="Times New Roman"/>
                <a:cs typeface="Arial" pitchFamily="34" charset="0"/>
              </a:rPr>
              <a:t>распад социалистической системы;</a:t>
            </a:r>
          </a:p>
          <a:p>
            <a:pPr>
              <a:buClrTx/>
              <a:buNone/>
            </a:pP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-  ослабление позиций СССР в мире.</a:t>
            </a:r>
            <a:endParaRPr lang="ru-RU" sz="9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rgbClr val="C00000"/>
                </a:solidFill>
              </a:rPr>
              <a:t>  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Проблемное задание</a:t>
            </a:r>
            <a:r>
              <a:rPr lang="ru-RU" sz="3200" b="1" u="sng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16832"/>
            <a:ext cx="8686800" cy="439248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Внешняя политика М.С, Горбачева оценивалась и оценивается крайне неоднозначно. 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Первая точек зрения: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«новое политическое мышление» привело к фактической капитуляции перед Западом, к поражению в холодной войне. 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Вторая точка зрения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Горбачев начал процесс, позволивший в конечном счете всему миру избавиться от угрозы ядерной катастрофы, а России - занять достойное место в системе цивилизованных международных отношений.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Какие аргументы можно привести в пользу той и другой позиции? Какой точки зрения придерживаетесь вы?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 изучения нового материала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08823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514350" indent="-514350">
              <a:buClrTx/>
              <a:buAutoNum type="arabicPeriod"/>
            </a:pPr>
            <a:r>
              <a:rPr lang="ru-RU" b="1" dirty="0" smtClean="0"/>
              <a:t>Брежневская дипломатия.</a:t>
            </a:r>
          </a:p>
          <a:p>
            <a:pPr marL="514350" indent="-514350">
              <a:buClrTx/>
              <a:buAutoNum type="arabicPeriod"/>
            </a:pPr>
            <a:r>
              <a:rPr lang="ru-RU" b="1" dirty="0" smtClean="0"/>
              <a:t> «Новое мышление» в международных делах.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СССР в системе международных отношений в 1980-е годы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628800"/>
          <a:ext cx="9143999" cy="4953000"/>
        </p:xfrm>
        <a:graphic>
          <a:graphicData uri="http://schemas.openxmlformats.org/drawingml/2006/table">
            <a:tbl>
              <a:tblPr/>
              <a:tblGrid>
                <a:gridCol w="3372787"/>
                <a:gridCol w="2923082"/>
                <a:gridCol w="2848130"/>
              </a:tblGrid>
              <a:tr h="900546">
                <a:tc>
                  <a:txBody>
                    <a:bodyPr/>
                    <a:lstStyle/>
                    <a:p>
                      <a:pPr marR="4826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Направления внешней политики 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26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Позитивные изменения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26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Негативные изменения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72">
                <a:tc>
                  <a:txBody>
                    <a:bodyPr/>
                    <a:lstStyle/>
                    <a:p>
                      <a:pPr marR="48260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Страны </a:t>
                      </a:r>
                      <a:r>
                        <a:rPr lang="ru-RU" sz="2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Запада</a:t>
                      </a:r>
                      <a:endParaRPr lang="ru-RU" sz="2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260"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260"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818">
                <a:tc>
                  <a:txBody>
                    <a:bodyPr/>
                    <a:lstStyle/>
                    <a:p>
                      <a:pPr marR="48260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Страны социалистического блока</a:t>
                      </a: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260"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260"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546">
                <a:tc>
                  <a:txBody>
                    <a:bodyPr/>
                    <a:lstStyle/>
                    <a:p>
                      <a:pPr marR="48260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Страны третьего мира</a:t>
                      </a: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260"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260"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818">
                <a:tc>
                  <a:txBody>
                    <a:bodyPr/>
                    <a:lstStyle/>
                    <a:p>
                      <a:pPr marR="48260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Основные итоги внешнеполитического курса СССР</a:t>
                      </a: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48260" algn="just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§ 39;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Напишите эссе на тему: «Проблема войны и мира в годы перестройки»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60120"/>
          </a:xfrm>
        </p:spPr>
        <p:txBody>
          <a:bodyPr>
            <a:normAutofit/>
          </a:bodyPr>
          <a:lstStyle/>
          <a:p>
            <a:r>
              <a:rPr lang="ru-RU" sz="2400" b="1" u="sng" dirty="0" err="1" smtClean="0">
                <a:latin typeface="Arial" pitchFamily="34" charset="0"/>
                <a:cs typeface="Arial" pitchFamily="34" charset="0"/>
              </a:rPr>
              <a:t>Интернет-источники</a:t>
            </a:r>
            <a:endParaRPr lang="ru-RU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904656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https://ru.wikipedia.org/wiki/%D0%93%D0%BE%D0%BC%D1%83%D0%BB%D0%BA%D0%B0,_%D0%92%D0%BB%D0%B0%D0%B4%D0%B8%D1%81%D0%BB%D0%B0%D0%B2#/media/File:Bundesarchiv_Bild_183-F0417-0001-011,_Berlin,_VII._SED-Parteitag,_Er%C3%B6ffnung.jpg</a:t>
            </a:r>
            <a:endParaRPr lang="ru-RU" sz="1600" dirty="0" smtClean="0"/>
          </a:p>
          <a:p>
            <a:r>
              <a:rPr lang="en-US" sz="1600" dirty="0" smtClean="0"/>
              <a:t>http://yourpresentperfect.ru/2014/11/gdr-25-let-foto-gdr-1974-god/</a:t>
            </a:r>
            <a:endParaRPr lang="ru-RU" sz="1600" dirty="0" smtClean="0"/>
          </a:p>
          <a:p>
            <a:r>
              <a:rPr lang="en-US" sz="1600" dirty="0" smtClean="0"/>
              <a:t>https://ru.wikipedia.org/wiki/%D0%91%D1%80%D0%B5%D0%B6%D0%BD%D0%B5%D0%B2,_%D0%9B%D0%B5%D0%BE%D0%BD%D0%B8%D0%B4_%D0%98%D0%BB%D1%8C%D0%B8%D1%87</a:t>
            </a:r>
            <a:endParaRPr lang="ru-RU" sz="1600" dirty="0" smtClean="0"/>
          </a:p>
          <a:p>
            <a:r>
              <a:rPr lang="en-US" sz="1600" dirty="0" smtClean="0"/>
              <a:t>http://www.krasnoyeznamya.ru/pagerb.php?vrub=rm&amp;vid=25&amp;picpage=14</a:t>
            </a:r>
            <a:endParaRPr lang="ru-RU" sz="1600" dirty="0" smtClean="0"/>
          </a:p>
          <a:p>
            <a:r>
              <a:rPr lang="en-US" sz="1600" dirty="0" smtClean="0"/>
              <a:t>http://antver.net/erwitt/</a:t>
            </a:r>
            <a:endParaRPr lang="ru-RU" sz="1600" dirty="0" smtClean="0"/>
          </a:p>
          <a:p>
            <a:r>
              <a:rPr lang="en-US" sz="1600" dirty="0" smtClean="0"/>
              <a:t>http://</a:t>
            </a:r>
            <a:r>
              <a:rPr lang="en-US" sz="1600" dirty="0" smtClean="0"/>
              <a:t>inosmi.ru/world/20141224/225134291.html</a:t>
            </a:r>
            <a:endParaRPr lang="ru-RU" sz="1600" dirty="0" smtClean="0"/>
          </a:p>
          <a:p>
            <a:r>
              <a:rPr lang="en-US" sz="1600" dirty="0" smtClean="0">
                <a:hlinkClick r:id="rId2"/>
              </a:rPr>
              <a:t>http://www.calend.ru/event/2555/</a:t>
            </a:r>
            <a:endParaRPr lang="ru-RU" sz="1600" dirty="0" smtClean="0"/>
          </a:p>
          <a:p>
            <a:r>
              <a:rPr lang="en-US" sz="1600" dirty="0" smtClean="0"/>
              <a:t>http://ru.althistory.wikia.com/wiki/%D0%A4%D0%B0%D0%B9%D0%BB:%D0%91%D0%B8%D0%BF%D0%BE%D0%BB%D1%8F%D1%80%D0%BD%D1%8B%D0%B9_%D0%9C%D0%B8%D1%80.png</a:t>
            </a:r>
            <a:endParaRPr lang="ru-RU" sz="1600" dirty="0" smtClean="0"/>
          </a:p>
          <a:p>
            <a:r>
              <a:rPr lang="en-US" sz="1600" dirty="0" smtClean="0"/>
              <a:t>http://www.combat345.ru/afgan.php</a:t>
            </a:r>
            <a:endParaRPr lang="ru-RU" sz="1600" dirty="0" smtClean="0"/>
          </a:p>
          <a:p>
            <a:r>
              <a:rPr lang="en-US" sz="1600" dirty="0" smtClean="0"/>
              <a:t>http://www.idd.mid.ru/glavy_vneshnepol_ved.html</a:t>
            </a:r>
            <a:endParaRPr lang="ru-RU" sz="1600" dirty="0" smtClean="0"/>
          </a:p>
          <a:p>
            <a:r>
              <a:rPr lang="en-US" sz="1600" dirty="0" smtClean="0"/>
              <a:t>http://vasi.net/community/zvezdy/2011/02/07/ispolnilos_100_let_so_dnja_rozhdenija_ronalda_rejjgana.html</a:t>
            </a:r>
            <a:endParaRPr lang="ru-RU" sz="1600" dirty="0" smtClean="0"/>
          </a:p>
          <a:p>
            <a:r>
              <a:rPr lang="en-US" sz="1600" dirty="0" smtClean="0"/>
              <a:t>http://gazeta.eot.su/article/glupost-ili-predatelstvo</a:t>
            </a:r>
            <a:endParaRPr lang="ru-RU" sz="1600" dirty="0" smtClean="0"/>
          </a:p>
          <a:p>
            <a:r>
              <a:rPr lang="en-US" sz="1600" dirty="0" smtClean="0"/>
              <a:t>http://www.gusev-online.ru/news/meropriyatiya/4694-15-fevralya-proydut-meropriyatiya-posvyaschennye-godovschine-vyvoda-sovetskih-voysk-iz-afganistana.html</a:t>
            </a:r>
            <a:endParaRPr lang="ru-RU" sz="1600" dirty="0" smtClean="0"/>
          </a:p>
          <a:p>
            <a:r>
              <a:rPr lang="en-US" sz="1600" dirty="0" smtClean="0"/>
              <a:t>http://yarodom.livejournal.com/715738.html</a:t>
            </a:r>
            <a:endParaRPr lang="ru-RU" sz="1600" dirty="0" smtClean="0"/>
          </a:p>
          <a:p>
            <a:r>
              <a:rPr lang="en-US" sz="1600" dirty="0" smtClean="0"/>
              <a:t>http://www.epochtimes.ru/content/view/17268/4/</a:t>
            </a:r>
            <a:endParaRPr lang="ru-RU" sz="1600" dirty="0" smtClean="0"/>
          </a:p>
          <a:p>
            <a:r>
              <a:rPr lang="en-US" sz="1600" dirty="0" smtClean="0"/>
              <a:t>https://history.spbu.ru/userfiles/Polynov_01.pdf</a:t>
            </a:r>
            <a:endParaRPr lang="ru-RU" sz="1600" dirty="0" smtClean="0"/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Расширяем словарный запас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«новое политическое мышление»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- философия внешней политики, сформулированная М.С. Горбачёвым;</a:t>
            </a:r>
          </a:p>
          <a:p>
            <a:pPr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демилитаризация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- разоружение, запрещение иметь военную промышленность и содержать вооруженные силы </a:t>
            </a:r>
          </a:p>
          <a:p>
            <a:pPr>
              <a:buFont typeface="Wingdings" pitchFamily="2" charset="2"/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региональные конфликты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- от лат.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regionalis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– областной) – разновидность международных конфликтов, конфликт между большими социальными группами или между двумя (возможно – несколькими) государствами, возникший и развивающийся в локальной территориальной зоне (ограниченном районе) и не затрагивающий непосредственно интересы др. групп или государств. ; </a:t>
            </a:r>
          </a:p>
          <a:p>
            <a:pPr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биполярная система международных отношений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- система международных отношений, сложившаяся после Второй мировой войны. Характеризовалась созданием двух мировых соперничавших центров — США и СССР. .</a:t>
            </a:r>
          </a:p>
          <a:p>
            <a:endParaRPr lang="ru-RU" sz="2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rgbClr val="C00000"/>
                </a:solidFill>
              </a:rPr>
              <a:t>  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Проблемное задание</a:t>
            </a:r>
            <a:r>
              <a:rPr lang="ru-RU" sz="3200" b="1" u="sng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16832"/>
            <a:ext cx="8686800" cy="439248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Внешняя политика М.С, Горбачева оценивалась и оценивается крайне неоднозначно. 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Первая </a:t>
            </a: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точка </a:t>
            </a: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зрения: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«новое политическое мышление» привело к фактической капитуляции перед Западом, к поражению в холодной войне. 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Вторая точка зрения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Горбачев начал процесс, позволивший в конечном счете всему миру избавиться от угрозы ядерной катастрофы, а России - занять достойное место в системе цивилизованных международных отношений.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Какие аргументы можно привести в пользу той и другой позиции? Какой точки зрения придерживаетесь вы?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Брежневская дипломатия.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00200"/>
            <a:ext cx="4834880" cy="52578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Активное развитие отношений в рамках социалистического содружества.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1971 г. - принятие комплексной программы социально-экономической интеграции (базировалась на промышленном потенциале и ресурсах СССР). 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Нормализация отношений с Китаем, крайне обострившихся в конце 60-х гг. — вплоть до вооруженных конфликтов на амурском острове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Даманский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Изменение ситуации во Вьетнаме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0" name="Picture 6" descr="https://upload.wikimedia.org/wikipedia/commons/c/cf/Bundesarchiv_Bild_183-F0417-0001-011%2C_Berlin%2C_VII._SED-Parteitag%2C_Er%C3%B6ffn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768387" cy="2636912"/>
          </a:xfrm>
          <a:prstGeom prst="rect">
            <a:avLst/>
          </a:prstGeom>
          <a:noFill/>
        </p:spPr>
      </p:pic>
      <p:pic>
        <p:nvPicPr>
          <p:cNvPr id="26632" name="Picture 8" descr="Генеральный секретарь ЦК КПСС Л.И. Брежнев и Первый секретарь ЦК СЕПГ Э. Хонеккер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3528392" cy="288477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934670"/>
            <a:ext cx="3563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Генеральный секретарь ЦК КПСС Л.И. Брежнев и Первый секретарь ЦК СЕПГ Э. </a:t>
            </a:r>
            <a:r>
              <a:rPr lang="ru-RU" b="1" dirty="0" err="1" smtClean="0"/>
              <a:t>Хонеккер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3789040"/>
            <a:ext cx="2120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Гомулка</a:t>
            </a:r>
            <a:r>
              <a:rPr lang="ru-RU" b="1" dirty="0" smtClean="0">
                <a:solidFill>
                  <a:schemeClr val="bg1"/>
                </a:solidFill>
              </a:rPr>
              <a:t> и Брежнев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827584" y="333375"/>
            <a:ext cx="727280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5000"/>
              </a:lnSpc>
            </a:pPr>
            <a:r>
              <a:rPr lang="ru-RU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«Доктрина Брежнева»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067944" y="1988840"/>
            <a:ext cx="4762872" cy="452596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Работа с документом учебника с. 309-310 «Из выступления Л.И. Брежнева на съезде Объединённой польской рабочей партии (1968 г.)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чём сущность «доктрины Брежнева»?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Какие события повлияли на её формирование?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Brezhnev-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2667000" cy="3943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6021288"/>
            <a:ext cx="171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Л.И. Брежнев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6012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«Разрядка международной напряженности»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72816"/>
            <a:ext cx="5122912" cy="452596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СССР добился военно-стратегического паритета с США. Все более широко осознавался факт, что в ядерной войне не может быть победителей.</a:t>
            </a:r>
          </a:p>
          <a:p>
            <a:pPr>
              <a:buClrTx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Становилась невозможной и широкомасштабная обычная война из-за неизбежного разрушения атомных реакторов</a:t>
            </a:r>
          </a:p>
          <a:p>
            <a:pPr>
              <a:buClrTx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Углублялась взаимная в развитии экономических связей.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www.krasnoyeznamya.ru/gallery/rm_25_1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530679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Брежневская дипломатия.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844824"/>
            <a:ext cx="4330824" cy="452596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>
              <a:buClrTx/>
            </a:pPr>
            <a:r>
              <a:rPr lang="ru-RU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1966 г.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– визит Президента Франции Шарля де Голля в СССР</a:t>
            </a:r>
          </a:p>
          <a:p>
            <a:pPr>
              <a:buClrTx/>
            </a:pPr>
            <a:r>
              <a:rPr lang="ru-RU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1970 г.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– подписание Московского договора СССР и ФРГ</a:t>
            </a:r>
          </a:p>
          <a:p>
            <a:pPr>
              <a:buClrTx/>
            </a:pPr>
            <a:r>
              <a:rPr lang="ru-RU" sz="2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1971 г.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– четырехстороннее соглашение (СССР, США, Великобритания и Франция) по западноберлинскому вопросу.</a:t>
            </a:r>
          </a:p>
          <a:p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484784"/>
            <a:ext cx="399186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573016"/>
            <a:ext cx="39959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Визит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Президента Франции Шарля де Голля в СССР</a:t>
            </a:r>
            <a:endParaRPr lang="ru-RU" dirty="0"/>
          </a:p>
        </p:txBody>
      </p:sp>
      <p:pic>
        <p:nvPicPr>
          <p:cNvPr id="15362" name="Picture 2" descr="Л.И. Брежнев и канцлер ФРГ Вилли Бранд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3997992" cy="26369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211669"/>
            <a:ext cx="406794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Встреча Брежнева Л.И. и канцлера ФРГ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Вилли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Брандта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Брежневская дипломатия.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1968 г.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подписание СССР, США и Великобританией Договора о нераспространении ядерного оружия</a:t>
            </a:r>
          </a:p>
          <a:p>
            <a:pPr>
              <a:buClrTx/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1972 г.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ОСВ -1 (об ограничении стратегических вооружений)</a:t>
            </a:r>
          </a:p>
          <a:p>
            <a:pPr>
              <a:buClrTx/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1974 г.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договор об ограничении подземных испытаний ядерного оружия</a:t>
            </a:r>
          </a:p>
          <a:p>
            <a:pPr>
              <a:buClrTx/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1976 г.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договор о запрещении и предотвращении подземных ядерных взрывов в мирных целях</a:t>
            </a:r>
          </a:p>
          <a:p>
            <a:pPr>
              <a:buClrTx/>
            </a:pP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1979 г.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ОСВ – 2 (об ограничении всех видов ядерных вооружений)</a:t>
            </a:r>
          </a:p>
          <a:p>
            <a:pPr>
              <a:buClrTx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Заключение договора по противоракетной обороне (ПРО)</a:t>
            </a:r>
          </a:p>
          <a:p>
            <a:pPr>
              <a:buClrTx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9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Тема39</Template>
  <TotalTime>785</TotalTime>
  <Words>1110</Words>
  <Application>Microsoft Office PowerPoint</Application>
  <PresentationFormat>Экран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Тема39</vt:lpstr>
      <vt:lpstr>Внешняя политика СССР. Завершение «холодной войны»</vt:lpstr>
      <vt:lpstr>План изучения нового материала</vt:lpstr>
      <vt:lpstr>Расширяем словарный запас</vt:lpstr>
      <vt:lpstr>   Проблемное задание </vt:lpstr>
      <vt:lpstr>Брежневская дипломатия.</vt:lpstr>
      <vt:lpstr>Слайд 6</vt:lpstr>
      <vt:lpstr>«Разрядка международной напряженности»</vt:lpstr>
      <vt:lpstr>Брежневская дипломатия.</vt:lpstr>
      <vt:lpstr>Брежневская дипломатия.</vt:lpstr>
      <vt:lpstr>Брежневская дипломатия.</vt:lpstr>
      <vt:lpstr>Брежневская дипломатия.</vt:lpstr>
      <vt:lpstr>Биполярный мир к 1980 г. </vt:lpstr>
      <vt:lpstr>Новое мышление в международных делах.</vt:lpstr>
      <vt:lpstr>Новое мышление в международных делах.</vt:lpstr>
      <vt:lpstr>Новое мышление в международных делах.</vt:lpstr>
      <vt:lpstr>Новое мышление в международных делах</vt:lpstr>
      <vt:lpstr>Новое мышление в международных делах.</vt:lpstr>
      <vt:lpstr>Итоги проведения в жизнь принципов «нового политического мышления»: </vt:lpstr>
      <vt:lpstr>   Проблемное задание </vt:lpstr>
      <vt:lpstr>СССР в системе международных отношений в 1980-е годы   </vt:lpstr>
      <vt:lpstr>Домашнее задание</vt:lpstr>
      <vt:lpstr>Интернет-источники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СССР. Завершение «холодной войны»</dc:title>
  <dc:creator>Sony</dc:creator>
  <cp:lastModifiedBy>Sony</cp:lastModifiedBy>
  <cp:revision>385</cp:revision>
  <dcterms:created xsi:type="dcterms:W3CDTF">2015-04-17T18:19:40Z</dcterms:created>
  <dcterms:modified xsi:type="dcterms:W3CDTF">2015-05-16T12:18:03Z</dcterms:modified>
</cp:coreProperties>
</file>