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7" r:id="rId6"/>
    <p:sldId id="262" r:id="rId7"/>
    <p:sldId id="263" r:id="rId8"/>
    <p:sldId id="264" r:id="rId9"/>
    <p:sldId id="271" r:id="rId10"/>
    <p:sldId id="276" r:id="rId11"/>
    <p:sldId id="265" r:id="rId12"/>
    <p:sldId id="272" r:id="rId13"/>
    <p:sldId id="278" r:id="rId14"/>
    <p:sldId id="277" r:id="rId15"/>
    <p:sldId id="279" r:id="rId16"/>
    <p:sldId id="273" r:id="rId17"/>
    <p:sldId id="274" r:id="rId18"/>
    <p:sldId id="268" r:id="rId19"/>
    <p:sldId id="275" r:id="rId20"/>
    <p:sldId id="280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A686-F70B-45A6-8B35-C6100F01C30E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DA7-CD03-4DC3-9F65-04261CEDF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A686-F70B-45A6-8B35-C6100F01C30E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DA7-CD03-4DC3-9F65-04261CEDF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A686-F70B-45A6-8B35-C6100F01C30E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DA7-CD03-4DC3-9F65-04261CEDF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A686-F70B-45A6-8B35-C6100F01C30E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DA7-CD03-4DC3-9F65-04261CEDF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A686-F70B-45A6-8B35-C6100F01C30E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DA7-CD03-4DC3-9F65-04261CEDF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A686-F70B-45A6-8B35-C6100F01C30E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DA7-CD03-4DC3-9F65-04261CEDF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A686-F70B-45A6-8B35-C6100F01C30E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DA7-CD03-4DC3-9F65-04261CEDF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A686-F70B-45A6-8B35-C6100F01C30E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DA7-CD03-4DC3-9F65-04261CEDF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A686-F70B-45A6-8B35-C6100F01C30E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DA7-CD03-4DC3-9F65-04261CEDF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A686-F70B-45A6-8B35-C6100F01C30E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DA7-CD03-4DC3-9F65-04261CEDF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A686-F70B-45A6-8B35-C6100F01C30E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DA7-CD03-4DC3-9F65-04261CEDF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9A686-F70B-45A6-8B35-C6100F01C30E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99DA7-CD03-4DC3-9F65-04261CEDF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Тема : «Род имен существительных»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3 класс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«Школа России»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Учитель : </a:t>
            </a:r>
            <a:r>
              <a:rPr lang="ru-RU" sz="2800" dirty="0" err="1" smtClean="0">
                <a:solidFill>
                  <a:srgbClr val="FF0000"/>
                </a:solidFill>
              </a:rPr>
              <a:t>Гаврюшкина</a:t>
            </a:r>
            <a:r>
              <a:rPr lang="ru-RU" sz="2800" dirty="0" smtClean="0">
                <a:solidFill>
                  <a:srgbClr val="FF0000"/>
                </a:solidFill>
              </a:rPr>
              <a:t> Н.Е.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1" name="Picture 17" descr="10102004190732_M434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1013" y="5300663"/>
            <a:ext cx="762000" cy="1149350"/>
          </a:xfrm>
          <a:prstGeom prst="rect">
            <a:avLst/>
          </a:prstGeom>
          <a:noFill/>
        </p:spPr>
      </p:pic>
      <p:pic>
        <p:nvPicPr>
          <p:cNvPr id="16402" name="Picture 18" descr="10102004190732_M434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4581525"/>
            <a:ext cx="1047750" cy="1584325"/>
          </a:xfrm>
          <a:prstGeom prst="rect">
            <a:avLst/>
          </a:prstGeom>
          <a:noFill/>
        </p:spPr>
      </p:pic>
      <p:pic>
        <p:nvPicPr>
          <p:cNvPr id="16403" name="Picture 19" descr="10102004190732_M434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3860800"/>
            <a:ext cx="1381125" cy="2085975"/>
          </a:xfrm>
          <a:prstGeom prst="rect">
            <a:avLst/>
          </a:prstGeom>
          <a:noFill/>
        </p:spPr>
      </p:pic>
      <p:pic>
        <p:nvPicPr>
          <p:cNvPr id="16404" name="Picture 20" descr="10102004190732_M434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2781300"/>
            <a:ext cx="1762125" cy="2663825"/>
          </a:xfrm>
          <a:prstGeom prst="rect">
            <a:avLst/>
          </a:prstGeom>
          <a:noFill/>
        </p:spPr>
      </p:pic>
      <p:pic>
        <p:nvPicPr>
          <p:cNvPr id="16405" name="Picture 21" descr="10102004190732_M434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1412875"/>
            <a:ext cx="2143125" cy="3238500"/>
          </a:xfrm>
          <a:prstGeom prst="rect">
            <a:avLst/>
          </a:prstGeom>
          <a:noFill/>
        </p:spPr>
      </p:pic>
      <p:pic>
        <p:nvPicPr>
          <p:cNvPr id="16406" name="Picture 22" descr="10102004190732_M434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913"/>
            <a:ext cx="2714625" cy="4103687"/>
          </a:xfrm>
          <a:prstGeom prst="rect">
            <a:avLst/>
          </a:prstGeom>
          <a:noFill/>
        </p:spPr>
      </p:pic>
      <p:pic>
        <p:nvPicPr>
          <p:cNvPr id="16410" name="Picture 2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atreshki_r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4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7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4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0.21944 -0.1310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5.55556E-6 L -0.40156 -0.29399 " pathEditMode="relative" ptsTypes="AA">
                                      <p:cBhvr>
                                        <p:cTn id="135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75 0.07893 L -0.54809 -0.40394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12 -0.06296 L -0.67153 -0.5041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-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-0.77951 -0.57755 " pathEditMode="relative" ptsTypes="AA">
                                      <p:cBhvr>
                                        <p:cTn id="144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6000"/>
                            </p:stCondLst>
                            <p:childTnLst>
                              <p:par>
                                <p:cTn id="17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00"/>
                            </p:stCondLst>
                            <p:childTnLst>
                              <p:par>
                                <p:cTn id="18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9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1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7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0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3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6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2000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2000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20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20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2000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2000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200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200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4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5" dur="20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20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3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89 -0.00509 L 0.54062 -0.00509 L 0.54062 0.37014 L 0.13889 0.37014 L 0.13889 -0.00509 Z " pathEditMode="relative" rAng="0" ptsTypes="FFFFF">
                                      <p:cBhvr>
                                        <p:cTn id="264" dur="3000" spd="-100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9000"/>
                            </p:stCondLst>
                            <p:childTnLst>
                              <p:par>
                                <p:cTn id="26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7" dur="3000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3000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7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1714488"/>
          <a:ext cx="8072496" cy="428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8124"/>
                <a:gridCol w="2018124"/>
                <a:gridCol w="2018124"/>
                <a:gridCol w="2018124"/>
              </a:tblGrid>
              <a:tr h="1061965"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Слова - помощники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Слова из письма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Род</a:t>
                      </a:r>
                      <a:endParaRPr lang="ru-RU" sz="2800" dirty="0"/>
                    </a:p>
                  </a:txBody>
                  <a:tcPr/>
                </a:tc>
              </a:tr>
              <a:tr h="106196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Мужчина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/>
                </a:tc>
              </a:tr>
              <a:tr h="106196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Женщина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/>
                </a:tc>
              </a:tr>
              <a:tr h="1100385"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714488"/>
          <a:ext cx="8572560" cy="428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2447"/>
                <a:gridCol w="2124174"/>
                <a:gridCol w="2503490"/>
                <a:gridCol w="1972449"/>
              </a:tblGrid>
              <a:tr h="1061965"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Слова - помощники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Слова из письма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Род</a:t>
                      </a:r>
                      <a:endParaRPr lang="ru-RU" sz="2800" dirty="0"/>
                    </a:p>
                  </a:txBody>
                  <a:tcPr/>
                </a:tc>
              </a:tr>
              <a:tr h="106196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Мужчина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Он , мой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Друг, папа,</a:t>
                      </a:r>
                    </a:p>
                    <a:p>
                      <a:pPr algn="ctr"/>
                      <a:r>
                        <a:rPr lang="ru-RU" sz="2800" dirty="0" smtClean="0"/>
                        <a:t>дедушка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106196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Женщина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aseline="0" dirty="0" smtClean="0"/>
                        <a:t> </a:t>
                      </a:r>
                      <a:endParaRPr lang="ru-RU" sz="2800" dirty="0"/>
                    </a:p>
                  </a:txBody>
                  <a:tcPr/>
                </a:tc>
              </a:tr>
              <a:tr h="1100385"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714488"/>
          <a:ext cx="8572560" cy="428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2447"/>
                <a:gridCol w="2124174"/>
                <a:gridCol w="2503490"/>
                <a:gridCol w="1972449"/>
              </a:tblGrid>
              <a:tr h="1061965"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Слова - помощники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Слова из письма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Род</a:t>
                      </a:r>
                      <a:endParaRPr lang="ru-RU" sz="2800" dirty="0"/>
                    </a:p>
                  </a:txBody>
                  <a:tcPr/>
                </a:tc>
              </a:tr>
              <a:tr h="106196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Мужчина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Он , мой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Друг, папа,</a:t>
                      </a:r>
                    </a:p>
                    <a:p>
                      <a:pPr algn="ctr"/>
                      <a:r>
                        <a:rPr lang="ru-RU" sz="2800" dirty="0" smtClean="0"/>
                        <a:t>дедушка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Мужской</a:t>
                      </a:r>
                    </a:p>
                    <a:p>
                      <a:pPr algn="ctr"/>
                      <a:r>
                        <a:rPr lang="ru-RU" sz="2800" dirty="0" smtClean="0"/>
                        <a:t>м.р.</a:t>
                      </a:r>
                      <a:endParaRPr lang="ru-RU" sz="2800" dirty="0"/>
                    </a:p>
                  </a:txBody>
                  <a:tcPr/>
                </a:tc>
              </a:tr>
              <a:tr h="106196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Женщина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aseline="0" dirty="0" smtClean="0"/>
                        <a:t> </a:t>
                      </a:r>
                      <a:endParaRPr lang="ru-RU" sz="2800" dirty="0"/>
                    </a:p>
                  </a:txBody>
                  <a:tcPr/>
                </a:tc>
              </a:tr>
              <a:tr h="1100385"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714488"/>
          <a:ext cx="8572560" cy="428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2447"/>
                <a:gridCol w="2124174"/>
                <a:gridCol w="2503490"/>
                <a:gridCol w="1972449"/>
              </a:tblGrid>
              <a:tr h="1061965"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Слова - помощники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Слова из письма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Род</a:t>
                      </a:r>
                      <a:endParaRPr lang="ru-RU" sz="2800" dirty="0"/>
                    </a:p>
                  </a:txBody>
                  <a:tcPr/>
                </a:tc>
              </a:tr>
              <a:tr h="106196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Мужчина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Он , мой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Друг, папа,</a:t>
                      </a:r>
                    </a:p>
                    <a:p>
                      <a:pPr algn="ctr"/>
                      <a:r>
                        <a:rPr lang="ru-RU" sz="2800" dirty="0" smtClean="0"/>
                        <a:t>дедушка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Мужской</a:t>
                      </a:r>
                    </a:p>
                    <a:p>
                      <a:pPr algn="ctr"/>
                      <a:r>
                        <a:rPr lang="ru-RU" sz="2800" dirty="0" smtClean="0"/>
                        <a:t>м.р.</a:t>
                      </a:r>
                      <a:endParaRPr lang="ru-RU" sz="2800" dirty="0"/>
                    </a:p>
                  </a:txBody>
                  <a:tcPr/>
                </a:tc>
              </a:tr>
              <a:tr h="106196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Женщина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Она, моя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Подруга, мама, бабушка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aseline="0" dirty="0" smtClean="0"/>
                        <a:t> </a:t>
                      </a:r>
                      <a:endParaRPr lang="ru-RU" sz="2800" dirty="0"/>
                    </a:p>
                  </a:txBody>
                  <a:tcPr/>
                </a:tc>
              </a:tr>
              <a:tr h="1100385"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714488"/>
          <a:ext cx="8572560" cy="428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2447"/>
                <a:gridCol w="2124174"/>
                <a:gridCol w="2503490"/>
                <a:gridCol w="1972449"/>
              </a:tblGrid>
              <a:tr h="1061965"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Слова - помощники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Слова из письма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Род</a:t>
                      </a:r>
                      <a:endParaRPr lang="ru-RU" sz="2800" dirty="0"/>
                    </a:p>
                  </a:txBody>
                  <a:tcPr/>
                </a:tc>
              </a:tr>
              <a:tr h="106196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Мужчина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Он , мой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Друг, папа,</a:t>
                      </a:r>
                    </a:p>
                    <a:p>
                      <a:pPr algn="ctr"/>
                      <a:r>
                        <a:rPr lang="ru-RU" sz="2800" dirty="0" smtClean="0"/>
                        <a:t>дедушка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Мужской</a:t>
                      </a:r>
                    </a:p>
                    <a:p>
                      <a:pPr algn="ctr"/>
                      <a:r>
                        <a:rPr lang="ru-RU" sz="2800" dirty="0" smtClean="0"/>
                        <a:t>м.р.</a:t>
                      </a:r>
                      <a:endParaRPr lang="ru-RU" sz="2800" dirty="0"/>
                    </a:p>
                  </a:txBody>
                  <a:tcPr/>
                </a:tc>
              </a:tr>
              <a:tr h="106196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Женщина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Она, моя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Подруга, мама, бабушка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женский</a:t>
                      </a:r>
                      <a:r>
                        <a:rPr lang="ru-RU" sz="2800" baseline="0" dirty="0" smtClean="0"/>
                        <a:t> </a:t>
                      </a:r>
                    </a:p>
                    <a:p>
                      <a:pPr algn="ctr"/>
                      <a:r>
                        <a:rPr lang="ru-RU" sz="2800" baseline="0" dirty="0" smtClean="0"/>
                        <a:t>ж.р.</a:t>
                      </a:r>
                      <a:endParaRPr lang="ru-RU" sz="2800" dirty="0"/>
                    </a:p>
                  </a:txBody>
                  <a:tcPr/>
                </a:tc>
              </a:tr>
              <a:tr h="1100385"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714488"/>
          <a:ext cx="8643998" cy="428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3140"/>
                <a:gridCol w="2071702"/>
                <a:gridCol w="2571768"/>
                <a:gridCol w="1857388"/>
              </a:tblGrid>
              <a:tr h="1061965"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Слова - помощники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Слова из письма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Род</a:t>
                      </a:r>
                      <a:endParaRPr lang="ru-RU" sz="2800" dirty="0"/>
                    </a:p>
                  </a:txBody>
                  <a:tcPr/>
                </a:tc>
              </a:tr>
              <a:tr h="106196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Мужчина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Он , мой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Друг, папа,</a:t>
                      </a:r>
                    </a:p>
                    <a:p>
                      <a:pPr algn="ctr"/>
                      <a:r>
                        <a:rPr lang="ru-RU" sz="2800" dirty="0" smtClean="0"/>
                        <a:t>дедушка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Мужской</a:t>
                      </a:r>
                    </a:p>
                    <a:p>
                      <a:pPr algn="ctr"/>
                      <a:r>
                        <a:rPr lang="ru-RU" sz="2800" dirty="0" smtClean="0"/>
                        <a:t>м.р.</a:t>
                      </a:r>
                      <a:endParaRPr lang="ru-RU" sz="2800" dirty="0"/>
                    </a:p>
                  </a:txBody>
                  <a:tcPr/>
                </a:tc>
              </a:tr>
              <a:tr h="106196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Женщина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Она, моя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Подруга, мама, бабушка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Женский</a:t>
                      </a:r>
                      <a:r>
                        <a:rPr lang="ru-RU" sz="2800" baseline="0" dirty="0" smtClean="0"/>
                        <a:t> </a:t>
                      </a:r>
                    </a:p>
                    <a:p>
                      <a:pPr algn="ctr"/>
                      <a:r>
                        <a:rPr lang="ru-RU" sz="2800" baseline="0" dirty="0" smtClean="0"/>
                        <a:t>ж.р.</a:t>
                      </a:r>
                      <a:endParaRPr lang="ru-RU" sz="2800" dirty="0"/>
                    </a:p>
                  </a:txBody>
                  <a:tcPr/>
                </a:tc>
              </a:tr>
              <a:tr h="1100385"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Оно, моё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Лото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18" y="1714488"/>
          <a:ext cx="8429688" cy="428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7390"/>
                <a:gridCol w="2143140"/>
                <a:gridCol w="2500330"/>
                <a:gridCol w="1928828"/>
              </a:tblGrid>
              <a:tr h="1061965"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Слова - помощники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Слова из письма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Род</a:t>
                      </a:r>
                      <a:endParaRPr lang="ru-RU" sz="2800" dirty="0"/>
                    </a:p>
                  </a:txBody>
                  <a:tcPr/>
                </a:tc>
              </a:tr>
              <a:tr h="106196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Мужчина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Он , мой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Друг, папа,</a:t>
                      </a:r>
                    </a:p>
                    <a:p>
                      <a:pPr algn="ctr"/>
                      <a:r>
                        <a:rPr lang="ru-RU" sz="2800" dirty="0" smtClean="0"/>
                        <a:t>дедушка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Мужской</a:t>
                      </a:r>
                    </a:p>
                    <a:p>
                      <a:pPr algn="ctr"/>
                      <a:r>
                        <a:rPr lang="ru-RU" sz="2800" dirty="0" smtClean="0"/>
                        <a:t>м.р.</a:t>
                      </a:r>
                      <a:endParaRPr lang="ru-RU" sz="2800" dirty="0"/>
                    </a:p>
                  </a:txBody>
                  <a:tcPr/>
                </a:tc>
              </a:tr>
              <a:tr h="106196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Женщина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Она, моя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Подруга, мама, бабушка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Женский</a:t>
                      </a:r>
                    </a:p>
                    <a:p>
                      <a:pPr algn="ctr"/>
                      <a:r>
                        <a:rPr lang="ru-RU" sz="2800" baseline="0" dirty="0" smtClean="0"/>
                        <a:t>ж.р. </a:t>
                      </a:r>
                      <a:endParaRPr lang="ru-RU" sz="2800" dirty="0"/>
                    </a:p>
                  </a:txBody>
                  <a:tcPr/>
                </a:tc>
              </a:tr>
              <a:tr h="1100385"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Оно, моё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Лото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Средний</a:t>
                      </a:r>
                    </a:p>
                    <a:p>
                      <a:pPr algn="ctr"/>
                      <a:r>
                        <a:rPr lang="ru-RU" sz="2800" dirty="0" smtClean="0"/>
                        <a:t>ср.р.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4348" y="1785926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М.р. – огонь, трактор, переулок, район, лебедь, рюкзак, трамвай, музей.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3214686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Ж</a:t>
            </a:r>
            <a:r>
              <a:rPr lang="ru-RU" sz="3200" dirty="0" smtClean="0"/>
              <a:t>.р. – фабрика, улица, площадь, библиотека, местность, метель, аллея.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4714884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Ср.р. – платье, место, озеро, пальто, село.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2214554"/>
            <a:ext cx="8572560" cy="1470025"/>
          </a:xfrm>
        </p:spPr>
        <p:txBody>
          <a:bodyPr>
            <a:noAutofit/>
          </a:bodyPr>
          <a:lstStyle/>
          <a:p>
            <a:r>
              <a:rPr lang="ru-RU" dirty="0" smtClean="0"/>
              <a:t>   М 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 </a:t>
            </a:r>
            <a:r>
              <a:rPr lang="ru-RU" dirty="0" err="1" smtClean="0"/>
              <a:t>ш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 </a:t>
            </a:r>
            <a:r>
              <a:rPr lang="ru-RU" dirty="0" err="1" smtClean="0"/>
              <a:t>н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 , м 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 т </a:t>
            </a:r>
            <a:r>
              <a:rPr lang="ru-RU" dirty="0" err="1" smtClean="0"/>
              <a:t>р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 , м 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 </a:t>
            </a:r>
            <a:r>
              <a:rPr lang="ru-RU" dirty="0" err="1" smtClean="0"/>
              <a:t>р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,</a:t>
            </a:r>
            <a:br>
              <a:rPr lang="ru-RU" dirty="0" smtClean="0"/>
            </a:br>
            <a:r>
              <a:rPr lang="ru-RU" dirty="0" smtClean="0"/>
              <a:t>м 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 г 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 </a:t>
            </a:r>
            <a:r>
              <a:rPr lang="ru-RU" dirty="0" err="1" smtClean="0"/>
              <a:t>н</a:t>
            </a:r>
            <a:r>
              <a:rPr lang="ru-RU" dirty="0" smtClean="0"/>
              <a:t> , м</a:t>
            </a:r>
            <a:r>
              <a:rPr lang="ru-RU" dirty="0" smtClean="0">
                <a:solidFill>
                  <a:srgbClr val="FF0000"/>
                </a:solidFill>
              </a:rPr>
              <a:t> а </a:t>
            </a:r>
            <a:r>
              <a:rPr lang="ru-RU" dirty="0" smtClean="0"/>
              <a:t>л 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 </a:t>
            </a:r>
            <a:r>
              <a:rPr lang="ru-RU" dirty="0" err="1" smtClean="0"/>
              <a:t>н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71868" y="2928934"/>
            <a:ext cx="5357850" cy="85725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Ответ без ошибок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00100" y="1571613"/>
            <a:ext cx="7386662" cy="714380"/>
          </a:xfrm>
        </p:spPr>
        <p:txBody>
          <a:bodyPr>
            <a:noAutofit/>
          </a:bodyPr>
          <a:lstStyle/>
          <a:p>
            <a:r>
              <a:rPr lang="ru-RU" sz="6000" dirty="0" smtClean="0"/>
              <a:t>Банк Знаний</a:t>
            </a:r>
            <a:endParaRPr lang="ru-RU" sz="6000" dirty="0"/>
          </a:p>
        </p:txBody>
      </p:sp>
      <p:sp>
        <p:nvSpPr>
          <p:cNvPr id="6" name="Подзаголовок 3"/>
          <p:cNvSpPr txBox="1">
            <a:spLocks/>
          </p:cNvSpPr>
          <p:nvPr/>
        </p:nvSpPr>
        <p:spPr>
          <a:xfrm>
            <a:off x="3571868" y="4500570"/>
            <a:ext cx="5357850" cy="100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 с ошибкой</a:t>
            </a:r>
          </a:p>
        </p:txBody>
      </p:sp>
      <p:sp>
        <p:nvSpPr>
          <p:cNvPr id="1026" name="AutoShape 2" descr="http://www.republicofcode.com/tutorials/photoshop/glossy_star/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User\Downloads\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14554"/>
            <a:ext cx="2876301" cy="2024064"/>
          </a:xfrm>
          <a:prstGeom prst="rect">
            <a:avLst/>
          </a:prstGeom>
          <a:noFill/>
        </p:spPr>
      </p:pic>
      <p:pic>
        <p:nvPicPr>
          <p:cNvPr id="1028" name="Picture 4" descr="C:\Users\User\Downloads\6999703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9" y="4143380"/>
            <a:ext cx="2000264" cy="1600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2214554"/>
            <a:ext cx="9144000" cy="3143272"/>
          </a:xfrm>
        </p:spPr>
        <p:txBody>
          <a:bodyPr>
            <a:noAutofit/>
          </a:bodyPr>
          <a:lstStyle/>
          <a:p>
            <a:r>
              <a:rPr lang="ru-RU" dirty="0" smtClean="0"/>
              <a:t>   М 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 </a:t>
            </a:r>
            <a:r>
              <a:rPr lang="ru-RU" dirty="0" err="1" smtClean="0"/>
              <a:t>ш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 </a:t>
            </a:r>
            <a:r>
              <a:rPr lang="ru-RU" dirty="0" err="1" smtClean="0"/>
              <a:t>н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 – ж.р., м 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 т </a:t>
            </a:r>
            <a:r>
              <a:rPr lang="ru-RU" dirty="0" err="1" smtClean="0"/>
              <a:t>р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о-</a:t>
            </a:r>
            <a:r>
              <a:rPr lang="ru-RU" dirty="0" smtClean="0"/>
              <a:t> ср.р. ,</a:t>
            </a:r>
            <a:br>
              <a:rPr lang="ru-RU" dirty="0" smtClean="0"/>
            </a:br>
            <a:r>
              <a:rPr lang="ru-RU" dirty="0" smtClean="0"/>
              <a:t> м 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 </a:t>
            </a:r>
            <a:r>
              <a:rPr lang="ru-RU" dirty="0" err="1" smtClean="0"/>
              <a:t>р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– м.р.,</a:t>
            </a:r>
            <a:br>
              <a:rPr lang="ru-RU" dirty="0" smtClean="0"/>
            </a:br>
            <a:r>
              <a:rPr lang="ru-RU" dirty="0" smtClean="0"/>
              <a:t>м 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 г 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 </a:t>
            </a:r>
            <a:r>
              <a:rPr lang="ru-RU" dirty="0" err="1" smtClean="0"/>
              <a:t>н</a:t>
            </a:r>
            <a:r>
              <a:rPr lang="ru-RU" dirty="0" smtClean="0"/>
              <a:t> – м.р. , м</a:t>
            </a:r>
            <a:r>
              <a:rPr lang="ru-RU" dirty="0" smtClean="0">
                <a:solidFill>
                  <a:srgbClr val="FF0000"/>
                </a:solidFill>
              </a:rPr>
              <a:t> а </a:t>
            </a:r>
            <a:r>
              <a:rPr lang="ru-RU" dirty="0" smtClean="0"/>
              <a:t>л 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 </a:t>
            </a:r>
            <a:r>
              <a:rPr lang="ru-RU" dirty="0" err="1" smtClean="0"/>
              <a:t>н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а –</a:t>
            </a:r>
            <a:r>
              <a:rPr lang="ru-RU" dirty="0" smtClean="0"/>
              <a:t> м.р.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28574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Домашнее задание 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стр.20 , № 407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6000" dirty="0">
                <a:solidFill>
                  <a:srgbClr val="FF0000"/>
                </a:solidFill>
              </a:rPr>
              <a:t>Молодцы! </a:t>
            </a: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57224" y="1571612"/>
            <a:ext cx="7772400" cy="369881"/>
          </a:xfrm>
        </p:spPr>
        <p:txBody>
          <a:bodyPr>
            <a:noAutofit/>
          </a:bodyPr>
          <a:lstStyle/>
          <a:p>
            <a:r>
              <a:rPr lang="ru-RU" dirty="0" smtClean="0"/>
              <a:t>Минутка чистописания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14414" y="2143116"/>
            <a:ext cx="6400800" cy="2143140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Доскажи словечко</a:t>
            </a:r>
          </a:p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Каждый тут у нас талант-</a:t>
            </a:r>
          </a:p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И певец, и     …   .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3429000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музыкант.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4714884"/>
            <a:ext cx="3857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 err="1" smtClean="0">
                <a:latin typeface="Monotype Corsiva" pitchFamily="66" charset="0"/>
              </a:rPr>
              <a:t>Мма</a:t>
            </a:r>
            <a:r>
              <a:rPr lang="ru-RU" sz="4400" b="1" i="1" u="sng" dirty="0" smtClean="0">
                <a:latin typeface="Monotype Corsiva" pitchFamily="66" charset="0"/>
              </a:rPr>
              <a:t>  </a:t>
            </a:r>
            <a:r>
              <a:rPr lang="ru-RU" sz="4400" b="1" i="1" u="sng" dirty="0" err="1" smtClean="0">
                <a:latin typeface="Monotype Corsiva" pitchFamily="66" charset="0"/>
              </a:rPr>
              <a:t>Ммб</a:t>
            </a:r>
            <a:r>
              <a:rPr lang="ru-RU" sz="4400" b="1" i="1" u="sng" dirty="0" smtClean="0">
                <a:latin typeface="Monotype Corsiva" pitchFamily="66" charset="0"/>
              </a:rPr>
              <a:t>  </a:t>
            </a:r>
            <a:r>
              <a:rPr lang="ru-RU" sz="4400" b="1" i="1" u="sng" dirty="0" err="1" smtClean="0">
                <a:latin typeface="Monotype Corsiva" pitchFamily="66" charset="0"/>
              </a:rPr>
              <a:t>Ммв</a:t>
            </a:r>
            <a:r>
              <a:rPr lang="ru-RU" sz="4400" b="1" i="1" u="sng" dirty="0" smtClean="0">
                <a:latin typeface="Monotype Corsiva" pitchFamily="66" charset="0"/>
              </a:rPr>
              <a:t>     </a:t>
            </a:r>
            <a:endParaRPr lang="ru-RU" sz="4400" b="1" i="1" u="sng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9124" y="4714884"/>
            <a:ext cx="3857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 err="1" smtClean="0">
                <a:latin typeface="Monotype Corsiva" pitchFamily="66" charset="0"/>
              </a:rPr>
              <a:t>Ммг</a:t>
            </a:r>
            <a:r>
              <a:rPr lang="ru-RU" sz="4400" b="1" i="1" u="sng" dirty="0" smtClean="0">
                <a:latin typeface="Monotype Corsiva" pitchFamily="66" charset="0"/>
              </a:rPr>
              <a:t> </a:t>
            </a:r>
            <a:r>
              <a:rPr lang="ru-RU" sz="4400" b="1" i="1" u="sng" dirty="0" err="1" smtClean="0">
                <a:latin typeface="Monotype Corsiva" pitchFamily="66" charset="0"/>
              </a:rPr>
              <a:t>Ммд</a:t>
            </a:r>
            <a:r>
              <a:rPr lang="ru-RU" sz="4400" b="1" i="1" u="sng" dirty="0" smtClean="0">
                <a:latin typeface="Monotype Corsiva" pitchFamily="66" charset="0"/>
              </a:rPr>
              <a:t>  </a:t>
            </a:r>
            <a:r>
              <a:rPr lang="ru-RU" sz="4400" b="1" i="1" u="sng" dirty="0" err="1" smtClean="0">
                <a:latin typeface="Monotype Corsiva" pitchFamily="66" charset="0"/>
              </a:rPr>
              <a:t>Мме</a:t>
            </a:r>
            <a:r>
              <a:rPr lang="ru-RU" sz="4400" b="1" i="1" u="sng" dirty="0" smtClean="0">
                <a:latin typeface="Monotype Corsiva" pitchFamily="66" charset="0"/>
              </a:rPr>
              <a:t>  </a:t>
            </a:r>
            <a:endParaRPr lang="ru-RU" sz="4400" b="1" i="1" u="sng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2214554"/>
            <a:ext cx="8358246" cy="1470025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   М _ </a:t>
            </a:r>
            <a:r>
              <a:rPr lang="ru-RU" dirty="0" err="1" smtClean="0"/>
              <a:t>ш</a:t>
            </a:r>
            <a:r>
              <a:rPr lang="ru-RU" dirty="0" smtClean="0"/>
              <a:t> _ </a:t>
            </a:r>
            <a:r>
              <a:rPr lang="ru-RU" dirty="0" err="1" smtClean="0"/>
              <a:t>н</a:t>
            </a:r>
            <a:r>
              <a:rPr lang="ru-RU" dirty="0" smtClean="0"/>
              <a:t> _ , </a:t>
            </a:r>
            <a:r>
              <a:rPr lang="ru-RU" dirty="0" err="1" smtClean="0"/>
              <a:t>м</a:t>
            </a:r>
            <a:r>
              <a:rPr lang="ru-RU" dirty="0" smtClean="0"/>
              <a:t> _ т </a:t>
            </a:r>
            <a:r>
              <a:rPr lang="ru-RU" dirty="0" err="1" smtClean="0"/>
              <a:t>р</a:t>
            </a:r>
            <a:r>
              <a:rPr lang="ru-RU" dirty="0" smtClean="0"/>
              <a:t> _ , м _ </a:t>
            </a:r>
            <a:r>
              <a:rPr lang="ru-RU" dirty="0" err="1" smtClean="0"/>
              <a:t>р</a:t>
            </a:r>
            <a:r>
              <a:rPr lang="ru-RU" dirty="0" smtClean="0"/>
              <a:t> _ </a:t>
            </a:r>
            <a:r>
              <a:rPr lang="ru-RU" dirty="0" err="1" smtClean="0"/>
              <a:t>з</a:t>
            </a:r>
            <a:r>
              <a:rPr lang="ru-RU" dirty="0" smtClean="0"/>
              <a:t> ,</a:t>
            </a:r>
            <a:br>
              <a:rPr lang="ru-RU" dirty="0" smtClean="0"/>
            </a:br>
            <a:r>
              <a:rPr lang="ru-RU" dirty="0" err="1" smtClean="0"/>
              <a:t>м</a:t>
            </a:r>
            <a:r>
              <a:rPr lang="ru-RU" dirty="0" smtClean="0"/>
              <a:t> _ г _ </a:t>
            </a:r>
            <a:r>
              <a:rPr lang="ru-RU" dirty="0" err="1" smtClean="0"/>
              <a:t>з</a:t>
            </a:r>
            <a:r>
              <a:rPr lang="ru-RU" dirty="0" smtClean="0"/>
              <a:t> _ </a:t>
            </a:r>
            <a:r>
              <a:rPr lang="ru-RU" dirty="0" err="1" smtClean="0"/>
              <a:t>н</a:t>
            </a:r>
            <a:r>
              <a:rPr lang="ru-RU" dirty="0" smtClean="0"/>
              <a:t> , м _ л _ </a:t>
            </a:r>
            <a:r>
              <a:rPr lang="ru-RU" dirty="0" err="1" smtClean="0"/>
              <a:t>н</a:t>
            </a:r>
            <a:r>
              <a:rPr lang="ru-RU" dirty="0" smtClean="0"/>
              <a:t> _ , м _ с _ </a:t>
            </a:r>
            <a:r>
              <a:rPr lang="ru-RU" dirty="0" err="1" smtClean="0"/>
              <a:t>ц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м _ </a:t>
            </a:r>
            <a:r>
              <a:rPr lang="ru-RU" dirty="0" err="1" smtClean="0"/>
              <a:t>д</a:t>
            </a:r>
            <a:r>
              <a:rPr lang="ru-RU" dirty="0"/>
              <a:t> </a:t>
            </a:r>
            <a:r>
              <a:rPr lang="ru-RU" dirty="0" smtClean="0"/>
              <a:t>в _ </a:t>
            </a:r>
            <a:r>
              <a:rPr lang="ru-RU" dirty="0" err="1" smtClean="0"/>
              <a:t>д</a:t>
            </a:r>
            <a:r>
              <a:rPr lang="ru-RU" dirty="0" smtClean="0"/>
              <a:t> </a:t>
            </a:r>
            <a:r>
              <a:rPr lang="ru-RU" dirty="0" err="1" smtClean="0"/>
              <a:t>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2214554"/>
            <a:ext cx="8358246" cy="1470025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   М 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 </a:t>
            </a:r>
            <a:r>
              <a:rPr lang="ru-RU" dirty="0" err="1" smtClean="0"/>
              <a:t>ш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 </a:t>
            </a:r>
            <a:r>
              <a:rPr lang="ru-RU" dirty="0" err="1" smtClean="0"/>
              <a:t>н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 , м 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 т </a:t>
            </a:r>
            <a:r>
              <a:rPr lang="ru-RU" dirty="0" err="1" smtClean="0"/>
              <a:t>р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 , м 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 </a:t>
            </a:r>
            <a:r>
              <a:rPr lang="ru-RU" dirty="0" err="1" smtClean="0"/>
              <a:t>р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,</a:t>
            </a:r>
            <a:br>
              <a:rPr lang="ru-RU" dirty="0" smtClean="0"/>
            </a:br>
            <a:r>
              <a:rPr lang="ru-RU" dirty="0" smtClean="0"/>
              <a:t>м 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 г 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 </a:t>
            </a:r>
            <a:r>
              <a:rPr lang="ru-RU" dirty="0" err="1" smtClean="0"/>
              <a:t>н</a:t>
            </a:r>
            <a:r>
              <a:rPr lang="ru-RU" dirty="0" smtClean="0"/>
              <a:t> , м</a:t>
            </a:r>
            <a:r>
              <a:rPr lang="ru-RU" dirty="0" smtClean="0">
                <a:solidFill>
                  <a:srgbClr val="FF0000"/>
                </a:solidFill>
              </a:rPr>
              <a:t> а </a:t>
            </a:r>
            <a:r>
              <a:rPr lang="ru-RU" dirty="0" smtClean="0"/>
              <a:t>л 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 </a:t>
            </a:r>
            <a:r>
              <a:rPr lang="ru-RU" dirty="0" err="1" smtClean="0"/>
              <a:t>н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 , м 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 с </a:t>
            </a:r>
            <a:r>
              <a:rPr lang="ru-RU" dirty="0" smtClean="0">
                <a:solidFill>
                  <a:srgbClr val="FF0000"/>
                </a:solidFill>
              </a:rPr>
              <a:t>я</a:t>
            </a:r>
            <a:r>
              <a:rPr lang="ru-RU" dirty="0" smtClean="0"/>
              <a:t> </a:t>
            </a:r>
            <a:r>
              <a:rPr lang="ru-RU" dirty="0" err="1" smtClean="0"/>
              <a:t>ц</a:t>
            </a:r>
            <a:r>
              <a:rPr lang="ru-RU" dirty="0" smtClean="0"/>
              <a:t> ,</a:t>
            </a:r>
            <a:br>
              <a:rPr lang="ru-RU" dirty="0" smtClean="0"/>
            </a:br>
            <a:r>
              <a:rPr lang="ru-RU" dirty="0" smtClean="0"/>
              <a:t>м 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 </a:t>
            </a:r>
            <a:r>
              <a:rPr lang="ru-RU" dirty="0" err="1" smtClean="0"/>
              <a:t>д</a:t>
            </a:r>
            <a:r>
              <a:rPr lang="ru-RU" dirty="0" smtClean="0"/>
              <a:t> в 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 </a:t>
            </a:r>
            <a:r>
              <a:rPr lang="ru-RU" dirty="0" err="1" smtClean="0"/>
              <a:t>д</a:t>
            </a:r>
            <a:r>
              <a:rPr lang="ru-RU" dirty="0" smtClean="0"/>
              <a:t> </a:t>
            </a:r>
            <a:r>
              <a:rPr lang="ru-RU" dirty="0" err="1" smtClean="0"/>
              <a:t>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3071810"/>
            <a:ext cx="7772400" cy="264320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Имя существительное –это …  .</a:t>
            </a:r>
            <a:br>
              <a:rPr lang="ru-RU" dirty="0" smtClean="0"/>
            </a:br>
            <a:r>
              <a:rPr lang="ru-RU" dirty="0" smtClean="0"/>
              <a:t>Обозначает   …  .</a:t>
            </a:r>
            <a:br>
              <a:rPr lang="ru-RU" dirty="0" smtClean="0"/>
            </a:br>
            <a:r>
              <a:rPr lang="ru-RU" dirty="0" smtClean="0"/>
              <a:t>Отвечает на вопросы … .</a:t>
            </a:r>
            <a:br>
              <a:rPr lang="ru-RU" dirty="0" smtClean="0"/>
            </a:br>
            <a:r>
              <a:rPr lang="ru-RU" dirty="0" smtClean="0"/>
              <a:t>В предложении может быть …  .</a:t>
            </a:r>
            <a:br>
              <a:rPr lang="ru-RU" dirty="0" smtClean="0"/>
            </a:br>
            <a:r>
              <a:rPr lang="ru-RU" dirty="0" smtClean="0"/>
              <a:t>Изменяется по  …  .</a:t>
            </a:r>
            <a:br>
              <a:rPr lang="ru-RU" dirty="0" smtClean="0"/>
            </a:br>
            <a:r>
              <a:rPr lang="ru-RU" dirty="0" smtClean="0"/>
              <a:t>Может быть  … или  …  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00430" y="1428736"/>
            <a:ext cx="16266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Тест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342900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2800" i="1" dirty="0" smtClean="0"/>
              <a:t>             Здравствуй</a:t>
            </a:r>
            <a:r>
              <a:rPr lang="ru-RU" sz="2800" i="1" dirty="0"/>
              <a:t>, мой подруга, Оля!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     </a:t>
            </a:r>
            <a:r>
              <a:rPr lang="ru-RU" sz="2800" i="1" dirty="0" smtClean="0"/>
              <a:t>Пишет </a:t>
            </a:r>
            <a:r>
              <a:rPr lang="ru-RU" sz="2800" i="1" dirty="0"/>
              <a:t>тебе твоя далёкий друг Майкл. Я часто вспоминаю наши тёплые встречи в вашем уютном </a:t>
            </a:r>
            <a:r>
              <a:rPr lang="ru-RU" sz="2800" i="1" dirty="0" smtClean="0"/>
              <a:t>доме</a:t>
            </a:r>
            <a:r>
              <a:rPr lang="ru-RU" sz="2800" i="1" dirty="0"/>
              <a:t>. Твой добрая мама угощала меня пельменями. А твоя умный папа учил меня играть в лото. Твой милая бабушка и твоя строгий дедушка рассказывали о своей молодости. Я полюбил Россию и русских людей за их доброту. С нетерпением жду новой встречи. 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                                                      </a:t>
            </a:r>
            <a:r>
              <a:rPr lang="ru-RU" sz="2800" i="1" dirty="0" smtClean="0"/>
              <a:t>Майкл</a:t>
            </a:r>
            <a:r>
              <a:rPr lang="ru-RU" sz="2800" i="1" dirty="0"/>
              <a:t>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34" y="3143248"/>
            <a:ext cx="8143932" cy="2643206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i="1" u="sng" dirty="0" smtClean="0">
                <a:solidFill>
                  <a:srgbClr val="C00000"/>
                </a:solidFill>
              </a:rPr>
              <a:t>Учебная задача: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Познакомиться с приемами распознавания рода имен существительных.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Учиться определять род имен существительных.</a:t>
            </a:r>
          </a:p>
          <a:p>
            <a:pPr algn="l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714375" y="1643063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Тема : «Род имен существительных»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342900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2800" i="1" dirty="0" smtClean="0"/>
              <a:t>             Здравствуй</a:t>
            </a:r>
            <a:r>
              <a:rPr lang="ru-RU" sz="2800" i="1" dirty="0"/>
              <a:t>, </a:t>
            </a:r>
            <a:r>
              <a:rPr lang="ru-RU" sz="2800" i="1" dirty="0" smtClean="0">
                <a:solidFill>
                  <a:srgbClr val="C00000"/>
                </a:solidFill>
              </a:rPr>
              <a:t>моя</a:t>
            </a:r>
            <a:r>
              <a:rPr lang="ru-RU" sz="2800" i="1" dirty="0" smtClean="0"/>
              <a:t> </a:t>
            </a:r>
            <a:r>
              <a:rPr lang="ru-RU" sz="2800" i="1" u="sng" dirty="0"/>
              <a:t>подруга</a:t>
            </a:r>
            <a:r>
              <a:rPr lang="ru-RU" sz="2800" i="1" dirty="0"/>
              <a:t>, Оля!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     </a:t>
            </a:r>
            <a:r>
              <a:rPr lang="ru-RU" sz="2800" i="1" dirty="0" smtClean="0"/>
              <a:t>Пишет </a:t>
            </a:r>
            <a:r>
              <a:rPr lang="ru-RU" sz="2800" i="1" dirty="0"/>
              <a:t>тебе </a:t>
            </a:r>
            <a:r>
              <a:rPr lang="ru-RU" sz="2800" i="1" dirty="0" smtClean="0">
                <a:solidFill>
                  <a:srgbClr val="C00000"/>
                </a:solidFill>
              </a:rPr>
              <a:t>твой</a:t>
            </a:r>
            <a:r>
              <a:rPr lang="ru-RU" sz="2800" i="1" dirty="0" smtClean="0"/>
              <a:t> </a:t>
            </a:r>
            <a:r>
              <a:rPr lang="ru-RU" sz="2800" i="1" dirty="0"/>
              <a:t>далёкий </a:t>
            </a:r>
            <a:r>
              <a:rPr lang="ru-RU" sz="2800" i="1" u="sng" dirty="0"/>
              <a:t>друг</a:t>
            </a:r>
            <a:r>
              <a:rPr lang="ru-RU" sz="2800" i="1" dirty="0"/>
              <a:t> Майкл. Я часто вспоминаю наши тёплые встречи в вашем уютном </a:t>
            </a:r>
            <a:r>
              <a:rPr lang="ru-RU" sz="2800" i="1" dirty="0" smtClean="0"/>
              <a:t>доме</a:t>
            </a:r>
            <a:r>
              <a:rPr lang="ru-RU" sz="2800" i="1" dirty="0"/>
              <a:t>. </a:t>
            </a:r>
            <a:r>
              <a:rPr lang="ru-RU" sz="2800" i="1" dirty="0" smtClean="0">
                <a:solidFill>
                  <a:srgbClr val="C00000"/>
                </a:solidFill>
              </a:rPr>
              <a:t>Твоя</a:t>
            </a:r>
            <a:r>
              <a:rPr lang="ru-RU" sz="2800" i="1" dirty="0" smtClean="0"/>
              <a:t> </a:t>
            </a:r>
            <a:r>
              <a:rPr lang="ru-RU" sz="2800" i="1" dirty="0"/>
              <a:t>добрая </a:t>
            </a:r>
            <a:r>
              <a:rPr lang="ru-RU" sz="2800" i="1" u="sng" dirty="0"/>
              <a:t>мама</a:t>
            </a:r>
            <a:r>
              <a:rPr lang="ru-RU" sz="2800" i="1" dirty="0"/>
              <a:t> угощала меня пельменями. А </a:t>
            </a:r>
            <a:r>
              <a:rPr lang="ru-RU" sz="2800" i="1" dirty="0" smtClean="0">
                <a:solidFill>
                  <a:srgbClr val="C00000"/>
                </a:solidFill>
              </a:rPr>
              <a:t>твой</a:t>
            </a:r>
            <a:r>
              <a:rPr lang="ru-RU" sz="2800" i="1" dirty="0" smtClean="0"/>
              <a:t> </a:t>
            </a:r>
            <a:r>
              <a:rPr lang="ru-RU" sz="2800" i="1" dirty="0"/>
              <a:t>умный </a:t>
            </a:r>
            <a:r>
              <a:rPr lang="ru-RU" sz="2800" i="1" u="sng" dirty="0"/>
              <a:t>папа</a:t>
            </a:r>
            <a:r>
              <a:rPr lang="ru-RU" sz="2800" i="1" dirty="0"/>
              <a:t> учил меня играть в лото. </a:t>
            </a:r>
            <a:r>
              <a:rPr lang="ru-RU" sz="2800" i="1" dirty="0" smtClean="0">
                <a:solidFill>
                  <a:srgbClr val="C00000"/>
                </a:solidFill>
              </a:rPr>
              <a:t>Твоя</a:t>
            </a:r>
            <a:r>
              <a:rPr lang="ru-RU" sz="2800" i="1" dirty="0" smtClean="0"/>
              <a:t> </a:t>
            </a:r>
            <a:r>
              <a:rPr lang="ru-RU" sz="2800" i="1" dirty="0"/>
              <a:t>милая </a:t>
            </a:r>
            <a:r>
              <a:rPr lang="ru-RU" sz="2800" i="1" u="sng" dirty="0"/>
              <a:t>бабушка</a:t>
            </a:r>
            <a:r>
              <a:rPr lang="ru-RU" sz="2800" i="1" dirty="0"/>
              <a:t> и </a:t>
            </a:r>
            <a:r>
              <a:rPr lang="ru-RU" sz="2800" i="1" dirty="0" smtClean="0">
                <a:solidFill>
                  <a:srgbClr val="C00000"/>
                </a:solidFill>
              </a:rPr>
              <a:t>твой</a:t>
            </a:r>
            <a:r>
              <a:rPr lang="ru-RU" sz="2800" i="1" dirty="0" smtClean="0"/>
              <a:t> </a:t>
            </a:r>
            <a:r>
              <a:rPr lang="ru-RU" sz="2800" i="1" dirty="0"/>
              <a:t>строгий </a:t>
            </a:r>
            <a:r>
              <a:rPr lang="ru-RU" sz="2800" i="1" u="sng" dirty="0"/>
              <a:t>дедушка</a:t>
            </a:r>
            <a:r>
              <a:rPr lang="ru-RU" sz="2800" i="1" dirty="0"/>
              <a:t> рассказывали о своей молодости. Я полюбил Россию и русских людей за их доброту. С нетерпением жду новой встречи. 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                                                      </a:t>
            </a:r>
            <a:r>
              <a:rPr lang="ru-RU" sz="2800" i="1" dirty="0" smtClean="0"/>
              <a:t>Майкл</a:t>
            </a:r>
            <a:r>
              <a:rPr lang="ru-RU" sz="2800" i="1" dirty="0"/>
              <a:t>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407</Words>
  <Application>Microsoft Office PowerPoint</Application>
  <PresentationFormat>Экран (4:3)</PresentationFormat>
  <Paragraphs>116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Тема : «Род имен существительных»</vt:lpstr>
      <vt:lpstr>Банк Знаний</vt:lpstr>
      <vt:lpstr>Минутка чистописания</vt:lpstr>
      <vt:lpstr>   М _ ш _ н _ , м _ т р _ , м _ р _ з , м _ г _ з _ н , м _ л _ н _ , м _ с _ ц, м _ д в _ д ь.</vt:lpstr>
      <vt:lpstr>   М а ш и н а , м е т р о , м о р о з , м а г а з и н , м а л и н а , м е с я ц , м е д в е д ь.</vt:lpstr>
      <vt:lpstr>Имя существительное –это …  . Обозначает   …  . Отвечает на вопросы … . В предложении может быть …  . Изменяется по  …  . Может быть  … или  …  . </vt:lpstr>
      <vt:lpstr>             Здравствуй, мой подруга, Оля!       Пишет тебе твоя далёкий друг Майкл. Я часто вспоминаю наши тёплые встречи в вашем уютном доме. Твой добрая мама угощала меня пельменями. А твоя умный папа учил меня играть в лото. Твой милая бабушка и твоя строгий дедушка рассказывали о своей молодости. Я полюбил Россию и русских людей за их доброту. С нетерпением жду новой встречи.                                                          Майкл. </vt:lpstr>
      <vt:lpstr>Тема : «Род имен существительных»</vt:lpstr>
      <vt:lpstr>             Здравствуй, моя подруга, Оля!       Пишет тебе твой далёкий друг Майкл. Я часто вспоминаю наши тёплые встречи в вашем уютном доме. Твоя добрая мама угощала меня пельменями. А твой умный папа учил меня играть в лото. Твоя милая бабушка и твой строгий дедушка рассказывали о своей молодости. Я полюбил Россию и русских людей за их доброту. С нетерпением жду новой встречи.                                                          Майкл.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  М а ш и н а , м е т р о , м о р о з , м а г а з и н , м а л и н а .</vt:lpstr>
      <vt:lpstr>   М а ш и н а – ж.р., м е т р о- ср.р. ,  м о р о з – м.р., м а г а з и н – м.р. , м а л и н а – м.р. .</vt:lpstr>
      <vt:lpstr>Домашнее задание :  стр.20 , № 407   Молодцы!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: «Род имен существительных»</dc:title>
  <dc:creator>User</dc:creator>
  <cp:lastModifiedBy>User</cp:lastModifiedBy>
  <cp:revision>21</cp:revision>
  <dcterms:created xsi:type="dcterms:W3CDTF">2012-02-20T13:32:42Z</dcterms:created>
  <dcterms:modified xsi:type="dcterms:W3CDTF">2012-12-08T08:31:41Z</dcterms:modified>
</cp:coreProperties>
</file>